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0"/>
  </p:notesMasterIdLst>
  <p:sldIdLst>
    <p:sldId id="315" r:id="rId5"/>
    <p:sldId id="316" r:id="rId6"/>
    <p:sldId id="317" r:id="rId7"/>
    <p:sldId id="318" r:id="rId8"/>
    <p:sldId id="359" r:id="rId9"/>
    <p:sldId id="320" r:id="rId10"/>
    <p:sldId id="360" r:id="rId11"/>
    <p:sldId id="380" r:id="rId12"/>
    <p:sldId id="322" r:id="rId13"/>
    <p:sldId id="381" r:id="rId14"/>
    <p:sldId id="323" r:id="rId15"/>
    <p:sldId id="366" r:id="rId16"/>
    <p:sldId id="382" r:id="rId17"/>
    <p:sldId id="326" r:id="rId18"/>
    <p:sldId id="367" r:id="rId19"/>
    <p:sldId id="383" r:id="rId20"/>
    <p:sldId id="325" r:id="rId21"/>
    <p:sldId id="361" r:id="rId22"/>
    <p:sldId id="384" r:id="rId23"/>
    <p:sldId id="267" r:id="rId24"/>
    <p:sldId id="385" r:id="rId25"/>
    <p:sldId id="328" r:id="rId26"/>
    <p:sldId id="386" r:id="rId27"/>
    <p:sldId id="329" r:id="rId28"/>
    <p:sldId id="378" r:id="rId29"/>
    <p:sldId id="387" r:id="rId30"/>
    <p:sldId id="330" r:id="rId31"/>
    <p:sldId id="369" r:id="rId32"/>
    <p:sldId id="388" r:id="rId33"/>
    <p:sldId id="331" r:id="rId34"/>
    <p:sldId id="389" r:id="rId35"/>
    <p:sldId id="332" r:id="rId36"/>
    <p:sldId id="379" r:id="rId37"/>
    <p:sldId id="390" r:id="rId38"/>
    <p:sldId id="333" r:id="rId39"/>
    <p:sldId id="370" r:id="rId40"/>
    <p:sldId id="391" r:id="rId41"/>
    <p:sldId id="334" r:id="rId42"/>
    <p:sldId id="371" r:id="rId43"/>
    <p:sldId id="392" r:id="rId44"/>
    <p:sldId id="335" r:id="rId45"/>
    <p:sldId id="372" r:id="rId46"/>
    <p:sldId id="393" r:id="rId47"/>
    <p:sldId id="336" r:id="rId48"/>
    <p:sldId id="394" r:id="rId49"/>
    <p:sldId id="337" r:id="rId50"/>
    <p:sldId id="373" r:id="rId51"/>
    <p:sldId id="395" r:id="rId52"/>
    <p:sldId id="338" r:id="rId53"/>
    <p:sldId id="374" r:id="rId54"/>
    <p:sldId id="396" r:id="rId55"/>
    <p:sldId id="339" r:id="rId56"/>
    <p:sldId id="362" r:id="rId57"/>
    <p:sldId id="397" r:id="rId58"/>
    <p:sldId id="344" r:id="rId59"/>
    <p:sldId id="398" r:id="rId60"/>
    <p:sldId id="345" r:id="rId61"/>
    <p:sldId id="375" r:id="rId62"/>
    <p:sldId id="399" r:id="rId63"/>
    <p:sldId id="346" r:id="rId64"/>
    <p:sldId id="376" r:id="rId65"/>
    <p:sldId id="400" r:id="rId66"/>
    <p:sldId id="347" r:id="rId67"/>
    <p:sldId id="363" r:id="rId68"/>
    <p:sldId id="348" r:id="rId69"/>
    <p:sldId id="401" r:id="rId70"/>
    <p:sldId id="349" r:id="rId71"/>
    <p:sldId id="377" r:id="rId72"/>
    <p:sldId id="402" r:id="rId73"/>
    <p:sldId id="350" r:id="rId74"/>
    <p:sldId id="364" r:id="rId75"/>
    <p:sldId id="351" r:id="rId76"/>
    <p:sldId id="353" r:id="rId77"/>
    <p:sldId id="355" r:id="rId78"/>
    <p:sldId id="365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1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768"/>
    <a:srgbClr val="001489"/>
    <a:srgbClr val="F0F3ED"/>
    <a:srgbClr val="91AB7B"/>
    <a:srgbClr val="526741"/>
    <a:srgbClr val="AF3B0A"/>
    <a:srgbClr val="7D2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608" y="184"/>
      </p:cViewPr>
      <p:guideLst>
        <p:guide pos="3840"/>
        <p:guide orient="horz" pos="11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5B3-4CDD-A112-C94A138C54D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5B3-4CDD-A112-C94A138C54DC}"/>
              </c:ext>
            </c:extLst>
          </c:dPt>
          <c:cat>
            <c:numRef>
              <c:f>Blad1!$A$2:$A$3</c:f>
              <c:numCache>
                <c:formatCode>General</c:formatCode>
                <c:ptCount val="2"/>
              </c:numCache>
            </c:numRef>
          </c:cat>
          <c:val>
            <c:numRef>
              <c:f>Blad1!$B$2:$B$3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B3-4CDD-A112-C94A138C54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D7E8D-6962-4939-8C2A-9E47DE236613}" type="datetimeFigureOut">
              <a:rPr lang="sv-SE" smtClean="0"/>
              <a:t>2019-12-30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699B3-F062-44F7-A1CB-CFE53627BBC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6823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89;p13" descr="powerpoint-sida1.png">
            <a:extLst>
              <a:ext uri="{FF2B5EF4-FFF2-40B4-BE49-F238E27FC236}">
                <a16:creationId xmlns:a16="http://schemas.microsoft.com/office/drawing/2014/main" id="{21E10667-AA06-4009-A0F9-723B40ABFAA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90748" y="506156"/>
            <a:ext cx="1618806" cy="79496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latshållare för bildnummer 5">
            <a:extLst>
              <a:ext uri="{FF2B5EF4-FFF2-40B4-BE49-F238E27FC236}">
                <a16:creationId xmlns:a16="http://schemas.microsoft.com/office/drawing/2014/main" id="{55E54AAD-6748-4CC7-A1B6-087C28E58E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2575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16B5806-BA0C-47B8-9276-AD76FDABAC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5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25F4E9-98B4-406A-8CCC-F0137E798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165225"/>
            <a:ext cx="9753600" cy="2481742"/>
          </a:xfrm>
        </p:spPr>
        <p:txBody>
          <a:bodyPr anchor="t" anchorCtr="0"/>
          <a:lstStyle>
            <a:lvl1pPr>
              <a:defRPr sz="5800">
                <a:solidFill>
                  <a:srgbClr val="525768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B7F9CD3-D921-4988-9C9B-5187D1AD7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4A4AF24-D1FF-4179-8C34-CA5FF5C77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2F80553-764B-46B5-8E5B-CDD03A1A5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593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25F4E9-98B4-406A-8CCC-F0137E798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B7F9CD3-D921-4988-9C9B-5187D1AD7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4A4AF24-D1FF-4179-8C34-CA5FF5C77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2F80553-764B-46B5-8E5B-CDD03A1A5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93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9CEFA4-BEA6-4C9A-8493-63C4F87D3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9F06A5-9958-4361-AD31-D0540A2FA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4CFB43-B717-40BF-966B-F0FBF534C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B2B08A4-AEDC-450C-AD85-552A234FA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58F9F7B-3250-4D08-8742-EEE8C5B9D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35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7177B8C-CEB4-4F95-AE23-34B1DDFF3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18D234E-6800-4F7D-8D1B-872ED7350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E321C9C-A8C9-401D-866D-2F6D78AD7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8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89;p13" descr="powerpoint-sida1.png">
            <a:extLst>
              <a:ext uri="{FF2B5EF4-FFF2-40B4-BE49-F238E27FC236}">
                <a16:creationId xmlns:a16="http://schemas.microsoft.com/office/drawing/2014/main" id="{21E10667-AA06-4009-A0F9-723B40ABFAA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tretch/>
        </p:blipFill>
        <p:spPr>
          <a:xfrm>
            <a:off x="8039323" y="4594433"/>
            <a:ext cx="3276377" cy="16082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9B685346-C843-46DB-B11C-DA33599940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016" y="4060825"/>
            <a:ext cx="5639134" cy="1325563"/>
          </a:xfrm>
        </p:spPr>
        <p:txBody>
          <a:bodyPr anchor="b" anchorCtr="0"/>
          <a:lstStyle>
            <a:lvl1pPr algn="l">
              <a:defRPr sz="4200"/>
            </a:lvl1pPr>
          </a:lstStyle>
          <a:p>
            <a:r>
              <a:rPr lang="sv-SE" dirty="0"/>
              <a:t>Namn</a:t>
            </a:r>
            <a:endParaRPr lang="en-GB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4D90CC3-B89E-4D36-B032-61121A2340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4350" y="5429250"/>
            <a:ext cx="5638800" cy="581025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525768"/>
                </a:solidFill>
              </a:defRPr>
            </a:lvl1pPr>
          </a:lstStyle>
          <a:p>
            <a:pPr lvl="0"/>
            <a:r>
              <a:rPr lang="sv-SE" dirty="0"/>
              <a:t>mailadress</a:t>
            </a:r>
          </a:p>
        </p:txBody>
      </p:sp>
    </p:spTree>
    <p:extLst>
      <p:ext uri="{BB962C8B-B14F-4D97-AF65-F5344CB8AC3E}">
        <p14:creationId xmlns:p14="http://schemas.microsoft.com/office/powerpoint/2010/main" val="1187144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2B257F-5B1E-4E0B-98C1-65B104977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0D5C614-5814-4F5D-AF7F-2ED4D184A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02F103-93C0-4C44-8660-05316C74E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CEEEB1-EE49-42D9-B29F-9804E6E1A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74D944D-59D9-4D7C-884F-AFB0FB152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2575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E16B5806-BA0C-47B8-9276-AD76FDABAC0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28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7" r:id="rId3"/>
    <p:sldLayoutId id="2147483650" r:id="rId4"/>
    <p:sldLayoutId id="2147483655" r:id="rId5"/>
    <p:sldLayoutId id="2147483658" r:id="rId6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0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1.png"/><Relationship Id="rId7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3E39F39A-613A-4172-ACA6-8FA657B2EB4F}"/>
              </a:ext>
            </a:extLst>
          </p:cNvPr>
          <p:cNvGrpSpPr/>
          <p:nvPr/>
        </p:nvGrpSpPr>
        <p:grpSpPr>
          <a:xfrm>
            <a:off x="1459900" y="313899"/>
            <a:ext cx="9247404" cy="6250674"/>
            <a:chOff x="1459900" y="313899"/>
            <a:chExt cx="9247404" cy="6250674"/>
          </a:xfrm>
        </p:grpSpPr>
        <p:cxnSp>
          <p:nvCxnSpPr>
            <p:cNvPr id="9" name="Rak koppling 8">
              <a:extLst>
                <a:ext uri="{FF2B5EF4-FFF2-40B4-BE49-F238E27FC236}">
                  <a16:creationId xmlns:a16="http://schemas.microsoft.com/office/drawing/2014/main" id="{B399AADA-D1FB-4EE4-A39A-36E98901EA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75212" y="5705081"/>
              <a:ext cx="6227029" cy="13331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koppling 6">
              <a:extLst>
                <a:ext uri="{FF2B5EF4-FFF2-40B4-BE49-F238E27FC236}">
                  <a16:creationId xmlns:a16="http://schemas.microsoft.com/office/drawing/2014/main" id="{22D37422-3724-4447-85E7-B45F8D02B1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8934" y="1494747"/>
              <a:ext cx="2892057" cy="3593805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32DCF0B5-5D9A-4ADB-B79F-1F3614B0D1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45347" y="1494747"/>
              <a:ext cx="2892057" cy="3593805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Bildobjekt 9" descr="En bild som visar objekt, lampa, svart, tittar&#10;&#10;Automatiskt genererad beskrivning">
              <a:extLst>
                <a:ext uri="{FF2B5EF4-FFF2-40B4-BE49-F238E27FC236}">
                  <a16:creationId xmlns:a16="http://schemas.microsoft.com/office/drawing/2014/main" id="{2B8A1428-2DB3-4052-BC30-0B9EAEB8E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9900" y="752490"/>
              <a:ext cx="3651821" cy="5096698"/>
            </a:xfrm>
            <a:prstGeom prst="rect">
              <a:avLst/>
            </a:prstGeom>
          </p:spPr>
        </p:pic>
        <p:pic>
          <p:nvPicPr>
            <p:cNvPr id="11" name="Bildobjekt 10" descr="En bild som visar objekt, lampa, svart, tittar&#10;&#10;Automatiskt genererad beskrivning">
              <a:extLst>
                <a:ext uri="{FF2B5EF4-FFF2-40B4-BE49-F238E27FC236}">
                  <a16:creationId xmlns:a16="http://schemas.microsoft.com/office/drawing/2014/main" id="{AA927887-CF93-409B-A022-C77BD27DB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55483" y="752490"/>
              <a:ext cx="3651821" cy="5096698"/>
            </a:xfrm>
            <a:prstGeom prst="rect">
              <a:avLst/>
            </a:prstGeom>
          </p:spPr>
        </p:pic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F35164B8-FD8D-49DE-A5DC-B07B28FEF322}"/>
                </a:ext>
              </a:extLst>
            </p:cNvPr>
            <p:cNvSpPr txBox="1"/>
            <p:nvPr/>
          </p:nvSpPr>
          <p:spPr>
            <a:xfrm>
              <a:off x="4006331" y="3616025"/>
              <a:ext cx="417133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3000" b="1" dirty="0">
                  <a:solidFill>
                    <a:schemeClr val="tx2"/>
                  </a:solidFill>
                </a:rPr>
                <a:t>CANCERPREVENTION</a:t>
              </a:r>
              <a:endParaRPr lang="en-GB" sz="3000" b="1" dirty="0">
                <a:solidFill>
                  <a:schemeClr val="tx2"/>
                </a:solidFill>
              </a:endParaRPr>
            </a:p>
          </p:txBody>
        </p:sp>
        <p:sp>
          <p:nvSpPr>
            <p:cNvPr id="4" name="Ellips 3">
              <a:extLst>
                <a:ext uri="{FF2B5EF4-FFF2-40B4-BE49-F238E27FC236}">
                  <a16:creationId xmlns:a16="http://schemas.microsoft.com/office/drawing/2014/main" id="{BD2FAF3A-0804-4E80-9EF2-1CA5C450C16A}"/>
                </a:ext>
              </a:extLst>
            </p:cNvPr>
            <p:cNvSpPr/>
            <p:nvPr/>
          </p:nvSpPr>
          <p:spPr>
            <a:xfrm>
              <a:off x="5255975" y="313899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VIKT</a:t>
              </a:r>
              <a:endParaRPr lang="en-GB" b="1" dirty="0"/>
            </a:p>
          </p:txBody>
        </p:sp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4C4FC468-9E14-4FA0-8362-32297AC51A65}"/>
                </a:ext>
              </a:extLst>
            </p:cNvPr>
            <p:cNvSpPr/>
            <p:nvPr/>
          </p:nvSpPr>
          <p:spPr>
            <a:xfrm>
              <a:off x="9024820" y="4886534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FYSISK</a:t>
              </a:r>
              <a:br>
                <a:rPr lang="sv-SE" b="1" dirty="0"/>
              </a:br>
              <a:r>
                <a:rPr lang="sv-SE" b="1" dirty="0"/>
                <a:t>AKTIVITET</a:t>
              </a:r>
              <a:endParaRPr lang="en-GB" b="1" dirty="0"/>
            </a:p>
          </p:txBody>
        </p:sp>
        <p:sp>
          <p:nvSpPr>
            <p:cNvPr id="6" name="Ellips 5">
              <a:extLst>
                <a:ext uri="{FF2B5EF4-FFF2-40B4-BE49-F238E27FC236}">
                  <a16:creationId xmlns:a16="http://schemas.microsoft.com/office/drawing/2014/main" id="{43F2EF26-5203-4C98-8B8A-69F00BDEB38A}"/>
                </a:ext>
              </a:extLst>
            </p:cNvPr>
            <p:cNvSpPr/>
            <p:nvPr/>
          </p:nvSpPr>
          <p:spPr>
            <a:xfrm>
              <a:off x="1482369" y="4886534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MATVANOR</a:t>
              </a:r>
              <a:endParaRPr lang="en-GB" b="1" dirty="0"/>
            </a:p>
          </p:txBody>
        </p:sp>
      </p:grp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5D9DD1A4-44D5-4789-9961-38A9C8B92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44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E7707FD0-3806-4269-AF06-DDB079BC5D6A}"/>
              </a:ext>
            </a:extLst>
          </p:cNvPr>
          <p:cNvGrpSpPr/>
          <p:nvPr/>
        </p:nvGrpSpPr>
        <p:grpSpPr>
          <a:xfrm>
            <a:off x="1007505" y="1610434"/>
            <a:ext cx="10201832" cy="1202154"/>
            <a:chOff x="1007505" y="1610434"/>
            <a:chExt cx="10201832" cy="1202154"/>
          </a:xfrm>
        </p:grpSpPr>
        <p:sp>
          <p:nvSpPr>
            <p:cNvPr id="14" name="textruta 13">
              <a:extLst>
                <a:ext uri="{FF2B5EF4-FFF2-40B4-BE49-F238E27FC236}">
                  <a16:creationId xmlns:a16="http://schemas.microsoft.com/office/drawing/2014/main" id="{42DE378A-6128-451D-B24B-9E6BF4203440}"/>
                </a:ext>
              </a:extLst>
            </p:cNvPr>
            <p:cNvSpPr txBox="1"/>
            <p:nvPr/>
          </p:nvSpPr>
          <p:spPr>
            <a:xfrm>
              <a:off x="1007505" y="1610434"/>
              <a:ext cx="10201832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4600" i="1" dirty="0">
                  <a:solidFill>
                    <a:schemeClr val="tx2"/>
                  </a:solidFill>
                </a:rPr>
                <a:t>”Det finns ingen Skyll-dig-själv-cancer”</a:t>
              </a:r>
              <a:endParaRPr lang="en-GB" sz="4600" i="1" dirty="0">
                <a:solidFill>
                  <a:schemeClr val="tx2"/>
                </a:solidFill>
              </a:endParaRPr>
            </a:p>
          </p:txBody>
        </p:sp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1DF006DE-FB8A-42D8-A0E2-90C518868B60}"/>
                </a:ext>
              </a:extLst>
            </p:cNvPr>
            <p:cNvSpPr txBox="1"/>
            <p:nvPr/>
          </p:nvSpPr>
          <p:spPr>
            <a:xfrm>
              <a:off x="5430004" y="2412478"/>
              <a:ext cx="56428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2000" dirty="0">
                  <a:solidFill>
                    <a:srgbClr val="525768"/>
                  </a:solidFill>
                </a:rPr>
                <a:t>Magdalena Forsberg, Cancerfonden-ambassadör</a:t>
              </a:r>
              <a:endParaRPr lang="en-GB" sz="2000" dirty="0">
                <a:solidFill>
                  <a:srgbClr val="525768"/>
                </a:solidFill>
              </a:endParaRPr>
            </a:p>
          </p:txBody>
        </p:sp>
      </p:grp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455D37DB-DE8D-4C03-BA60-4EAD5317B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94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ruta 13">
            <a:extLst>
              <a:ext uri="{FF2B5EF4-FFF2-40B4-BE49-F238E27FC236}">
                <a16:creationId xmlns:a16="http://schemas.microsoft.com/office/drawing/2014/main" id="{42DE378A-6128-451D-B24B-9E6BF4203440}"/>
              </a:ext>
            </a:extLst>
          </p:cNvPr>
          <p:cNvSpPr txBox="1"/>
          <p:nvPr/>
        </p:nvSpPr>
        <p:spPr>
          <a:xfrm>
            <a:off x="1456713" y="1173706"/>
            <a:ext cx="93034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800" b="1" dirty="0">
                <a:solidFill>
                  <a:srgbClr val="525768"/>
                </a:solidFill>
              </a:rPr>
              <a:t>Minst 1/3 av all cancer kan förebyggas</a:t>
            </a:r>
            <a:endParaRPr lang="en-GB" sz="3800" b="1" dirty="0">
              <a:solidFill>
                <a:srgbClr val="525768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DC4C680-D14E-4F4B-BE43-55611A38C6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4503767"/>
              </p:ext>
            </p:extLst>
          </p:nvPr>
        </p:nvGraphicFramePr>
        <p:xfrm>
          <a:off x="3431885" y="2507017"/>
          <a:ext cx="5209967" cy="3473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Bildobjekt 15" descr="En bild som visar ritning&#10;&#10;Automatiskt genererad beskrivning">
            <a:extLst>
              <a:ext uri="{FF2B5EF4-FFF2-40B4-BE49-F238E27FC236}">
                <a16:creationId xmlns:a16="http://schemas.microsoft.com/office/drawing/2014/main" id="{9D3811BF-16FC-4A2C-904D-A7D46AFAA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957" y="2014846"/>
            <a:ext cx="1707028" cy="2139881"/>
          </a:xfrm>
          <a:prstGeom prst="rect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2E99EF1B-353E-4E24-9BAB-EAFEC4AA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866182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 24">
            <a:extLst>
              <a:ext uri="{FF2B5EF4-FFF2-40B4-BE49-F238E27FC236}">
                <a16:creationId xmlns:a16="http://schemas.microsoft.com/office/drawing/2014/main" id="{053C6373-E263-4CE6-9EAB-F67AB1D09859}"/>
              </a:ext>
            </a:extLst>
          </p:cNvPr>
          <p:cNvGrpSpPr/>
          <p:nvPr/>
        </p:nvGrpSpPr>
        <p:grpSpPr>
          <a:xfrm>
            <a:off x="1222275" y="1803232"/>
            <a:ext cx="9717725" cy="4064169"/>
            <a:chOff x="1222275" y="1803232"/>
            <a:chExt cx="9717725" cy="4064169"/>
          </a:xfrm>
        </p:grpSpPr>
        <p:pic>
          <p:nvPicPr>
            <p:cNvPr id="14" name="Bildobjekt 13" descr="En bild som visar mat&#10;&#10;Automatiskt genererad beskrivning">
              <a:extLst>
                <a:ext uri="{FF2B5EF4-FFF2-40B4-BE49-F238E27FC236}">
                  <a16:creationId xmlns:a16="http://schemas.microsoft.com/office/drawing/2014/main" id="{ABA0ABB2-EE1C-411E-A4C6-1843D315C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9959" y="3916907"/>
              <a:ext cx="3546751" cy="1950494"/>
            </a:xfrm>
            <a:prstGeom prst="rect">
              <a:avLst/>
            </a:prstGeom>
          </p:spPr>
        </p:pic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A3619AEE-41F6-464B-AA37-9BB322E89722}"/>
                </a:ext>
              </a:extLst>
            </p:cNvPr>
            <p:cNvSpPr txBox="1"/>
            <p:nvPr/>
          </p:nvSpPr>
          <p:spPr>
            <a:xfrm>
              <a:off x="1222275" y="1803232"/>
              <a:ext cx="9717725" cy="1415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4300" i="1" dirty="0">
                  <a:solidFill>
                    <a:schemeClr val="tx2"/>
                  </a:solidFill>
                </a:rPr>
                <a:t>”</a:t>
              </a:r>
              <a:r>
                <a:rPr lang="sv-SE" sz="4300" i="1" dirty="0" err="1">
                  <a:solidFill>
                    <a:schemeClr val="tx2"/>
                  </a:solidFill>
                </a:rPr>
                <a:t>We</a:t>
              </a:r>
              <a:r>
                <a:rPr lang="sv-SE" sz="4300" i="1" dirty="0">
                  <a:solidFill>
                    <a:schemeClr val="tx2"/>
                  </a:solidFill>
                </a:rPr>
                <a:t> </a:t>
              </a:r>
              <a:r>
                <a:rPr lang="sv-SE" sz="4300" i="1" dirty="0" err="1">
                  <a:solidFill>
                    <a:schemeClr val="tx2"/>
                  </a:solidFill>
                </a:rPr>
                <a:t>want</a:t>
              </a:r>
              <a:r>
                <a:rPr lang="sv-SE" sz="4300" i="1" dirty="0">
                  <a:solidFill>
                    <a:schemeClr val="tx2"/>
                  </a:solidFill>
                </a:rPr>
                <a:t> to live in a </a:t>
              </a:r>
              <a:r>
                <a:rPr lang="sv-SE" sz="4300" i="1" dirty="0" err="1">
                  <a:solidFill>
                    <a:schemeClr val="tx2"/>
                  </a:solidFill>
                </a:rPr>
                <a:t>world</a:t>
              </a:r>
              <a:r>
                <a:rPr lang="sv-SE" sz="4300" i="1" dirty="0">
                  <a:solidFill>
                    <a:schemeClr val="tx2"/>
                  </a:solidFill>
                </a:rPr>
                <a:t> </a:t>
              </a:r>
              <a:r>
                <a:rPr lang="sv-SE" sz="4300" i="1" dirty="0" err="1">
                  <a:solidFill>
                    <a:schemeClr val="tx2"/>
                  </a:solidFill>
                </a:rPr>
                <a:t>where</a:t>
              </a:r>
              <a:br>
                <a:rPr lang="sv-SE" sz="4300" i="1" dirty="0">
                  <a:solidFill>
                    <a:schemeClr val="tx2"/>
                  </a:solidFill>
                </a:rPr>
              </a:br>
              <a:r>
                <a:rPr lang="sv-SE" sz="4300" i="1" dirty="0" err="1">
                  <a:solidFill>
                    <a:schemeClr val="tx2"/>
                  </a:solidFill>
                </a:rPr>
                <a:t>nobody</a:t>
              </a:r>
              <a:r>
                <a:rPr lang="sv-SE" sz="4300" i="1" dirty="0">
                  <a:solidFill>
                    <a:schemeClr val="tx2"/>
                  </a:solidFill>
                </a:rPr>
                <a:t> </a:t>
              </a:r>
              <a:r>
                <a:rPr lang="sv-SE" sz="4300" i="1" dirty="0" err="1">
                  <a:solidFill>
                    <a:schemeClr val="tx2"/>
                  </a:solidFill>
                </a:rPr>
                <a:t>develops</a:t>
              </a:r>
              <a:r>
                <a:rPr lang="sv-SE" sz="4300" i="1" dirty="0">
                  <a:solidFill>
                    <a:schemeClr val="tx2"/>
                  </a:solidFill>
                </a:rPr>
                <a:t> a preventable cancer”</a:t>
              </a:r>
              <a:endParaRPr lang="en-GB" sz="4300" i="1" dirty="0">
                <a:solidFill>
                  <a:schemeClr val="tx2"/>
                </a:solidFill>
              </a:endParaRPr>
            </a:p>
          </p:txBody>
        </p:sp>
        <p:pic>
          <p:nvPicPr>
            <p:cNvPr id="24" name="Bildobjekt 23" descr="En bild som visar ritning&#10;&#10;Automatiskt genererad beskrivning">
              <a:extLst>
                <a:ext uri="{FF2B5EF4-FFF2-40B4-BE49-F238E27FC236}">
                  <a16:creationId xmlns:a16="http://schemas.microsoft.com/office/drawing/2014/main" id="{7B2759E5-CEA1-4E5B-8867-A1FAA03B9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617" y="4224744"/>
              <a:ext cx="4232228" cy="1263650"/>
            </a:xfrm>
            <a:prstGeom prst="rect">
              <a:avLst/>
            </a:prstGeom>
          </p:spPr>
        </p:pic>
      </p:grp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662BBC2-5DA0-4800-8EEE-1622D137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3901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3E39F39A-613A-4172-ACA6-8FA657B2EB4F}"/>
              </a:ext>
            </a:extLst>
          </p:cNvPr>
          <p:cNvGrpSpPr/>
          <p:nvPr/>
        </p:nvGrpSpPr>
        <p:grpSpPr>
          <a:xfrm>
            <a:off x="1459900" y="313899"/>
            <a:ext cx="9247404" cy="6250674"/>
            <a:chOff x="1459900" y="313899"/>
            <a:chExt cx="9247404" cy="6250674"/>
          </a:xfrm>
        </p:grpSpPr>
        <p:cxnSp>
          <p:nvCxnSpPr>
            <p:cNvPr id="9" name="Rak koppling 8">
              <a:extLst>
                <a:ext uri="{FF2B5EF4-FFF2-40B4-BE49-F238E27FC236}">
                  <a16:creationId xmlns:a16="http://schemas.microsoft.com/office/drawing/2014/main" id="{B399AADA-D1FB-4EE4-A39A-36E98901EA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75212" y="5705081"/>
              <a:ext cx="6227029" cy="13331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koppling 6">
              <a:extLst>
                <a:ext uri="{FF2B5EF4-FFF2-40B4-BE49-F238E27FC236}">
                  <a16:creationId xmlns:a16="http://schemas.microsoft.com/office/drawing/2014/main" id="{22D37422-3724-4447-85E7-B45F8D02B1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8934" y="1494747"/>
              <a:ext cx="2892057" cy="3593805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32DCF0B5-5D9A-4ADB-B79F-1F3614B0D1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45347" y="1494747"/>
              <a:ext cx="2892057" cy="3593805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Bildobjekt 9" descr="En bild som visar objekt, lampa, svart, tittar&#10;&#10;Automatiskt genererad beskrivning">
              <a:extLst>
                <a:ext uri="{FF2B5EF4-FFF2-40B4-BE49-F238E27FC236}">
                  <a16:creationId xmlns:a16="http://schemas.microsoft.com/office/drawing/2014/main" id="{2B8A1428-2DB3-4052-BC30-0B9EAEB8E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9900" y="752490"/>
              <a:ext cx="3651821" cy="5096698"/>
            </a:xfrm>
            <a:prstGeom prst="rect">
              <a:avLst/>
            </a:prstGeom>
          </p:spPr>
        </p:pic>
        <p:pic>
          <p:nvPicPr>
            <p:cNvPr id="11" name="Bildobjekt 10" descr="En bild som visar objekt, lampa, svart, tittar&#10;&#10;Automatiskt genererad beskrivning">
              <a:extLst>
                <a:ext uri="{FF2B5EF4-FFF2-40B4-BE49-F238E27FC236}">
                  <a16:creationId xmlns:a16="http://schemas.microsoft.com/office/drawing/2014/main" id="{AA927887-CF93-409B-A022-C77BD27DB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55483" y="752490"/>
              <a:ext cx="3651821" cy="5096698"/>
            </a:xfrm>
            <a:prstGeom prst="rect">
              <a:avLst/>
            </a:prstGeom>
          </p:spPr>
        </p:pic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F35164B8-FD8D-49DE-A5DC-B07B28FEF322}"/>
                </a:ext>
              </a:extLst>
            </p:cNvPr>
            <p:cNvSpPr txBox="1"/>
            <p:nvPr/>
          </p:nvSpPr>
          <p:spPr>
            <a:xfrm>
              <a:off x="4006331" y="3616025"/>
              <a:ext cx="417133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3000" b="1" dirty="0">
                  <a:solidFill>
                    <a:schemeClr val="tx2"/>
                  </a:solidFill>
                </a:rPr>
                <a:t>CANCERPREVENTION</a:t>
              </a:r>
              <a:endParaRPr lang="en-GB" sz="3000" b="1" dirty="0">
                <a:solidFill>
                  <a:schemeClr val="tx2"/>
                </a:solidFill>
              </a:endParaRPr>
            </a:p>
          </p:txBody>
        </p:sp>
        <p:sp>
          <p:nvSpPr>
            <p:cNvPr id="4" name="Ellips 3">
              <a:extLst>
                <a:ext uri="{FF2B5EF4-FFF2-40B4-BE49-F238E27FC236}">
                  <a16:creationId xmlns:a16="http://schemas.microsoft.com/office/drawing/2014/main" id="{BD2FAF3A-0804-4E80-9EF2-1CA5C450C16A}"/>
                </a:ext>
              </a:extLst>
            </p:cNvPr>
            <p:cNvSpPr/>
            <p:nvPr/>
          </p:nvSpPr>
          <p:spPr>
            <a:xfrm>
              <a:off x="5255975" y="313899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VIKT</a:t>
              </a:r>
              <a:endParaRPr lang="en-GB" b="1" dirty="0"/>
            </a:p>
          </p:txBody>
        </p:sp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4C4FC468-9E14-4FA0-8362-32297AC51A65}"/>
                </a:ext>
              </a:extLst>
            </p:cNvPr>
            <p:cNvSpPr/>
            <p:nvPr/>
          </p:nvSpPr>
          <p:spPr>
            <a:xfrm>
              <a:off x="9024820" y="4886534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FYSISK</a:t>
              </a:r>
              <a:br>
                <a:rPr lang="sv-SE" b="1" dirty="0"/>
              </a:br>
              <a:r>
                <a:rPr lang="sv-SE" b="1" dirty="0"/>
                <a:t>AKTIVITET</a:t>
              </a:r>
              <a:endParaRPr lang="en-GB" b="1" dirty="0"/>
            </a:p>
          </p:txBody>
        </p:sp>
        <p:sp>
          <p:nvSpPr>
            <p:cNvPr id="6" name="Ellips 5">
              <a:extLst>
                <a:ext uri="{FF2B5EF4-FFF2-40B4-BE49-F238E27FC236}">
                  <a16:creationId xmlns:a16="http://schemas.microsoft.com/office/drawing/2014/main" id="{43F2EF26-5203-4C98-8B8A-69F00BDEB38A}"/>
                </a:ext>
              </a:extLst>
            </p:cNvPr>
            <p:cNvSpPr/>
            <p:nvPr/>
          </p:nvSpPr>
          <p:spPr>
            <a:xfrm>
              <a:off x="1482369" y="4886534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MATVANOR</a:t>
              </a:r>
              <a:endParaRPr lang="en-GB" b="1" dirty="0"/>
            </a:p>
          </p:txBody>
        </p:sp>
      </p:grp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8A548103-4768-4FFC-8D96-7FA62814D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0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CF291444-5E38-4FF9-87DB-6E849FD99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165225"/>
            <a:ext cx="9753600" cy="1120775"/>
          </a:xfrm>
        </p:spPr>
        <p:txBody>
          <a:bodyPr anchor="t" anchorCtr="0"/>
          <a:lstStyle/>
          <a:p>
            <a:r>
              <a:rPr lang="en-GB" dirty="0"/>
              <a:t>Mat </a:t>
            </a:r>
            <a:r>
              <a:rPr lang="en-GB" dirty="0" err="1"/>
              <a:t>och</a:t>
            </a:r>
            <a:r>
              <a:rPr lang="en-GB" dirty="0"/>
              <a:t> cancer</a:t>
            </a:r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C1E19F99-68AE-47C5-93FA-28BE0C625772}"/>
              </a:ext>
            </a:extLst>
          </p:cNvPr>
          <p:cNvSpPr/>
          <p:nvPr/>
        </p:nvSpPr>
        <p:spPr>
          <a:xfrm>
            <a:off x="1447800" y="2981325"/>
            <a:ext cx="2505075" cy="25050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800" dirty="0"/>
              <a:t>Förebygga</a:t>
            </a:r>
            <a:endParaRPr lang="en-GB" sz="2800" dirty="0"/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6BB76A0E-075C-4079-818A-6C8E05416441}"/>
              </a:ext>
            </a:extLst>
          </p:cNvPr>
          <p:cNvSpPr/>
          <p:nvPr/>
        </p:nvSpPr>
        <p:spPr>
          <a:xfrm>
            <a:off x="4857750" y="2981325"/>
            <a:ext cx="2505075" cy="25050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800" dirty="0"/>
              <a:t>Under</a:t>
            </a:r>
            <a:br>
              <a:rPr lang="sv-SE" sz="2800" dirty="0"/>
            </a:br>
            <a:r>
              <a:rPr lang="sv-SE" sz="2800" dirty="0"/>
              <a:t>behandling</a:t>
            </a:r>
            <a:endParaRPr lang="en-GB" sz="2800" dirty="0"/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C82221D2-5502-4B9E-9390-872A44026D44}"/>
              </a:ext>
            </a:extLst>
          </p:cNvPr>
          <p:cNvSpPr/>
          <p:nvPr/>
        </p:nvSpPr>
        <p:spPr>
          <a:xfrm>
            <a:off x="8248650" y="2981325"/>
            <a:ext cx="2505075" cy="25050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800" dirty="0"/>
              <a:t>Efter</a:t>
            </a:r>
            <a:br>
              <a:rPr lang="sv-SE" sz="2800" dirty="0"/>
            </a:br>
            <a:r>
              <a:rPr lang="sv-SE" sz="2800" dirty="0"/>
              <a:t>behandling</a:t>
            </a:r>
            <a:endParaRPr lang="en-GB" sz="2800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95F3951-E0E0-4982-81A0-8A2D707C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69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B399AADA-D1FB-4EE4-A39A-36E98901EA05}"/>
              </a:ext>
            </a:extLst>
          </p:cNvPr>
          <p:cNvCxnSpPr>
            <a:cxnSpLocks/>
          </p:cNvCxnSpPr>
          <p:nvPr/>
        </p:nvCxnSpPr>
        <p:spPr>
          <a:xfrm flipV="1">
            <a:off x="2975212" y="5705081"/>
            <a:ext cx="6227029" cy="13331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22D37422-3724-4447-85E7-B45F8D02B16B}"/>
              </a:ext>
            </a:extLst>
          </p:cNvPr>
          <p:cNvCxnSpPr>
            <a:cxnSpLocks/>
          </p:cNvCxnSpPr>
          <p:nvPr/>
        </p:nvCxnSpPr>
        <p:spPr>
          <a:xfrm flipV="1">
            <a:off x="2648934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32DCF0B5-5D9A-4ADB-B79F-1F3614B0D1FF}"/>
              </a:ext>
            </a:extLst>
          </p:cNvPr>
          <p:cNvCxnSpPr>
            <a:cxnSpLocks/>
          </p:cNvCxnSpPr>
          <p:nvPr/>
        </p:nvCxnSpPr>
        <p:spPr>
          <a:xfrm flipH="1" flipV="1">
            <a:off x="6645347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dobjekt 9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2B8A1428-2DB3-4052-BC30-0B9EAEB8E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900" y="752490"/>
            <a:ext cx="3651821" cy="5096698"/>
          </a:xfrm>
          <a:prstGeom prst="rect">
            <a:avLst/>
          </a:prstGeom>
        </p:spPr>
      </p:pic>
      <p:pic>
        <p:nvPicPr>
          <p:cNvPr id="11" name="Bildobjekt 10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AA927887-CF93-409B-A022-C77BD27DB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55483" y="752490"/>
            <a:ext cx="3651821" cy="5096698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F35164B8-FD8D-49DE-A5DC-B07B28FEF322}"/>
              </a:ext>
            </a:extLst>
          </p:cNvPr>
          <p:cNvSpPr txBox="1"/>
          <p:nvPr/>
        </p:nvSpPr>
        <p:spPr>
          <a:xfrm>
            <a:off x="4006331" y="3616025"/>
            <a:ext cx="41713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000" b="1" dirty="0">
                <a:solidFill>
                  <a:schemeClr val="tx2"/>
                </a:solidFill>
              </a:rPr>
              <a:t>CANCERPREVENTION</a:t>
            </a:r>
            <a:endParaRPr lang="en-GB" sz="3000" b="1" dirty="0">
              <a:solidFill>
                <a:schemeClr val="tx2"/>
              </a:solidFill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BD2FAF3A-0804-4E80-9EF2-1CA5C450C16A}"/>
              </a:ext>
            </a:extLst>
          </p:cNvPr>
          <p:cNvSpPr/>
          <p:nvPr/>
        </p:nvSpPr>
        <p:spPr>
          <a:xfrm>
            <a:off x="5255975" y="313899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VIKT</a:t>
            </a:r>
            <a:endParaRPr lang="en-GB" b="1" dirty="0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4C4FC468-9E14-4FA0-8362-32297AC51A65}"/>
              </a:ext>
            </a:extLst>
          </p:cNvPr>
          <p:cNvSpPr/>
          <p:nvPr/>
        </p:nvSpPr>
        <p:spPr>
          <a:xfrm>
            <a:off x="9024820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FYSISK</a:t>
            </a:r>
            <a:br>
              <a:rPr lang="sv-SE" b="1" dirty="0"/>
            </a:br>
            <a:r>
              <a:rPr lang="sv-SE" b="1" dirty="0"/>
              <a:t>AKTIVITET</a:t>
            </a:r>
            <a:endParaRPr lang="en-GB" b="1" dirty="0"/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43F2EF26-5203-4C98-8B8A-69F00BDEB38A}"/>
              </a:ext>
            </a:extLst>
          </p:cNvPr>
          <p:cNvSpPr/>
          <p:nvPr/>
        </p:nvSpPr>
        <p:spPr>
          <a:xfrm>
            <a:off x="1482369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MATVANOR</a:t>
            </a:r>
            <a:endParaRPr lang="en-GB" b="1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5B40CBDC-845C-42DD-841E-8DDD4ED0D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35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B399AADA-D1FB-4EE4-A39A-36E98901EA05}"/>
              </a:ext>
            </a:extLst>
          </p:cNvPr>
          <p:cNvCxnSpPr>
            <a:cxnSpLocks/>
          </p:cNvCxnSpPr>
          <p:nvPr/>
        </p:nvCxnSpPr>
        <p:spPr>
          <a:xfrm flipV="1">
            <a:off x="2975212" y="5705081"/>
            <a:ext cx="6227029" cy="13331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22D37422-3724-4447-85E7-B45F8D02B16B}"/>
              </a:ext>
            </a:extLst>
          </p:cNvPr>
          <p:cNvCxnSpPr>
            <a:cxnSpLocks/>
          </p:cNvCxnSpPr>
          <p:nvPr/>
        </p:nvCxnSpPr>
        <p:spPr>
          <a:xfrm flipV="1">
            <a:off x="2648934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32DCF0B5-5D9A-4ADB-B79F-1F3614B0D1FF}"/>
              </a:ext>
            </a:extLst>
          </p:cNvPr>
          <p:cNvCxnSpPr>
            <a:cxnSpLocks/>
          </p:cNvCxnSpPr>
          <p:nvPr/>
        </p:nvCxnSpPr>
        <p:spPr>
          <a:xfrm flipH="1" flipV="1">
            <a:off x="6645347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dobjekt 9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2B8A1428-2DB3-4052-BC30-0B9EAEB8E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900" y="752490"/>
            <a:ext cx="3651821" cy="5096698"/>
          </a:xfrm>
          <a:prstGeom prst="rect">
            <a:avLst/>
          </a:prstGeom>
        </p:spPr>
      </p:pic>
      <p:pic>
        <p:nvPicPr>
          <p:cNvPr id="11" name="Bildobjekt 10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AA927887-CF93-409B-A022-C77BD27DB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55483" y="752490"/>
            <a:ext cx="3651821" cy="5096698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F35164B8-FD8D-49DE-A5DC-B07B28FEF322}"/>
              </a:ext>
            </a:extLst>
          </p:cNvPr>
          <p:cNvSpPr txBox="1"/>
          <p:nvPr/>
        </p:nvSpPr>
        <p:spPr>
          <a:xfrm>
            <a:off x="4006331" y="3616025"/>
            <a:ext cx="41713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000" b="1" dirty="0">
                <a:solidFill>
                  <a:schemeClr val="tx2"/>
                </a:solidFill>
              </a:rPr>
              <a:t>CANCERPREVENTION</a:t>
            </a:r>
            <a:endParaRPr lang="en-GB" sz="3000" b="1" dirty="0">
              <a:solidFill>
                <a:schemeClr val="tx2"/>
              </a:solidFill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BD2FAF3A-0804-4E80-9EF2-1CA5C450C16A}"/>
              </a:ext>
            </a:extLst>
          </p:cNvPr>
          <p:cNvSpPr/>
          <p:nvPr/>
        </p:nvSpPr>
        <p:spPr>
          <a:xfrm>
            <a:off x="5255975" y="313899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VIKT</a:t>
            </a:r>
            <a:endParaRPr lang="en-GB" b="1" dirty="0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4C4FC468-9E14-4FA0-8362-32297AC51A65}"/>
              </a:ext>
            </a:extLst>
          </p:cNvPr>
          <p:cNvSpPr/>
          <p:nvPr/>
        </p:nvSpPr>
        <p:spPr>
          <a:xfrm>
            <a:off x="9024820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FYSISK</a:t>
            </a:r>
            <a:br>
              <a:rPr lang="sv-SE" b="1" dirty="0"/>
            </a:br>
            <a:r>
              <a:rPr lang="sv-SE" b="1" dirty="0"/>
              <a:t>AKTIVITET</a:t>
            </a:r>
            <a:endParaRPr lang="en-GB" b="1" dirty="0"/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43F2EF26-5203-4C98-8B8A-69F00BDEB38A}"/>
              </a:ext>
            </a:extLst>
          </p:cNvPr>
          <p:cNvSpPr/>
          <p:nvPr/>
        </p:nvSpPr>
        <p:spPr>
          <a:xfrm>
            <a:off x="1482369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MATVANOR</a:t>
            </a:r>
            <a:endParaRPr lang="en-GB" b="1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5B40CBDC-845C-42DD-841E-8DDD4ED0D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4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1. Håll en </a:t>
            </a:r>
            <a:br>
              <a:rPr lang="sv-SE" sz="5800" dirty="0"/>
            </a:br>
            <a:r>
              <a:rPr lang="sv-SE" sz="5800" dirty="0"/>
              <a:t>hälsosam vikt</a:t>
            </a:r>
          </a:p>
          <a:p>
            <a:pPr algn="ctr">
              <a:spcBef>
                <a:spcPts val="800"/>
              </a:spcBef>
            </a:pPr>
            <a:r>
              <a:rPr lang="sv-SE" sz="2800" dirty="0"/>
              <a:t>&amp; undvik viktuppgång i vuxenlivet</a:t>
            </a:r>
            <a:endParaRPr lang="en-GB" sz="28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712A4CF-4CF5-47A8-B403-11CC713B09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1177" r="961" b="1194"/>
          <a:stretch/>
        </p:blipFill>
        <p:spPr>
          <a:xfrm>
            <a:off x="9143998" y="4715301"/>
            <a:ext cx="1868401" cy="1868400"/>
          </a:xfrm>
          <a:prstGeom prst="ellipse">
            <a:avLst/>
          </a:prstGeom>
        </p:spPr>
      </p:pic>
      <p:pic>
        <p:nvPicPr>
          <p:cNvPr id="7" name="Bildobjekt 6" descr="En bild som visar klocka&#10;&#10;Automatiskt genererad beskrivning">
            <a:extLst>
              <a:ext uri="{FF2B5EF4-FFF2-40B4-BE49-F238E27FC236}">
                <a16:creationId xmlns:a16="http://schemas.microsoft.com/office/drawing/2014/main" id="{1CE1C158-24B1-4B16-B428-5D5935320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" t="972" r="744" b="1613"/>
          <a:stretch/>
        </p:blipFill>
        <p:spPr>
          <a:xfrm>
            <a:off x="9137175" y="293426"/>
            <a:ext cx="1868400" cy="1872515"/>
          </a:xfrm>
          <a:prstGeom prst="ellipse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58EE65F3-EC99-4ABD-AEA4-5A9E91AC16EF}"/>
              </a:ext>
            </a:extLst>
          </p:cNvPr>
          <p:cNvSpPr/>
          <p:nvPr/>
        </p:nvSpPr>
        <p:spPr>
          <a:xfrm>
            <a:off x="9737644" y="2513342"/>
            <a:ext cx="1869777" cy="1869777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000" dirty="0"/>
              <a:t>13</a:t>
            </a:r>
            <a:endParaRPr lang="en-GB" sz="5000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D2E7A250-AF65-476B-8B02-E9F7BCC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86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1. Håll en </a:t>
            </a:r>
            <a:br>
              <a:rPr lang="sv-SE" sz="5800" dirty="0"/>
            </a:br>
            <a:r>
              <a:rPr lang="sv-SE" sz="5800" dirty="0"/>
              <a:t>hälsosam vikt</a:t>
            </a:r>
          </a:p>
          <a:p>
            <a:pPr algn="ctr">
              <a:spcBef>
                <a:spcPts val="800"/>
              </a:spcBef>
            </a:pPr>
            <a:r>
              <a:rPr lang="sv-SE" sz="2800" dirty="0"/>
              <a:t>&amp; undvik viktuppgång i vuxenlivet</a:t>
            </a:r>
            <a:endParaRPr lang="en-GB" sz="28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712A4CF-4CF5-47A8-B403-11CC713B09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1177" r="961" b="1194"/>
          <a:stretch/>
        </p:blipFill>
        <p:spPr>
          <a:xfrm>
            <a:off x="9143998" y="4715301"/>
            <a:ext cx="1868401" cy="1868400"/>
          </a:xfrm>
          <a:prstGeom prst="ellipse">
            <a:avLst/>
          </a:prstGeom>
        </p:spPr>
      </p:pic>
      <p:pic>
        <p:nvPicPr>
          <p:cNvPr id="7" name="Bildobjekt 6" descr="En bild som visar klocka&#10;&#10;Automatiskt genererad beskrivning">
            <a:extLst>
              <a:ext uri="{FF2B5EF4-FFF2-40B4-BE49-F238E27FC236}">
                <a16:creationId xmlns:a16="http://schemas.microsoft.com/office/drawing/2014/main" id="{1CE1C158-24B1-4B16-B428-5D5935320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" t="972" r="744" b="1613"/>
          <a:stretch/>
        </p:blipFill>
        <p:spPr>
          <a:xfrm>
            <a:off x="9137175" y="293426"/>
            <a:ext cx="1868400" cy="1872515"/>
          </a:xfrm>
          <a:prstGeom prst="ellipse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58EE65F3-EC99-4ABD-AEA4-5A9E91AC16EF}"/>
              </a:ext>
            </a:extLst>
          </p:cNvPr>
          <p:cNvSpPr/>
          <p:nvPr/>
        </p:nvSpPr>
        <p:spPr>
          <a:xfrm>
            <a:off x="9737644" y="2513342"/>
            <a:ext cx="1869777" cy="1869777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000" dirty="0"/>
              <a:t>13</a:t>
            </a:r>
            <a:endParaRPr lang="en-GB" sz="5000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D2E7A250-AF65-476B-8B02-E9F7BCCC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30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BC5CCCE-3711-48AB-9DD0-08F76B995E36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b="1" dirty="0"/>
              <a:t>BMI:</a:t>
            </a:r>
            <a:br>
              <a:rPr lang="sv-SE" sz="5800" dirty="0"/>
            </a:br>
            <a:r>
              <a:rPr lang="sv-SE" sz="5800" dirty="0"/>
              <a:t>18,5-24,9</a:t>
            </a:r>
          </a:p>
          <a:p>
            <a:pPr algn="ctr">
              <a:spcBef>
                <a:spcPts val="800"/>
              </a:spcBef>
            </a:pPr>
            <a:r>
              <a:rPr lang="sv-SE" sz="2800" dirty="0"/>
              <a:t>(kg/m</a:t>
            </a:r>
            <a:r>
              <a:rPr lang="sv-SE" sz="2800" baseline="30000" dirty="0"/>
              <a:t>2</a:t>
            </a:r>
            <a:r>
              <a:rPr lang="sv-SE" sz="2800" dirty="0"/>
              <a:t>)</a:t>
            </a:r>
            <a:endParaRPr lang="en-GB" sz="2800" dirty="0"/>
          </a:p>
        </p:txBody>
      </p:sp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DB2EDBDE-8BAB-4F4D-9226-C4D35D7C9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6" t="-2708" r="210" b="64129"/>
          <a:stretch/>
        </p:blipFill>
        <p:spPr>
          <a:xfrm>
            <a:off x="-95250" y="-95250"/>
            <a:ext cx="3714882" cy="7013542"/>
          </a:xfrm>
          <a:prstGeom prst="rect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17FC189B-39C4-412F-B975-2BD2FFFF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895306"/>
      </p:ext>
    </p:extLst>
  </p:cSld>
  <p:clrMapOvr>
    <a:masterClrMapping/>
  </p:clrMapOvr>
  <p:transition spd="slow">
    <p:strips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1. Håll en </a:t>
            </a:r>
            <a:br>
              <a:rPr lang="sv-SE" sz="5800" dirty="0"/>
            </a:br>
            <a:r>
              <a:rPr lang="sv-SE" sz="5800" dirty="0"/>
              <a:t>hälsosam vikt</a:t>
            </a:r>
          </a:p>
          <a:p>
            <a:pPr algn="ctr">
              <a:spcBef>
                <a:spcPts val="800"/>
              </a:spcBef>
            </a:pPr>
            <a:r>
              <a:rPr lang="sv-SE" sz="2800" dirty="0"/>
              <a:t>&amp; undvik viktuppgång i vuxenlivet</a:t>
            </a:r>
            <a:endParaRPr lang="en-GB" sz="28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712A4CF-4CF5-47A8-B403-11CC713B09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1177" r="961" b="1194"/>
          <a:stretch/>
        </p:blipFill>
        <p:spPr>
          <a:xfrm>
            <a:off x="9143998" y="4715301"/>
            <a:ext cx="1868401" cy="1868400"/>
          </a:xfrm>
          <a:prstGeom prst="ellipse">
            <a:avLst/>
          </a:prstGeom>
        </p:spPr>
      </p:pic>
      <p:pic>
        <p:nvPicPr>
          <p:cNvPr id="7" name="Bildobjekt 6" descr="En bild som visar klocka&#10;&#10;Automatiskt genererad beskrivning">
            <a:extLst>
              <a:ext uri="{FF2B5EF4-FFF2-40B4-BE49-F238E27FC236}">
                <a16:creationId xmlns:a16="http://schemas.microsoft.com/office/drawing/2014/main" id="{1CE1C158-24B1-4B16-B428-5D5935320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" t="972" r="744" b="1613"/>
          <a:stretch/>
        </p:blipFill>
        <p:spPr>
          <a:xfrm>
            <a:off x="9137175" y="293426"/>
            <a:ext cx="1868400" cy="1872515"/>
          </a:xfrm>
          <a:prstGeom prst="ellipse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58EE65F3-EC99-4ABD-AEA4-5A9E91AC16EF}"/>
              </a:ext>
            </a:extLst>
          </p:cNvPr>
          <p:cNvSpPr/>
          <p:nvPr/>
        </p:nvSpPr>
        <p:spPr>
          <a:xfrm>
            <a:off x="9737644" y="2513342"/>
            <a:ext cx="1869777" cy="1869777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000" dirty="0"/>
              <a:t>13</a:t>
            </a:r>
            <a:endParaRPr lang="en-GB" sz="5000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E3DF20EC-2290-4720-8973-3C7B66B12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7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1. Håll en </a:t>
            </a:r>
            <a:br>
              <a:rPr lang="sv-SE" sz="5800" dirty="0"/>
            </a:br>
            <a:r>
              <a:rPr lang="sv-SE" sz="5800" dirty="0"/>
              <a:t>hälsosam vikt</a:t>
            </a:r>
          </a:p>
          <a:p>
            <a:pPr algn="ctr">
              <a:spcBef>
                <a:spcPts val="800"/>
              </a:spcBef>
            </a:pPr>
            <a:r>
              <a:rPr lang="sv-SE" sz="2800" dirty="0"/>
              <a:t>&amp; undvik viktuppgång i vuxenlivet</a:t>
            </a:r>
            <a:endParaRPr lang="en-GB" sz="28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712A4CF-4CF5-47A8-B403-11CC713B09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1177" r="961" b="1194"/>
          <a:stretch/>
        </p:blipFill>
        <p:spPr>
          <a:xfrm>
            <a:off x="9143998" y="4715301"/>
            <a:ext cx="1868401" cy="1868400"/>
          </a:xfrm>
          <a:prstGeom prst="ellipse">
            <a:avLst/>
          </a:prstGeom>
        </p:spPr>
      </p:pic>
      <p:pic>
        <p:nvPicPr>
          <p:cNvPr id="7" name="Bildobjekt 6" descr="En bild som visar klocka&#10;&#10;Automatiskt genererad beskrivning">
            <a:extLst>
              <a:ext uri="{FF2B5EF4-FFF2-40B4-BE49-F238E27FC236}">
                <a16:creationId xmlns:a16="http://schemas.microsoft.com/office/drawing/2014/main" id="{1CE1C158-24B1-4B16-B428-5D5935320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" t="972" r="744" b="1613"/>
          <a:stretch/>
        </p:blipFill>
        <p:spPr>
          <a:xfrm>
            <a:off x="9137175" y="293426"/>
            <a:ext cx="1868400" cy="1872515"/>
          </a:xfrm>
          <a:prstGeom prst="ellipse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58EE65F3-EC99-4ABD-AEA4-5A9E91AC16EF}"/>
              </a:ext>
            </a:extLst>
          </p:cNvPr>
          <p:cNvSpPr/>
          <p:nvPr/>
        </p:nvSpPr>
        <p:spPr>
          <a:xfrm>
            <a:off x="9737644" y="2513342"/>
            <a:ext cx="1869777" cy="1869777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000" dirty="0"/>
              <a:t>13</a:t>
            </a:r>
            <a:endParaRPr lang="en-GB" sz="5000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E3DF20EC-2290-4720-8973-3C7B66B12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0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BC5CCCE-3711-48AB-9DD0-08F76B995E36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13 olika</a:t>
            </a:r>
            <a:br>
              <a:rPr lang="sv-SE" sz="5800" dirty="0"/>
            </a:br>
            <a:r>
              <a:rPr lang="sv-SE" sz="5800" dirty="0"/>
              <a:t>cancerformer</a:t>
            </a:r>
          </a:p>
        </p:txBody>
      </p:sp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DB2EDBDE-8BAB-4F4D-9226-C4D35D7C9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35" t="30719" b="30824"/>
          <a:stretch/>
        </p:blipFill>
        <p:spPr>
          <a:xfrm>
            <a:off x="-171450" y="-76200"/>
            <a:ext cx="2248098" cy="6991350"/>
          </a:xfrm>
          <a:prstGeom prst="rect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91F58710-85F6-4BE9-B002-0DBAF9985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24658"/>
      </p:ext>
    </p:extLst>
  </p:cSld>
  <p:clrMapOvr>
    <a:masterClrMapping/>
  </p:clrMapOvr>
  <p:transition spd="slow">
    <p:strips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1. Håll en </a:t>
            </a:r>
            <a:br>
              <a:rPr lang="sv-SE" sz="5800" dirty="0"/>
            </a:br>
            <a:r>
              <a:rPr lang="sv-SE" sz="5800" dirty="0"/>
              <a:t>hälsosam vikt</a:t>
            </a:r>
          </a:p>
          <a:p>
            <a:pPr algn="ctr">
              <a:spcBef>
                <a:spcPts val="800"/>
              </a:spcBef>
            </a:pPr>
            <a:r>
              <a:rPr lang="sv-SE" sz="2800" dirty="0"/>
              <a:t>&amp; undvik viktuppgång i vuxenlivet</a:t>
            </a:r>
            <a:endParaRPr lang="en-GB" sz="28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712A4CF-4CF5-47A8-B403-11CC713B09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1177" r="961" b="1194"/>
          <a:stretch/>
        </p:blipFill>
        <p:spPr>
          <a:xfrm>
            <a:off x="9143998" y="4715301"/>
            <a:ext cx="1868401" cy="1868400"/>
          </a:xfrm>
          <a:prstGeom prst="ellipse">
            <a:avLst/>
          </a:prstGeom>
        </p:spPr>
      </p:pic>
      <p:pic>
        <p:nvPicPr>
          <p:cNvPr id="7" name="Bildobjekt 6" descr="En bild som visar klocka&#10;&#10;Automatiskt genererad beskrivning">
            <a:extLst>
              <a:ext uri="{FF2B5EF4-FFF2-40B4-BE49-F238E27FC236}">
                <a16:creationId xmlns:a16="http://schemas.microsoft.com/office/drawing/2014/main" id="{1CE1C158-24B1-4B16-B428-5D5935320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" t="972" r="744" b="1613"/>
          <a:stretch/>
        </p:blipFill>
        <p:spPr>
          <a:xfrm>
            <a:off x="9137175" y="293426"/>
            <a:ext cx="1868400" cy="1872515"/>
          </a:xfrm>
          <a:prstGeom prst="ellipse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58EE65F3-EC99-4ABD-AEA4-5A9E91AC16EF}"/>
              </a:ext>
            </a:extLst>
          </p:cNvPr>
          <p:cNvSpPr/>
          <p:nvPr/>
        </p:nvSpPr>
        <p:spPr>
          <a:xfrm>
            <a:off x="9737644" y="2513342"/>
            <a:ext cx="1869777" cy="1869777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000" dirty="0"/>
              <a:t>13</a:t>
            </a:r>
            <a:endParaRPr lang="en-GB" sz="5000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7C03D232-90B0-43CE-A94A-173103973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57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1. Håll en </a:t>
            </a:r>
            <a:br>
              <a:rPr lang="sv-SE" sz="5800" dirty="0"/>
            </a:br>
            <a:r>
              <a:rPr lang="sv-SE" sz="5800" dirty="0"/>
              <a:t>hälsosam vikt</a:t>
            </a:r>
          </a:p>
          <a:p>
            <a:pPr algn="ctr">
              <a:spcBef>
                <a:spcPts val="800"/>
              </a:spcBef>
            </a:pPr>
            <a:r>
              <a:rPr lang="sv-SE" sz="2800" dirty="0"/>
              <a:t>&amp; undvik viktuppgång i vuxenlivet</a:t>
            </a:r>
            <a:endParaRPr lang="en-GB" sz="28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712A4CF-4CF5-47A8-B403-11CC713B09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1177" r="961" b="1194"/>
          <a:stretch/>
        </p:blipFill>
        <p:spPr>
          <a:xfrm>
            <a:off x="9143998" y="4715301"/>
            <a:ext cx="1868401" cy="1868400"/>
          </a:xfrm>
          <a:prstGeom prst="ellipse">
            <a:avLst/>
          </a:prstGeom>
        </p:spPr>
      </p:pic>
      <p:pic>
        <p:nvPicPr>
          <p:cNvPr id="7" name="Bildobjekt 6" descr="En bild som visar klocka&#10;&#10;Automatiskt genererad beskrivning">
            <a:extLst>
              <a:ext uri="{FF2B5EF4-FFF2-40B4-BE49-F238E27FC236}">
                <a16:creationId xmlns:a16="http://schemas.microsoft.com/office/drawing/2014/main" id="{1CE1C158-24B1-4B16-B428-5D5935320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" t="972" r="744" b="1613"/>
          <a:stretch/>
        </p:blipFill>
        <p:spPr>
          <a:xfrm>
            <a:off x="9137175" y="293426"/>
            <a:ext cx="1868400" cy="1872515"/>
          </a:xfrm>
          <a:prstGeom prst="ellipse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58EE65F3-EC99-4ABD-AEA4-5A9E91AC16EF}"/>
              </a:ext>
            </a:extLst>
          </p:cNvPr>
          <p:cNvSpPr/>
          <p:nvPr/>
        </p:nvSpPr>
        <p:spPr>
          <a:xfrm>
            <a:off x="9737644" y="2513342"/>
            <a:ext cx="1869777" cy="1869777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000" dirty="0"/>
              <a:t>13</a:t>
            </a:r>
            <a:endParaRPr lang="en-GB" sz="5000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7C03D232-90B0-43CE-A94A-173103973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19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ritning&#10;&#10;Automatiskt genererad beskrivning">
            <a:extLst>
              <a:ext uri="{FF2B5EF4-FFF2-40B4-BE49-F238E27FC236}">
                <a16:creationId xmlns:a16="http://schemas.microsoft.com/office/drawing/2014/main" id="{57BBFFB9-0473-4F41-9995-F511920A69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8" t="63937" r="1467" b="8714"/>
          <a:stretch/>
        </p:blipFill>
        <p:spPr>
          <a:xfrm>
            <a:off x="-76200" y="-95250"/>
            <a:ext cx="3524250" cy="4972050"/>
          </a:xfrm>
          <a:prstGeom prst="rect">
            <a:avLst/>
          </a:prstGeom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BBC5CCCE-3711-48AB-9DD0-08F76B995E36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dirty="0"/>
              <a:t>Indirekta vs. direkta</a:t>
            </a:r>
            <a:br>
              <a:rPr lang="sv-SE" sz="5200" dirty="0"/>
            </a:br>
            <a:r>
              <a:rPr lang="sv-SE" sz="5200" dirty="0"/>
              <a:t>rekommendationer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D812C552-2D5E-48E8-B01F-15E09C816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260647"/>
      </p:ext>
    </p:extLst>
  </p:cSld>
  <p:clrMapOvr>
    <a:masterClrMapping/>
  </p:clrMapOvr>
  <p:transition spd="slow">
    <p:strips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B399AADA-D1FB-4EE4-A39A-36E98901EA05}"/>
              </a:ext>
            </a:extLst>
          </p:cNvPr>
          <p:cNvCxnSpPr>
            <a:cxnSpLocks/>
          </p:cNvCxnSpPr>
          <p:nvPr/>
        </p:nvCxnSpPr>
        <p:spPr>
          <a:xfrm flipV="1">
            <a:off x="2975212" y="5705081"/>
            <a:ext cx="6227029" cy="13331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22D37422-3724-4447-85E7-B45F8D02B16B}"/>
              </a:ext>
            </a:extLst>
          </p:cNvPr>
          <p:cNvCxnSpPr>
            <a:cxnSpLocks/>
          </p:cNvCxnSpPr>
          <p:nvPr/>
        </p:nvCxnSpPr>
        <p:spPr>
          <a:xfrm flipV="1">
            <a:off x="2648934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32DCF0B5-5D9A-4ADB-B79F-1F3614B0D1FF}"/>
              </a:ext>
            </a:extLst>
          </p:cNvPr>
          <p:cNvCxnSpPr>
            <a:cxnSpLocks/>
          </p:cNvCxnSpPr>
          <p:nvPr/>
        </p:nvCxnSpPr>
        <p:spPr>
          <a:xfrm flipH="1" flipV="1">
            <a:off x="6645347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dobjekt 9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2B8A1428-2DB3-4052-BC30-0B9EAEB8E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900" y="752490"/>
            <a:ext cx="3651821" cy="5096698"/>
          </a:xfrm>
          <a:prstGeom prst="rect">
            <a:avLst/>
          </a:prstGeom>
        </p:spPr>
      </p:pic>
      <p:pic>
        <p:nvPicPr>
          <p:cNvPr id="11" name="Bildobjekt 10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AA927887-CF93-409B-A022-C77BD27DB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55483" y="752490"/>
            <a:ext cx="3651821" cy="5096698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F35164B8-FD8D-49DE-A5DC-B07B28FEF322}"/>
              </a:ext>
            </a:extLst>
          </p:cNvPr>
          <p:cNvSpPr txBox="1"/>
          <p:nvPr/>
        </p:nvSpPr>
        <p:spPr>
          <a:xfrm>
            <a:off x="4006331" y="3616025"/>
            <a:ext cx="41713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000" b="1" dirty="0">
                <a:solidFill>
                  <a:schemeClr val="tx2"/>
                </a:solidFill>
              </a:rPr>
              <a:t>CANCERPREVENTION</a:t>
            </a:r>
            <a:endParaRPr lang="en-GB" sz="3000" b="1" dirty="0">
              <a:solidFill>
                <a:schemeClr val="tx2"/>
              </a:solidFill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BD2FAF3A-0804-4E80-9EF2-1CA5C450C16A}"/>
              </a:ext>
            </a:extLst>
          </p:cNvPr>
          <p:cNvSpPr/>
          <p:nvPr/>
        </p:nvSpPr>
        <p:spPr>
          <a:xfrm>
            <a:off x="5255975" y="313899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VIKT</a:t>
            </a:r>
            <a:endParaRPr lang="en-GB" b="1" dirty="0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4C4FC468-9E14-4FA0-8362-32297AC51A65}"/>
              </a:ext>
            </a:extLst>
          </p:cNvPr>
          <p:cNvSpPr/>
          <p:nvPr/>
        </p:nvSpPr>
        <p:spPr>
          <a:xfrm>
            <a:off x="9024820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FYSISK</a:t>
            </a:r>
            <a:br>
              <a:rPr lang="sv-SE" b="1" dirty="0"/>
            </a:br>
            <a:r>
              <a:rPr lang="sv-SE" b="1" dirty="0"/>
              <a:t>AKTIVITET</a:t>
            </a:r>
            <a:endParaRPr lang="en-GB" b="1" dirty="0"/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43F2EF26-5203-4C98-8B8A-69F00BDEB38A}"/>
              </a:ext>
            </a:extLst>
          </p:cNvPr>
          <p:cNvSpPr/>
          <p:nvPr/>
        </p:nvSpPr>
        <p:spPr>
          <a:xfrm>
            <a:off x="1482369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MATVANOR</a:t>
            </a:r>
            <a:endParaRPr lang="en-GB" b="1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634BF92-993F-43E3-82C4-680019CE6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91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B399AADA-D1FB-4EE4-A39A-36E98901EA05}"/>
              </a:ext>
            </a:extLst>
          </p:cNvPr>
          <p:cNvCxnSpPr>
            <a:cxnSpLocks/>
          </p:cNvCxnSpPr>
          <p:nvPr/>
        </p:nvCxnSpPr>
        <p:spPr>
          <a:xfrm flipV="1">
            <a:off x="2975212" y="5705081"/>
            <a:ext cx="6227029" cy="13331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22D37422-3724-4447-85E7-B45F8D02B16B}"/>
              </a:ext>
            </a:extLst>
          </p:cNvPr>
          <p:cNvCxnSpPr>
            <a:cxnSpLocks/>
          </p:cNvCxnSpPr>
          <p:nvPr/>
        </p:nvCxnSpPr>
        <p:spPr>
          <a:xfrm flipV="1">
            <a:off x="2648934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32DCF0B5-5D9A-4ADB-B79F-1F3614B0D1FF}"/>
              </a:ext>
            </a:extLst>
          </p:cNvPr>
          <p:cNvCxnSpPr>
            <a:cxnSpLocks/>
          </p:cNvCxnSpPr>
          <p:nvPr/>
        </p:nvCxnSpPr>
        <p:spPr>
          <a:xfrm flipH="1" flipV="1">
            <a:off x="6645347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dobjekt 9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2B8A1428-2DB3-4052-BC30-0B9EAEB8E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900" y="752490"/>
            <a:ext cx="3651821" cy="5096698"/>
          </a:xfrm>
          <a:prstGeom prst="rect">
            <a:avLst/>
          </a:prstGeom>
        </p:spPr>
      </p:pic>
      <p:pic>
        <p:nvPicPr>
          <p:cNvPr id="11" name="Bildobjekt 10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AA927887-CF93-409B-A022-C77BD27DB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55483" y="752490"/>
            <a:ext cx="3651821" cy="5096698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F35164B8-FD8D-49DE-A5DC-B07B28FEF322}"/>
              </a:ext>
            </a:extLst>
          </p:cNvPr>
          <p:cNvSpPr txBox="1"/>
          <p:nvPr/>
        </p:nvSpPr>
        <p:spPr>
          <a:xfrm>
            <a:off x="4006331" y="3616025"/>
            <a:ext cx="41713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000" b="1" dirty="0">
                <a:solidFill>
                  <a:schemeClr val="tx2"/>
                </a:solidFill>
              </a:rPr>
              <a:t>CANCERPREVENTION</a:t>
            </a:r>
            <a:endParaRPr lang="en-GB" sz="3000" b="1" dirty="0">
              <a:solidFill>
                <a:schemeClr val="tx2"/>
              </a:solidFill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BD2FAF3A-0804-4E80-9EF2-1CA5C450C16A}"/>
              </a:ext>
            </a:extLst>
          </p:cNvPr>
          <p:cNvSpPr/>
          <p:nvPr/>
        </p:nvSpPr>
        <p:spPr>
          <a:xfrm>
            <a:off x="5255975" y="313899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VIKT</a:t>
            </a:r>
            <a:endParaRPr lang="en-GB" b="1" dirty="0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4C4FC468-9E14-4FA0-8362-32297AC51A65}"/>
              </a:ext>
            </a:extLst>
          </p:cNvPr>
          <p:cNvSpPr/>
          <p:nvPr/>
        </p:nvSpPr>
        <p:spPr>
          <a:xfrm>
            <a:off x="9024820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FYSISK</a:t>
            </a:r>
            <a:br>
              <a:rPr lang="sv-SE" b="1" dirty="0"/>
            </a:br>
            <a:r>
              <a:rPr lang="sv-SE" b="1" dirty="0"/>
              <a:t>AKTIVITET</a:t>
            </a:r>
            <a:endParaRPr lang="en-GB" b="1" dirty="0"/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43F2EF26-5203-4C98-8B8A-69F00BDEB38A}"/>
              </a:ext>
            </a:extLst>
          </p:cNvPr>
          <p:cNvSpPr/>
          <p:nvPr/>
        </p:nvSpPr>
        <p:spPr>
          <a:xfrm>
            <a:off x="1482369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MATVANOR</a:t>
            </a:r>
            <a:endParaRPr lang="en-GB" b="1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634BF92-993F-43E3-82C4-680019CE6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33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5CD0CE-A949-4DC2-994F-E0CCD138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96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5CD0CE-A949-4DC2-994F-E0CCD138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33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2. ÄT MEST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Fullkorn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Grova grönsaker,</a:t>
            </a:r>
            <a:br>
              <a:rPr lang="sv-SE" sz="2800" dirty="0"/>
            </a:br>
            <a:r>
              <a:rPr lang="sv-SE" sz="2800" dirty="0"/>
              <a:t>frukt &amp; bär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Baljväxter</a:t>
            </a:r>
            <a:endParaRPr lang="en-GB" sz="2800" dirty="0"/>
          </a:p>
        </p:txBody>
      </p:sp>
      <p:pic>
        <p:nvPicPr>
          <p:cNvPr id="16" name="Bildobjekt 15" descr="En bild som visar ritning&#10;&#10;Automatiskt genererad beskrivning">
            <a:extLst>
              <a:ext uri="{FF2B5EF4-FFF2-40B4-BE49-F238E27FC236}">
                <a16:creationId xmlns:a16="http://schemas.microsoft.com/office/drawing/2014/main" id="{C162EA0F-0581-4593-88E2-4838C48181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6" t="-2708" r="210" b="64129"/>
          <a:stretch/>
        </p:blipFill>
        <p:spPr>
          <a:xfrm flipH="1">
            <a:off x="8553450" y="-95250"/>
            <a:ext cx="3714882" cy="7013542"/>
          </a:xfrm>
          <a:prstGeom prst="rect">
            <a:avLst/>
          </a:prstGeom>
        </p:spPr>
      </p:pic>
      <p:pic>
        <p:nvPicPr>
          <p:cNvPr id="19" name="Bildobjekt 18" descr="En bild som visar tallrik, klocka&#10;&#10;Automatiskt genererad beskrivning">
            <a:extLst>
              <a:ext uri="{FF2B5EF4-FFF2-40B4-BE49-F238E27FC236}">
                <a16:creationId xmlns:a16="http://schemas.microsoft.com/office/drawing/2014/main" id="{D446698B-A6F7-49BB-9A00-DD1FEBF418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" t="856" r="1918" b="1825"/>
          <a:stretch/>
        </p:blipFill>
        <p:spPr>
          <a:xfrm>
            <a:off x="1200150" y="304800"/>
            <a:ext cx="1895475" cy="1868400"/>
          </a:xfrm>
          <a:prstGeom prst="ellipse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B7766A1B-D602-4480-9935-8C03BB8EBD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" t="1180" r="947" b="2149"/>
          <a:stretch/>
        </p:blipFill>
        <p:spPr>
          <a:xfrm>
            <a:off x="595908" y="2524125"/>
            <a:ext cx="1871067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812F6375-7A24-4FB6-B6B5-E23F7E66B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55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2. ÄT MEST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Fullkorn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Grova grönsaker,</a:t>
            </a:r>
            <a:br>
              <a:rPr lang="sv-SE" sz="2800" dirty="0"/>
            </a:br>
            <a:r>
              <a:rPr lang="sv-SE" sz="2800" dirty="0"/>
              <a:t>frukt &amp; bär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Baljväxter</a:t>
            </a:r>
            <a:endParaRPr lang="en-GB" sz="2800" dirty="0"/>
          </a:p>
        </p:txBody>
      </p:sp>
      <p:pic>
        <p:nvPicPr>
          <p:cNvPr id="16" name="Bildobjekt 15" descr="En bild som visar ritning&#10;&#10;Automatiskt genererad beskrivning">
            <a:extLst>
              <a:ext uri="{FF2B5EF4-FFF2-40B4-BE49-F238E27FC236}">
                <a16:creationId xmlns:a16="http://schemas.microsoft.com/office/drawing/2014/main" id="{C162EA0F-0581-4593-88E2-4838C48181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6" t="-2708" r="210" b="64129"/>
          <a:stretch/>
        </p:blipFill>
        <p:spPr>
          <a:xfrm flipH="1">
            <a:off x="8553450" y="-95250"/>
            <a:ext cx="3714882" cy="7013542"/>
          </a:xfrm>
          <a:prstGeom prst="rect">
            <a:avLst/>
          </a:prstGeom>
        </p:spPr>
      </p:pic>
      <p:pic>
        <p:nvPicPr>
          <p:cNvPr id="19" name="Bildobjekt 18" descr="En bild som visar tallrik, klocka&#10;&#10;Automatiskt genererad beskrivning">
            <a:extLst>
              <a:ext uri="{FF2B5EF4-FFF2-40B4-BE49-F238E27FC236}">
                <a16:creationId xmlns:a16="http://schemas.microsoft.com/office/drawing/2014/main" id="{D446698B-A6F7-49BB-9A00-DD1FEBF418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" t="856" r="1918" b="1825"/>
          <a:stretch/>
        </p:blipFill>
        <p:spPr>
          <a:xfrm>
            <a:off x="1200150" y="304800"/>
            <a:ext cx="1895475" cy="1868400"/>
          </a:xfrm>
          <a:prstGeom prst="ellipse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B7766A1B-D602-4480-9935-8C03BB8EBD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" t="1180" r="947" b="2149"/>
          <a:stretch/>
        </p:blipFill>
        <p:spPr>
          <a:xfrm>
            <a:off x="595908" y="2524125"/>
            <a:ext cx="1871067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812F6375-7A24-4FB6-B6B5-E23F7E66B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72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ritning&#10;&#10;Automatiskt genererad beskrivning">
            <a:extLst>
              <a:ext uri="{FF2B5EF4-FFF2-40B4-BE49-F238E27FC236}">
                <a16:creationId xmlns:a16="http://schemas.microsoft.com/office/drawing/2014/main" id="{30C61D8B-D431-4115-B3AD-39487BDA6C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6" r="84551" b="68811"/>
          <a:stretch/>
        </p:blipFill>
        <p:spPr>
          <a:xfrm>
            <a:off x="9459686" y="3429000"/>
            <a:ext cx="2808514" cy="3514725"/>
          </a:xfrm>
          <a:prstGeom prst="rect">
            <a:avLst/>
          </a:prstGeom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BBC5CCCE-3711-48AB-9DD0-08F76B995E36}"/>
              </a:ext>
            </a:extLst>
          </p:cNvPr>
          <p:cNvSpPr/>
          <p:nvPr/>
        </p:nvSpPr>
        <p:spPr>
          <a:xfrm>
            <a:off x="4362450" y="250792"/>
            <a:ext cx="6436800" cy="6435758"/>
          </a:xfrm>
          <a:prstGeom prst="ellipse">
            <a:avLst/>
          </a:prstGeom>
          <a:solidFill>
            <a:srgbClr val="F0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>
                <a:solidFill>
                  <a:srgbClr val="525768"/>
                </a:solidFill>
              </a:rPr>
              <a:t>30 g</a:t>
            </a:r>
          </a:p>
          <a:p>
            <a:pPr algn="ctr">
              <a:spcBef>
                <a:spcPts val="800"/>
              </a:spcBef>
            </a:pPr>
            <a:r>
              <a:rPr lang="sv-SE" sz="5800" dirty="0">
                <a:solidFill>
                  <a:srgbClr val="525768"/>
                </a:solidFill>
              </a:rPr>
              <a:t>Fiber/dag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12F26E1-AAA7-45EF-BE1F-F2A1F2FFB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705994"/>
      </p:ext>
    </p:extLst>
  </p:cSld>
  <p:clrMapOvr>
    <a:masterClrMapping/>
  </p:clrMapOvr>
  <p:transition spd="slow">
    <p:strips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2. ÄT MEST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Fullkorn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Grova grönsaker,</a:t>
            </a:r>
            <a:br>
              <a:rPr lang="sv-SE" sz="2800" dirty="0"/>
            </a:br>
            <a:r>
              <a:rPr lang="sv-SE" sz="2800" dirty="0"/>
              <a:t>frukt &amp; bär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Baljväxter</a:t>
            </a:r>
            <a:endParaRPr lang="en-GB" sz="2800" dirty="0"/>
          </a:p>
        </p:txBody>
      </p:sp>
      <p:pic>
        <p:nvPicPr>
          <p:cNvPr id="16" name="Bildobjekt 15" descr="En bild som visar ritning&#10;&#10;Automatiskt genererad beskrivning">
            <a:extLst>
              <a:ext uri="{FF2B5EF4-FFF2-40B4-BE49-F238E27FC236}">
                <a16:creationId xmlns:a16="http://schemas.microsoft.com/office/drawing/2014/main" id="{C162EA0F-0581-4593-88E2-4838C48181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6" t="-2708" r="210" b="64129"/>
          <a:stretch/>
        </p:blipFill>
        <p:spPr>
          <a:xfrm flipH="1">
            <a:off x="8553450" y="-95250"/>
            <a:ext cx="3714882" cy="7013542"/>
          </a:xfrm>
          <a:prstGeom prst="rect">
            <a:avLst/>
          </a:prstGeom>
        </p:spPr>
      </p:pic>
      <p:pic>
        <p:nvPicPr>
          <p:cNvPr id="19" name="Bildobjekt 18" descr="En bild som visar tallrik, klocka&#10;&#10;Automatiskt genererad beskrivning">
            <a:extLst>
              <a:ext uri="{FF2B5EF4-FFF2-40B4-BE49-F238E27FC236}">
                <a16:creationId xmlns:a16="http://schemas.microsoft.com/office/drawing/2014/main" id="{D446698B-A6F7-49BB-9A00-DD1FEBF418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" t="856" r="1918" b="1825"/>
          <a:stretch/>
        </p:blipFill>
        <p:spPr>
          <a:xfrm>
            <a:off x="1200150" y="304800"/>
            <a:ext cx="1895475" cy="1868400"/>
          </a:xfrm>
          <a:prstGeom prst="ellipse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B7766A1B-D602-4480-9935-8C03BB8EBD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" t="1180" r="947" b="2149"/>
          <a:stretch/>
        </p:blipFill>
        <p:spPr>
          <a:xfrm>
            <a:off x="595908" y="2524125"/>
            <a:ext cx="1871067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812F6375-7A24-4FB6-B6B5-E23F7E66B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7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2. ÄT MEST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Fullkorn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Grova grönsaker,</a:t>
            </a:r>
            <a:br>
              <a:rPr lang="sv-SE" sz="2800" dirty="0"/>
            </a:br>
            <a:r>
              <a:rPr lang="sv-SE" sz="2800" dirty="0"/>
              <a:t>frukt &amp; bär</a:t>
            </a:r>
          </a:p>
          <a:p>
            <a:pPr marL="1219200" indent="-3238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v-SE" sz="2800" dirty="0"/>
              <a:t>Baljväxter</a:t>
            </a:r>
            <a:endParaRPr lang="en-GB" sz="2800" dirty="0"/>
          </a:p>
        </p:txBody>
      </p:sp>
      <p:pic>
        <p:nvPicPr>
          <p:cNvPr id="16" name="Bildobjekt 15" descr="En bild som visar ritning&#10;&#10;Automatiskt genererad beskrivning">
            <a:extLst>
              <a:ext uri="{FF2B5EF4-FFF2-40B4-BE49-F238E27FC236}">
                <a16:creationId xmlns:a16="http://schemas.microsoft.com/office/drawing/2014/main" id="{C162EA0F-0581-4593-88E2-4838C48181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6" t="-2708" r="210" b="64129"/>
          <a:stretch/>
        </p:blipFill>
        <p:spPr>
          <a:xfrm flipH="1">
            <a:off x="8553450" y="-95250"/>
            <a:ext cx="3714882" cy="7013542"/>
          </a:xfrm>
          <a:prstGeom prst="rect">
            <a:avLst/>
          </a:prstGeom>
        </p:spPr>
      </p:pic>
      <p:pic>
        <p:nvPicPr>
          <p:cNvPr id="19" name="Bildobjekt 18" descr="En bild som visar tallrik, klocka&#10;&#10;Automatiskt genererad beskrivning">
            <a:extLst>
              <a:ext uri="{FF2B5EF4-FFF2-40B4-BE49-F238E27FC236}">
                <a16:creationId xmlns:a16="http://schemas.microsoft.com/office/drawing/2014/main" id="{D446698B-A6F7-49BB-9A00-DD1FEBF418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" t="856" r="1918" b="1825"/>
          <a:stretch/>
        </p:blipFill>
        <p:spPr>
          <a:xfrm>
            <a:off x="1200150" y="304800"/>
            <a:ext cx="1895475" cy="1868400"/>
          </a:xfrm>
          <a:prstGeom prst="ellipse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B7766A1B-D602-4480-9935-8C03BB8EBD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" t="1180" r="947" b="2149"/>
          <a:stretch/>
        </p:blipFill>
        <p:spPr>
          <a:xfrm>
            <a:off x="595908" y="2524125"/>
            <a:ext cx="1871067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812F6375-7A24-4FB6-B6B5-E23F7E66B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47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37C8157D-CC70-490B-A520-47733812EF78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F0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>
                <a:solidFill>
                  <a:srgbClr val="525768"/>
                </a:solidFill>
              </a:rPr>
              <a:t>500 g</a:t>
            </a:r>
          </a:p>
          <a:p>
            <a:pPr algn="ctr">
              <a:spcBef>
                <a:spcPts val="800"/>
              </a:spcBef>
            </a:pPr>
            <a:r>
              <a:rPr lang="sv-SE" sz="5800" dirty="0">
                <a:solidFill>
                  <a:srgbClr val="525768"/>
                </a:solidFill>
              </a:rPr>
              <a:t>grönsaker,</a:t>
            </a:r>
            <a:br>
              <a:rPr lang="sv-SE" sz="5800" dirty="0">
                <a:solidFill>
                  <a:srgbClr val="525768"/>
                </a:solidFill>
              </a:rPr>
            </a:br>
            <a:r>
              <a:rPr lang="sv-SE" sz="5800" dirty="0">
                <a:solidFill>
                  <a:srgbClr val="525768"/>
                </a:solidFill>
              </a:rPr>
              <a:t>frukt, bär &amp;</a:t>
            </a:r>
            <a:br>
              <a:rPr lang="sv-SE" sz="5800" dirty="0">
                <a:solidFill>
                  <a:srgbClr val="525768"/>
                </a:solidFill>
              </a:rPr>
            </a:br>
            <a:r>
              <a:rPr lang="sv-SE" sz="5800" dirty="0">
                <a:solidFill>
                  <a:srgbClr val="525768"/>
                </a:solidFill>
              </a:rPr>
              <a:t>baljväxter/dag </a:t>
            </a:r>
          </a:p>
        </p:txBody>
      </p:sp>
      <p:pic>
        <p:nvPicPr>
          <p:cNvPr id="3" name="Bildobjekt 2" descr="En bild som visar ritning&#10;&#10;Automatiskt genererad beskrivning">
            <a:extLst>
              <a:ext uri="{FF2B5EF4-FFF2-40B4-BE49-F238E27FC236}">
                <a16:creationId xmlns:a16="http://schemas.microsoft.com/office/drawing/2014/main" id="{693096AC-01A6-4755-BAA9-3C366DD1B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20" r="87745" b="39098"/>
          <a:stretch/>
        </p:blipFill>
        <p:spPr>
          <a:xfrm>
            <a:off x="10164536" y="-96253"/>
            <a:ext cx="2227990" cy="7050506"/>
          </a:xfrm>
          <a:prstGeom prst="rect">
            <a:avLst/>
          </a:prstGeom>
        </p:spPr>
      </p:pic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36603BB-4A84-43CF-8B8E-E50E4490E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006385"/>
      </p:ext>
    </p:extLst>
  </p:cSld>
  <p:clrMapOvr>
    <a:masterClrMapping/>
  </p:clrMapOvr>
  <p:transition spd="slow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4740AD1-CEC0-424A-A6AF-7D409E52D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30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4740AD1-CEC0-424A-A6AF-7D409E52D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37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3. Begränsa rött</a:t>
            </a:r>
            <a:br>
              <a:rPr lang="sv-SE" sz="5800" dirty="0"/>
            </a:br>
            <a:r>
              <a:rPr lang="sv-SE" sz="5800" dirty="0"/>
              <a:t>kött &amp; undvik</a:t>
            </a:r>
            <a:br>
              <a:rPr lang="sv-SE" sz="5800" dirty="0"/>
            </a:br>
            <a:r>
              <a:rPr lang="sv-SE" sz="5800" dirty="0"/>
              <a:t>charkprodukter</a:t>
            </a:r>
            <a:endParaRPr lang="en-GB" sz="5800" dirty="0"/>
          </a:p>
        </p:txBody>
      </p:sp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0BD8B3D1-7FF6-46BF-8D1D-99F5062951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2" r="89521" b="28781"/>
          <a:stretch/>
        </p:blipFill>
        <p:spPr>
          <a:xfrm>
            <a:off x="10420350" y="-76201"/>
            <a:ext cx="1905000" cy="6991351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369D0DE-C1C8-403A-A535-6B81B5B7A5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" t="736" r="1156" b="1408"/>
          <a:stretch/>
        </p:blipFill>
        <p:spPr>
          <a:xfrm>
            <a:off x="598576" y="2524125"/>
            <a:ext cx="1868399" cy="1868400"/>
          </a:xfrm>
          <a:prstGeom prst="ellipse">
            <a:avLst/>
          </a:prstGeom>
        </p:spPr>
      </p:pic>
      <p:pic>
        <p:nvPicPr>
          <p:cNvPr id="8" name="Bildobjekt 7" descr="En bild som visar ritning, mat&#10;&#10;Automatiskt genererad beskrivning">
            <a:extLst>
              <a:ext uri="{FF2B5EF4-FFF2-40B4-BE49-F238E27FC236}">
                <a16:creationId xmlns:a16="http://schemas.microsoft.com/office/drawing/2014/main" id="{A188F470-21C0-4EAD-ADAC-042FAA2227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" t="1373" r="1157" b="1445"/>
          <a:stretch/>
        </p:blipFill>
        <p:spPr>
          <a:xfrm>
            <a:off x="1203988" y="304800"/>
            <a:ext cx="1887795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A155883-D5C1-404A-BF68-EC82CFE8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3412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3. Begränsa rött</a:t>
            </a:r>
            <a:br>
              <a:rPr lang="sv-SE" sz="5800" dirty="0"/>
            </a:br>
            <a:r>
              <a:rPr lang="sv-SE" sz="5800" dirty="0"/>
              <a:t>kött &amp; undvik</a:t>
            </a:r>
            <a:br>
              <a:rPr lang="sv-SE" sz="5800" dirty="0"/>
            </a:br>
            <a:r>
              <a:rPr lang="sv-SE" sz="5800" dirty="0"/>
              <a:t>charkprodukter</a:t>
            </a:r>
            <a:endParaRPr lang="en-GB" sz="5800" dirty="0"/>
          </a:p>
        </p:txBody>
      </p:sp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0BD8B3D1-7FF6-46BF-8D1D-99F5062951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2" r="89521" b="28781"/>
          <a:stretch/>
        </p:blipFill>
        <p:spPr>
          <a:xfrm>
            <a:off x="10420350" y="-76201"/>
            <a:ext cx="1905000" cy="6991351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369D0DE-C1C8-403A-A535-6B81B5B7A5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" t="736" r="1156" b="1408"/>
          <a:stretch/>
        </p:blipFill>
        <p:spPr>
          <a:xfrm>
            <a:off x="598576" y="2524125"/>
            <a:ext cx="1868399" cy="1868400"/>
          </a:xfrm>
          <a:prstGeom prst="ellipse">
            <a:avLst/>
          </a:prstGeom>
        </p:spPr>
      </p:pic>
      <p:pic>
        <p:nvPicPr>
          <p:cNvPr id="8" name="Bildobjekt 7" descr="En bild som visar ritning, mat&#10;&#10;Automatiskt genererad beskrivning">
            <a:extLst>
              <a:ext uri="{FF2B5EF4-FFF2-40B4-BE49-F238E27FC236}">
                <a16:creationId xmlns:a16="http://schemas.microsoft.com/office/drawing/2014/main" id="{A188F470-21C0-4EAD-ADAC-042FAA2227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" t="1373" r="1157" b="1445"/>
          <a:stretch/>
        </p:blipFill>
        <p:spPr>
          <a:xfrm>
            <a:off x="1203988" y="304800"/>
            <a:ext cx="1887795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A155883-D5C1-404A-BF68-EC82CFE8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11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244EAACC-40C8-4D29-896A-1F1F71BCB42D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Max 350-500 g</a:t>
            </a:r>
            <a:br>
              <a:rPr lang="sv-SE" sz="5800" dirty="0"/>
            </a:br>
            <a:r>
              <a:rPr lang="sv-SE" sz="5800" dirty="0"/>
              <a:t>rött kött/vecka</a:t>
            </a:r>
          </a:p>
          <a:p>
            <a:pPr marL="265113">
              <a:spcBef>
                <a:spcPts val="800"/>
              </a:spcBef>
            </a:pPr>
            <a:r>
              <a:rPr lang="sv-SE" sz="2800" dirty="0"/>
              <a:t>= ca 3 portioner</a:t>
            </a:r>
            <a:endParaRPr lang="en-GB" sz="2800" dirty="0"/>
          </a:p>
        </p:txBody>
      </p:sp>
      <p:pic>
        <p:nvPicPr>
          <p:cNvPr id="3" name="Bildobjekt 2" descr="En bild som visar ritning&#10;&#10;Automatiskt genererad beskrivning">
            <a:extLst>
              <a:ext uri="{FF2B5EF4-FFF2-40B4-BE49-F238E27FC236}">
                <a16:creationId xmlns:a16="http://schemas.microsoft.com/office/drawing/2014/main" id="{C0C7F509-F04A-44EA-A970-1D761B3433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6" t="-2708" r="210" b="64129"/>
          <a:stretch/>
        </p:blipFill>
        <p:spPr>
          <a:xfrm flipH="1">
            <a:off x="8553450" y="-95250"/>
            <a:ext cx="3714882" cy="7013542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EE4E014-4F9F-462F-A254-9004BF2B82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0" r="79015" b="63732"/>
          <a:stretch/>
        </p:blipFill>
        <p:spPr>
          <a:xfrm>
            <a:off x="8529387" y="1876926"/>
            <a:ext cx="3815013" cy="5077328"/>
          </a:xfrm>
          <a:prstGeom prst="rect">
            <a:avLst/>
          </a:prstGeom>
        </p:spPr>
      </p:pic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CA027-67DC-4FC9-B3A2-9732F6E6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71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3. Begränsa rött</a:t>
            </a:r>
            <a:br>
              <a:rPr lang="sv-SE" sz="5800" dirty="0"/>
            </a:br>
            <a:r>
              <a:rPr lang="sv-SE" sz="5800" dirty="0"/>
              <a:t>kött &amp; undvik</a:t>
            </a:r>
            <a:br>
              <a:rPr lang="sv-SE" sz="5800" dirty="0"/>
            </a:br>
            <a:r>
              <a:rPr lang="sv-SE" sz="5800" dirty="0"/>
              <a:t>charkprodukter</a:t>
            </a:r>
            <a:endParaRPr lang="en-GB" sz="5800" dirty="0"/>
          </a:p>
        </p:txBody>
      </p:sp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0BD8B3D1-7FF6-46BF-8D1D-99F5062951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2" r="89521" b="28781"/>
          <a:stretch/>
        </p:blipFill>
        <p:spPr>
          <a:xfrm>
            <a:off x="10420350" y="-76201"/>
            <a:ext cx="1905000" cy="6991351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369D0DE-C1C8-403A-A535-6B81B5B7A5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" t="736" r="1156" b="1408"/>
          <a:stretch/>
        </p:blipFill>
        <p:spPr>
          <a:xfrm>
            <a:off x="598576" y="2524125"/>
            <a:ext cx="1868399" cy="1868400"/>
          </a:xfrm>
          <a:prstGeom prst="ellipse">
            <a:avLst/>
          </a:prstGeom>
        </p:spPr>
      </p:pic>
      <p:pic>
        <p:nvPicPr>
          <p:cNvPr id="8" name="Bildobjekt 7" descr="En bild som visar ritning, mat&#10;&#10;Automatiskt genererad beskrivning">
            <a:extLst>
              <a:ext uri="{FF2B5EF4-FFF2-40B4-BE49-F238E27FC236}">
                <a16:creationId xmlns:a16="http://schemas.microsoft.com/office/drawing/2014/main" id="{A188F470-21C0-4EAD-ADAC-042FAA2227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" t="1373" r="1157" b="1445"/>
          <a:stretch/>
        </p:blipFill>
        <p:spPr>
          <a:xfrm>
            <a:off x="1203988" y="304800"/>
            <a:ext cx="1887795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A155883-D5C1-404A-BF68-EC82CFE8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741895"/>
      </p:ext>
    </p:extLst>
  </p:cSld>
  <p:clrMapOvr>
    <a:masterClrMapping/>
  </p:clrMapOvr>
  <p:transition spd="slow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3. Begränsa rött</a:t>
            </a:r>
            <a:br>
              <a:rPr lang="sv-SE" sz="5800" dirty="0"/>
            </a:br>
            <a:r>
              <a:rPr lang="sv-SE" sz="5800" dirty="0"/>
              <a:t>kött &amp; undvik</a:t>
            </a:r>
            <a:br>
              <a:rPr lang="sv-SE" sz="5800" dirty="0"/>
            </a:br>
            <a:r>
              <a:rPr lang="sv-SE" sz="5800" dirty="0"/>
              <a:t>charkprodukter</a:t>
            </a:r>
            <a:endParaRPr lang="en-GB" sz="5800" dirty="0"/>
          </a:p>
        </p:txBody>
      </p:sp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0BD8B3D1-7FF6-46BF-8D1D-99F5062951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2" r="89521" b="28781"/>
          <a:stretch/>
        </p:blipFill>
        <p:spPr>
          <a:xfrm>
            <a:off x="10420350" y="-76201"/>
            <a:ext cx="1905000" cy="6991351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369D0DE-C1C8-403A-A535-6B81B5B7A5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" t="736" r="1156" b="1408"/>
          <a:stretch/>
        </p:blipFill>
        <p:spPr>
          <a:xfrm>
            <a:off x="598576" y="2524125"/>
            <a:ext cx="1868399" cy="1868400"/>
          </a:xfrm>
          <a:prstGeom prst="ellipse">
            <a:avLst/>
          </a:prstGeom>
        </p:spPr>
      </p:pic>
      <p:pic>
        <p:nvPicPr>
          <p:cNvPr id="8" name="Bildobjekt 7" descr="En bild som visar ritning, mat&#10;&#10;Automatiskt genererad beskrivning">
            <a:extLst>
              <a:ext uri="{FF2B5EF4-FFF2-40B4-BE49-F238E27FC236}">
                <a16:creationId xmlns:a16="http://schemas.microsoft.com/office/drawing/2014/main" id="{A188F470-21C0-4EAD-ADAC-042FAA2227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" t="1373" r="1157" b="1445"/>
          <a:stretch/>
        </p:blipFill>
        <p:spPr>
          <a:xfrm>
            <a:off x="1203988" y="304800"/>
            <a:ext cx="1887795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A155883-D5C1-404A-BF68-EC82CFE8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50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Undvik</a:t>
            </a:r>
            <a:br>
              <a:rPr lang="sv-SE" sz="5800" dirty="0"/>
            </a:br>
            <a:r>
              <a:rPr lang="sv-SE" sz="5800" dirty="0"/>
              <a:t>charkprodukter</a:t>
            </a:r>
            <a:br>
              <a:rPr lang="sv-SE" sz="5800" dirty="0"/>
            </a:br>
            <a:r>
              <a:rPr lang="sv-SE" sz="5800" dirty="0"/>
              <a:t>- ät inte alls eller</a:t>
            </a:r>
            <a:br>
              <a:rPr lang="sv-SE" sz="5800" dirty="0"/>
            </a:br>
            <a:r>
              <a:rPr lang="sv-SE" sz="5800" dirty="0"/>
              <a:t>ät så lite som </a:t>
            </a:r>
            <a:br>
              <a:rPr lang="sv-SE" sz="5800" dirty="0"/>
            </a:br>
            <a:r>
              <a:rPr lang="sv-SE" sz="5800" dirty="0"/>
              <a:t>möjlig</a:t>
            </a:r>
            <a:endParaRPr lang="en-GB" sz="5800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0FDF5DA-1FA7-475C-BBA7-DB70CFE6A3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64" r="88622" b="28987"/>
          <a:stretch/>
        </p:blipFill>
        <p:spPr>
          <a:xfrm>
            <a:off x="10420350" y="-96253"/>
            <a:ext cx="2068429" cy="7026442"/>
          </a:xfrm>
          <a:prstGeom prst="rect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80B74548-17E7-4687-9007-FB870CF4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289214"/>
      </p:ext>
    </p:extLst>
  </p:cSld>
  <p:clrMapOvr>
    <a:masterClrMapping/>
  </p:clrMapOvr>
  <p:transition spd="slow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0B22A0-6E09-4EDC-9E3A-53AB33CA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52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0B22A0-6E09-4EDC-9E3A-53AB33CA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37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244EAACC-40C8-4D29-896A-1F1F71BCB42D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400" dirty="0"/>
              <a:t>4. Begränsa</a:t>
            </a:r>
            <a:br>
              <a:rPr lang="sv-SE" sz="5400" dirty="0"/>
            </a:br>
            <a:r>
              <a:rPr lang="sv-SE" sz="5400" dirty="0"/>
              <a:t>alkoholkonsumtion</a:t>
            </a:r>
          </a:p>
          <a:p>
            <a:pPr>
              <a:spcBef>
                <a:spcPts val="800"/>
              </a:spcBef>
            </a:pPr>
            <a:r>
              <a:rPr lang="sv-SE" sz="2800" dirty="0"/>
              <a:t>Drick inte alls eller drick måttligt</a:t>
            </a:r>
            <a:endParaRPr lang="en-GB" sz="2800" dirty="0"/>
          </a:p>
        </p:txBody>
      </p:sp>
      <p:pic>
        <p:nvPicPr>
          <p:cNvPr id="5" name="Bildobjekt 4" descr="En bild som visar ritning&#10;&#10;Automatiskt genererad beskrivning">
            <a:extLst>
              <a:ext uri="{FF2B5EF4-FFF2-40B4-BE49-F238E27FC236}">
                <a16:creationId xmlns:a16="http://schemas.microsoft.com/office/drawing/2014/main" id="{962B10DD-9336-4A34-B514-166556C19E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47" r="79473" b="9134"/>
          <a:stretch/>
        </p:blipFill>
        <p:spPr>
          <a:xfrm>
            <a:off x="8564545" y="-72189"/>
            <a:ext cx="3731729" cy="3657599"/>
          </a:xfrm>
          <a:prstGeom prst="rect">
            <a:avLst/>
          </a:prstGeom>
        </p:spPr>
      </p:pic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972840C6-C827-44D3-B6F2-37AE9EEDE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548693"/>
      </p:ext>
    </p:extLst>
  </p:cSld>
  <p:clrMapOvr>
    <a:masterClrMapping/>
  </p:clrMapOvr>
  <p:transition spd="slow">
    <p:wipe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7C095ED-73DD-4356-98A4-F401D19FE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44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7C095ED-73DD-4356-98A4-F401D19FE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33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5. Begränsa </a:t>
            </a:r>
            <a:br>
              <a:rPr lang="sv-SE" sz="5800" dirty="0"/>
            </a:br>
            <a:r>
              <a:rPr lang="sv-SE" sz="5800" dirty="0"/>
              <a:t>intaget av</a:t>
            </a:r>
            <a:br>
              <a:rPr lang="sv-SE" sz="5800" dirty="0"/>
            </a:br>
            <a:r>
              <a:rPr lang="sv-SE" sz="5800" dirty="0"/>
              <a:t>skräpmat</a:t>
            </a:r>
            <a:endParaRPr lang="en-GB" sz="5800" dirty="0"/>
          </a:p>
        </p:txBody>
      </p:sp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0BD8B3D1-7FF6-46BF-8D1D-99F5062951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62" r="89521" b="28781"/>
          <a:stretch/>
        </p:blipFill>
        <p:spPr>
          <a:xfrm flipH="1">
            <a:off x="-95250" y="-76201"/>
            <a:ext cx="1905000" cy="6991351"/>
          </a:xfrm>
          <a:prstGeom prst="rect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C6086ED-EE89-44A0-BA4F-33C00BA25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848579"/>
      </p:ext>
    </p:extLst>
  </p:cSld>
  <p:clrMapOvr>
    <a:masterClrMapping/>
  </p:clrMapOvr>
  <p:transition spd="slow">
    <p:strips dir="r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C2FE87-091A-4A2A-AC1E-CBE3F8C7F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32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C2FE87-091A-4A2A-AC1E-CBE3F8C7F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6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DB2EDBDE-8BAB-4F4D-9226-C4D35D7C9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6" t="-2708" r="210" b="64129"/>
          <a:stretch/>
        </p:blipFill>
        <p:spPr>
          <a:xfrm>
            <a:off x="-95250" y="-95250"/>
            <a:ext cx="3714882" cy="7013542"/>
          </a:xfrm>
          <a:prstGeom prst="rect">
            <a:avLst/>
          </a:prstGeom>
        </p:spPr>
      </p:pic>
      <p:sp>
        <p:nvSpPr>
          <p:cNvPr id="4" name="Ellips 3">
            <a:extLst>
              <a:ext uri="{FF2B5EF4-FFF2-40B4-BE49-F238E27FC236}">
                <a16:creationId xmlns:a16="http://schemas.microsoft.com/office/drawing/2014/main" id="{9FD443AF-1E5A-416C-88BD-AEC855F90539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6. Begränsa </a:t>
            </a:r>
            <a:br>
              <a:rPr lang="sv-SE" sz="5800" dirty="0"/>
            </a:br>
            <a:r>
              <a:rPr lang="sv-SE" sz="5800" dirty="0" err="1"/>
              <a:t>sockersötad</a:t>
            </a:r>
            <a:r>
              <a:rPr lang="sv-SE" sz="5800" dirty="0"/>
              <a:t> dryck</a:t>
            </a:r>
            <a:endParaRPr lang="en-GB" sz="5800" dirty="0"/>
          </a:p>
        </p:txBody>
      </p:sp>
      <p:pic>
        <p:nvPicPr>
          <p:cNvPr id="7" name="Bildobjekt 6" descr="En bild som visar klocka&#10;&#10;Automatiskt genererad beskrivning">
            <a:extLst>
              <a:ext uri="{FF2B5EF4-FFF2-40B4-BE49-F238E27FC236}">
                <a16:creationId xmlns:a16="http://schemas.microsoft.com/office/drawing/2014/main" id="{41434B42-6F10-4B28-9A22-871BECB94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" t="363" r="486" b="916"/>
          <a:stretch/>
        </p:blipFill>
        <p:spPr>
          <a:xfrm>
            <a:off x="9344357" y="4206239"/>
            <a:ext cx="1868400" cy="1868400"/>
          </a:xfrm>
          <a:prstGeom prst="ellipse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CA62D80-EC79-4FC1-80BF-73ECB17EE7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" t="588" r="762" b="1242"/>
          <a:stretch/>
        </p:blipFill>
        <p:spPr>
          <a:xfrm>
            <a:off x="9379192" y="809897"/>
            <a:ext cx="1884189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6C3E961-71A8-41A5-86FE-E224FEB96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6311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DB2EDBDE-8BAB-4F4D-9226-C4D35D7C9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6" t="-2708" r="210" b="64129"/>
          <a:stretch/>
        </p:blipFill>
        <p:spPr>
          <a:xfrm>
            <a:off x="-95250" y="-95250"/>
            <a:ext cx="3714882" cy="7013542"/>
          </a:xfrm>
          <a:prstGeom prst="rect">
            <a:avLst/>
          </a:prstGeom>
        </p:spPr>
      </p:pic>
      <p:sp>
        <p:nvSpPr>
          <p:cNvPr id="4" name="Ellips 3">
            <a:extLst>
              <a:ext uri="{FF2B5EF4-FFF2-40B4-BE49-F238E27FC236}">
                <a16:creationId xmlns:a16="http://schemas.microsoft.com/office/drawing/2014/main" id="{9FD443AF-1E5A-416C-88BD-AEC855F90539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6. Begränsa </a:t>
            </a:r>
            <a:br>
              <a:rPr lang="sv-SE" sz="5800" dirty="0"/>
            </a:br>
            <a:r>
              <a:rPr lang="sv-SE" sz="5800" dirty="0" err="1"/>
              <a:t>sockersötad</a:t>
            </a:r>
            <a:r>
              <a:rPr lang="sv-SE" sz="5800" dirty="0"/>
              <a:t> dryck</a:t>
            </a:r>
            <a:endParaRPr lang="en-GB" sz="5800" dirty="0"/>
          </a:p>
        </p:txBody>
      </p:sp>
      <p:pic>
        <p:nvPicPr>
          <p:cNvPr id="7" name="Bildobjekt 6" descr="En bild som visar klocka&#10;&#10;Automatiskt genererad beskrivning">
            <a:extLst>
              <a:ext uri="{FF2B5EF4-FFF2-40B4-BE49-F238E27FC236}">
                <a16:creationId xmlns:a16="http://schemas.microsoft.com/office/drawing/2014/main" id="{41434B42-6F10-4B28-9A22-871BECB94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" t="363" r="486" b="916"/>
          <a:stretch/>
        </p:blipFill>
        <p:spPr>
          <a:xfrm>
            <a:off x="9344357" y="4206239"/>
            <a:ext cx="1868400" cy="1868400"/>
          </a:xfrm>
          <a:prstGeom prst="ellipse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CA62D80-EC79-4FC1-80BF-73ECB17EE7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" t="588" r="762" b="1242"/>
          <a:stretch/>
        </p:blipFill>
        <p:spPr>
          <a:xfrm>
            <a:off x="9379192" y="809897"/>
            <a:ext cx="1884189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6C3E961-71A8-41A5-86FE-E224FEB96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52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AF3B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Begränsa även </a:t>
            </a:r>
            <a:br>
              <a:rPr lang="sv-SE" sz="5800" dirty="0"/>
            </a:br>
            <a:r>
              <a:rPr lang="sv-SE" sz="5800" dirty="0"/>
              <a:t>intag av juice</a:t>
            </a:r>
            <a:endParaRPr lang="en-GB" sz="58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CDD2A82-9679-4364-8C45-2CC807354C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79" t="51048" b="9906"/>
          <a:stretch/>
        </p:blipFill>
        <p:spPr>
          <a:xfrm>
            <a:off x="-72189" y="-144379"/>
            <a:ext cx="3003586" cy="7098632"/>
          </a:xfrm>
          <a:prstGeom prst="rect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AA75576D-6213-4862-A248-92FD9313A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40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DB2EDBDE-8BAB-4F4D-9226-C4D35D7C9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6" t="-2708" r="210" b="64129"/>
          <a:stretch/>
        </p:blipFill>
        <p:spPr>
          <a:xfrm>
            <a:off x="-95250" y="-95250"/>
            <a:ext cx="3714882" cy="7013542"/>
          </a:xfrm>
          <a:prstGeom prst="rect">
            <a:avLst/>
          </a:prstGeom>
        </p:spPr>
      </p:pic>
      <p:sp>
        <p:nvSpPr>
          <p:cNvPr id="4" name="Ellips 3">
            <a:extLst>
              <a:ext uri="{FF2B5EF4-FFF2-40B4-BE49-F238E27FC236}">
                <a16:creationId xmlns:a16="http://schemas.microsoft.com/office/drawing/2014/main" id="{9FD443AF-1E5A-416C-88BD-AEC855F90539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6. Begränsa </a:t>
            </a:r>
            <a:br>
              <a:rPr lang="sv-SE" sz="5800" dirty="0"/>
            </a:br>
            <a:r>
              <a:rPr lang="sv-SE" sz="5800" dirty="0" err="1"/>
              <a:t>sockersötad</a:t>
            </a:r>
            <a:r>
              <a:rPr lang="sv-SE" sz="5800" dirty="0"/>
              <a:t> dryck</a:t>
            </a:r>
            <a:endParaRPr lang="en-GB" sz="5800" dirty="0"/>
          </a:p>
        </p:txBody>
      </p:sp>
      <p:pic>
        <p:nvPicPr>
          <p:cNvPr id="7" name="Bildobjekt 6" descr="En bild som visar klocka&#10;&#10;Automatiskt genererad beskrivning">
            <a:extLst>
              <a:ext uri="{FF2B5EF4-FFF2-40B4-BE49-F238E27FC236}">
                <a16:creationId xmlns:a16="http://schemas.microsoft.com/office/drawing/2014/main" id="{41434B42-6F10-4B28-9A22-871BECB94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" t="363" r="486" b="916"/>
          <a:stretch/>
        </p:blipFill>
        <p:spPr>
          <a:xfrm>
            <a:off x="9344357" y="4206239"/>
            <a:ext cx="1868400" cy="1868400"/>
          </a:xfrm>
          <a:prstGeom prst="ellipse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CA62D80-EC79-4FC1-80BF-73ECB17EE7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" t="588" r="762" b="1242"/>
          <a:stretch/>
        </p:blipFill>
        <p:spPr>
          <a:xfrm>
            <a:off x="9379192" y="809897"/>
            <a:ext cx="1884189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A669F364-33E5-47E0-A5FE-9DBB04DE0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266951"/>
      </p:ext>
    </p:extLst>
  </p:cSld>
  <p:clrMapOvr>
    <a:masterClrMapping/>
  </p:clrMapOvr>
  <p:transition spd="slow">
    <p:wipe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ritning&#10;&#10;Automatiskt genererad beskrivning">
            <a:extLst>
              <a:ext uri="{FF2B5EF4-FFF2-40B4-BE49-F238E27FC236}">
                <a16:creationId xmlns:a16="http://schemas.microsoft.com/office/drawing/2014/main" id="{DB2EDBDE-8BAB-4F4D-9226-C4D35D7C9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6" t="-2708" r="210" b="64129"/>
          <a:stretch/>
        </p:blipFill>
        <p:spPr>
          <a:xfrm>
            <a:off x="-95250" y="-95250"/>
            <a:ext cx="3714882" cy="7013542"/>
          </a:xfrm>
          <a:prstGeom prst="rect">
            <a:avLst/>
          </a:prstGeom>
        </p:spPr>
      </p:pic>
      <p:sp>
        <p:nvSpPr>
          <p:cNvPr id="4" name="Ellips 3">
            <a:extLst>
              <a:ext uri="{FF2B5EF4-FFF2-40B4-BE49-F238E27FC236}">
                <a16:creationId xmlns:a16="http://schemas.microsoft.com/office/drawing/2014/main" id="{9FD443AF-1E5A-416C-88BD-AEC855F90539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7D2A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6. Begränsa </a:t>
            </a:r>
            <a:br>
              <a:rPr lang="sv-SE" sz="5800" dirty="0"/>
            </a:br>
            <a:r>
              <a:rPr lang="sv-SE" sz="5800" dirty="0" err="1"/>
              <a:t>sockersötad</a:t>
            </a:r>
            <a:r>
              <a:rPr lang="sv-SE" sz="5800" dirty="0"/>
              <a:t> dryck</a:t>
            </a:r>
            <a:endParaRPr lang="en-GB" sz="5800" dirty="0"/>
          </a:p>
        </p:txBody>
      </p:sp>
      <p:pic>
        <p:nvPicPr>
          <p:cNvPr id="7" name="Bildobjekt 6" descr="En bild som visar klocka&#10;&#10;Automatiskt genererad beskrivning">
            <a:extLst>
              <a:ext uri="{FF2B5EF4-FFF2-40B4-BE49-F238E27FC236}">
                <a16:creationId xmlns:a16="http://schemas.microsoft.com/office/drawing/2014/main" id="{41434B42-6F10-4B28-9A22-871BECB94A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" t="363" r="486" b="916"/>
          <a:stretch/>
        </p:blipFill>
        <p:spPr>
          <a:xfrm>
            <a:off x="9344357" y="4206239"/>
            <a:ext cx="1868400" cy="1868400"/>
          </a:xfrm>
          <a:prstGeom prst="ellipse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CA62D80-EC79-4FC1-80BF-73ECB17EE7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" t="588" r="762" b="1242"/>
          <a:stretch/>
        </p:blipFill>
        <p:spPr>
          <a:xfrm>
            <a:off x="9379192" y="809897"/>
            <a:ext cx="1884189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A669F364-33E5-47E0-A5FE-9DBB04DE0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08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 12">
            <a:extLst>
              <a:ext uri="{FF2B5EF4-FFF2-40B4-BE49-F238E27FC236}">
                <a16:creationId xmlns:a16="http://schemas.microsoft.com/office/drawing/2014/main" id="{06314B03-E443-4928-B627-B4E2523EF67A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AF3B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Drick</a:t>
            </a:r>
            <a:br>
              <a:rPr lang="sv-SE" sz="5800" dirty="0"/>
            </a:br>
            <a:r>
              <a:rPr lang="sv-SE" sz="5800" dirty="0"/>
              <a:t>mestadels</a:t>
            </a:r>
            <a:br>
              <a:rPr lang="sv-SE" sz="5800" dirty="0"/>
            </a:br>
            <a:r>
              <a:rPr lang="sv-SE" sz="5800" dirty="0"/>
              <a:t>vatten</a:t>
            </a:r>
            <a:endParaRPr lang="en-GB" sz="58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1A3F7B0-44CA-4EFF-A767-B2905BE9B5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4" t="11748" b="49603"/>
          <a:stretch/>
        </p:blipFill>
        <p:spPr>
          <a:xfrm>
            <a:off x="-72189" y="-96254"/>
            <a:ext cx="2955366" cy="7026443"/>
          </a:xfrm>
          <a:prstGeom prst="rect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210EDE0D-DC47-4C1A-A0E1-E6E30A4C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548982"/>
      </p:ext>
    </p:extLst>
  </p:cSld>
  <p:clrMapOvr>
    <a:masterClrMapping/>
  </p:clrMapOvr>
  <p:transition spd="slow">
    <p:wipe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367AC2-2BE1-4BD6-A0B5-23171F266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53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CB2FF280-23A5-4016-A56E-5BC6BDD5C9F0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200" cap="all" dirty="0"/>
              <a:t>Hälsosamma</a:t>
            </a:r>
            <a:br>
              <a:rPr lang="sv-SE" sz="5200" cap="all" dirty="0"/>
            </a:br>
            <a:r>
              <a:rPr lang="sv-SE" sz="5200" cap="all" dirty="0"/>
              <a:t>matvanor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23DDCB7-6DD5-4EE3-ADBF-AF6B29D82337}"/>
              </a:ext>
            </a:extLst>
          </p:cNvPr>
          <p:cNvGrpSpPr/>
          <p:nvPr/>
        </p:nvGrpSpPr>
        <p:grpSpPr>
          <a:xfrm>
            <a:off x="9137175" y="295483"/>
            <a:ext cx="2054700" cy="1868400"/>
            <a:chOff x="9137175" y="295483"/>
            <a:chExt cx="2054700" cy="1868400"/>
          </a:xfrm>
        </p:grpSpPr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id="{0163961E-7EBF-4E2E-87FE-EC228A2B7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8975" y="32385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Bildobjekt 13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2BDF2C05-2C9A-4D63-8479-04C36521A7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9137175" y="295483"/>
              <a:ext cx="1863377" cy="1868400"/>
            </a:xfrm>
            <a:prstGeom prst="ellipse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545B1914-1300-4E55-AA10-1A271ECE0AB4}"/>
              </a:ext>
            </a:extLst>
          </p:cNvPr>
          <p:cNvGrpSpPr/>
          <p:nvPr/>
        </p:nvGrpSpPr>
        <p:grpSpPr>
          <a:xfrm>
            <a:off x="9744031" y="2514719"/>
            <a:ext cx="2116967" cy="1868400"/>
            <a:chOff x="9744031" y="2514719"/>
            <a:chExt cx="2116967" cy="1868400"/>
          </a:xfrm>
        </p:grpSpPr>
        <p:cxnSp>
          <p:nvCxnSpPr>
            <p:cNvPr id="27" name="Rak pilkoppling 26">
              <a:extLst>
                <a:ext uri="{FF2B5EF4-FFF2-40B4-BE49-F238E27FC236}">
                  <a16:creationId xmlns:a16="http://schemas.microsoft.com/office/drawing/2014/main" id="{6F7BF779-99E3-4F45-A85B-BEF9D64AB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18098" y="2705101"/>
              <a:ext cx="342900" cy="533399"/>
            </a:xfrm>
            <a:prstGeom prst="straightConnector1">
              <a:avLst/>
            </a:prstGeom>
            <a:ln w="73025">
              <a:solidFill>
                <a:srgbClr val="7D2A07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CDDD282-3776-4E0B-B86C-DB8542ABCE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9744031" y="2514719"/>
              <a:ext cx="1863390" cy="1868400"/>
            </a:xfrm>
            <a:prstGeom prst="ellipse">
              <a:avLst/>
            </a:prstGeom>
          </p:spPr>
        </p:pic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9CD8B8AE-4B56-451F-A3BE-9312E181B319}"/>
              </a:ext>
            </a:extLst>
          </p:cNvPr>
          <p:cNvGrpSpPr/>
          <p:nvPr/>
        </p:nvGrpSpPr>
        <p:grpSpPr>
          <a:xfrm>
            <a:off x="1085850" y="304800"/>
            <a:ext cx="2000250" cy="1868400"/>
            <a:chOff x="1085850" y="304800"/>
            <a:chExt cx="2000250" cy="1868400"/>
          </a:xfrm>
        </p:grpSpPr>
        <p:cxnSp>
          <p:nvCxnSpPr>
            <p:cNvPr id="33" name="Rak pilkoppling 32">
              <a:extLst>
                <a:ext uri="{FF2B5EF4-FFF2-40B4-BE49-F238E27FC236}">
                  <a16:creationId xmlns:a16="http://schemas.microsoft.com/office/drawing/2014/main" id="{75D97680-0460-4F7D-A801-B58B58557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5850" y="323851"/>
              <a:ext cx="342900" cy="533399"/>
            </a:xfrm>
            <a:prstGeom prst="straightConnector1">
              <a:avLst/>
            </a:prstGeom>
            <a:ln w="73025">
              <a:solidFill>
                <a:srgbClr val="526741"/>
              </a:solidFill>
              <a:round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Bildobjekt 39" descr="En bild som visar rum, klocka&#10;&#10;Automatiskt genererad beskrivning">
              <a:extLst>
                <a:ext uri="{FF2B5EF4-FFF2-40B4-BE49-F238E27FC236}">
                  <a16:creationId xmlns:a16="http://schemas.microsoft.com/office/drawing/2014/main" id="{A7ED2D5E-ABA1-4B1C-BC78-5D91D8CF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" t="1083" r="1630" b="1770"/>
            <a:stretch/>
          </p:blipFill>
          <p:spPr>
            <a:xfrm>
              <a:off x="1200150" y="304800"/>
              <a:ext cx="1885950" cy="1868400"/>
            </a:xfrm>
            <a:prstGeom prst="ellipse">
              <a:avLst/>
            </a:prstGeom>
          </p:spPr>
        </p:pic>
      </p:grpSp>
      <p:pic>
        <p:nvPicPr>
          <p:cNvPr id="41" name="Bildobjekt 40" descr="En bild som visar mat, ritning&#10;&#10;Automatiskt genererad beskrivning">
            <a:extLst>
              <a:ext uri="{FF2B5EF4-FFF2-40B4-BE49-F238E27FC236}">
                <a16:creationId xmlns:a16="http://schemas.microsoft.com/office/drawing/2014/main" id="{2CC0869A-6B33-41B3-87C5-32857BB66A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" t="1811" r="1883" b="2084"/>
          <a:stretch/>
        </p:blipFill>
        <p:spPr>
          <a:xfrm>
            <a:off x="600075" y="2524125"/>
            <a:ext cx="1868400" cy="1868400"/>
          </a:xfrm>
          <a:prstGeom prst="ellipse">
            <a:avLst/>
          </a:prstGeom>
        </p:spPr>
      </p:pic>
      <p:pic>
        <p:nvPicPr>
          <p:cNvPr id="42" name="Bildobjekt 41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2F0F8F7-BFC6-48C1-A22F-423CBC9DE9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1190625" y="4714875"/>
            <a:ext cx="1873436" cy="1868400"/>
          </a:xfrm>
          <a:prstGeom prst="ellipse">
            <a:avLst/>
          </a:prstGeom>
        </p:spPr>
      </p:pic>
      <p:pic>
        <p:nvPicPr>
          <p:cNvPr id="23" name="Bildobjekt 22" descr="En bild som visar enhet&#10;&#10;Automatiskt genererad beskrivning">
            <a:extLst>
              <a:ext uri="{FF2B5EF4-FFF2-40B4-BE49-F238E27FC236}">
                <a16:creationId xmlns:a16="http://schemas.microsoft.com/office/drawing/2014/main" id="{24FEBB41-1C05-4671-ADC4-D094EE8E72C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t="1296" r="1859" b="2077"/>
          <a:stretch/>
        </p:blipFill>
        <p:spPr>
          <a:xfrm>
            <a:off x="9143998" y="4715301"/>
            <a:ext cx="1873436" cy="1868400"/>
          </a:xfrm>
          <a:prstGeom prst="ellipse">
            <a:avLst/>
          </a:prstGeom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367AC2-2BE1-4BD6-A0B5-23171F266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61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ritning&#10;&#10;Automatiskt genererad beskrivning">
            <a:extLst>
              <a:ext uri="{FF2B5EF4-FFF2-40B4-BE49-F238E27FC236}">
                <a16:creationId xmlns:a16="http://schemas.microsoft.com/office/drawing/2014/main" id="{57BBFFB9-0473-4F41-9995-F511920A69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8" t="63937" r="1467" b="8714"/>
          <a:stretch/>
        </p:blipFill>
        <p:spPr>
          <a:xfrm>
            <a:off x="-76200" y="-95250"/>
            <a:ext cx="3524250" cy="4972050"/>
          </a:xfrm>
          <a:prstGeom prst="rect">
            <a:avLst/>
          </a:prstGeom>
        </p:spPr>
      </p:pic>
      <p:sp>
        <p:nvSpPr>
          <p:cNvPr id="3" name="Ellips 2">
            <a:extLst>
              <a:ext uri="{FF2B5EF4-FFF2-40B4-BE49-F238E27FC236}">
                <a16:creationId xmlns:a16="http://schemas.microsoft.com/office/drawing/2014/main" id="{BBC5CCCE-3711-48AB-9DD0-08F76B995E36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400" dirty="0"/>
              <a:t>7. Förlita dig inte</a:t>
            </a:r>
            <a:br>
              <a:rPr lang="sv-SE" sz="5400" dirty="0"/>
            </a:br>
            <a:r>
              <a:rPr lang="sv-SE" sz="5400" dirty="0"/>
              <a:t>på kosttillskott</a:t>
            </a:r>
            <a:br>
              <a:rPr lang="sv-SE" sz="5400" dirty="0"/>
            </a:br>
            <a:r>
              <a:rPr lang="sv-SE" sz="5400" dirty="0"/>
              <a:t>- ät varierat istället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8ADAA339-308A-4F7E-A8A8-082518D38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678361"/>
      </p:ext>
    </p:extLst>
  </p:cSld>
  <p:clrMapOvr>
    <a:masterClrMapping/>
  </p:clrMapOvr>
  <p:transition spd="slow">
    <p:strips dir="l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B399AADA-D1FB-4EE4-A39A-36E98901EA05}"/>
              </a:ext>
            </a:extLst>
          </p:cNvPr>
          <p:cNvCxnSpPr>
            <a:cxnSpLocks/>
          </p:cNvCxnSpPr>
          <p:nvPr/>
        </p:nvCxnSpPr>
        <p:spPr>
          <a:xfrm flipV="1">
            <a:off x="2975212" y="5705081"/>
            <a:ext cx="6227029" cy="13331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22D37422-3724-4447-85E7-B45F8D02B16B}"/>
              </a:ext>
            </a:extLst>
          </p:cNvPr>
          <p:cNvCxnSpPr>
            <a:cxnSpLocks/>
          </p:cNvCxnSpPr>
          <p:nvPr/>
        </p:nvCxnSpPr>
        <p:spPr>
          <a:xfrm flipV="1">
            <a:off x="2648934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32DCF0B5-5D9A-4ADB-B79F-1F3614B0D1FF}"/>
              </a:ext>
            </a:extLst>
          </p:cNvPr>
          <p:cNvCxnSpPr>
            <a:cxnSpLocks/>
          </p:cNvCxnSpPr>
          <p:nvPr/>
        </p:nvCxnSpPr>
        <p:spPr>
          <a:xfrm flipH="1" flipV="1">
            <a:off x="6645347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dobjekt 9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2B8A1428-2DB3-4052-BC30-0B9EAEB8E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900" y="752490"/>
            <a:ext cx="3651821" cy="5096698"/>
          </a:xfrm>
          <a:prstGeom prst="rect">
            <a:avLst/>
          </a:prstGeom>
        </p:spPr>
      </p:pic>
      <p:pic>
        <p:nvPicPr>
          <p:cNvPr id="11" name="Bildobjekt 10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AA927887-CF93-409B-A022-C77BD27DB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55483" y="752490"/>
            <a:ext cx="3651821" cy="5096698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F35164B8-FD8D-49DE-A5DC-B07B28FEF322}"/>
              </a:ext>
            </a:extLst>
          </p:cNvPr>
          <p:cNvSpPr txBox="1"/>
          <p:nvPr/>
        </p:nvSpPr>
        <p:spPr>
          <a:xfrm>
            <a:off x="4006331" y="3616025"/>
            <a:ext cx="41713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000" b="1" dirty="0">
                <a:solidFill>
                  <a:schemeClr val="tx2"/>
                </a:solidFill>
              </a:rPr>
              <a:t>CANCERPREVENTION</a:t>
            </a:r>
            <a:endParaRPr lang="en-GB" sz="3000" b="1" dirty="0">
              <a:solidFill>
                <a:schemeClr val="tx2"/>
              </a:solidFill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BD2FAF3A-0804-4E80-9EF2-1CA5C450C16A}"/>
              </a:ext>
            </a:extLst>
          </p:cNvPr>
          <p:cNvSpPr/>
          <p:nvPr/>
        </p:nvSpPr>
        <p:spPr>
          <a:xfrm>
            <a:off x="5255975" y="313899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VIKT</a:t>
            </a:r>
            <a:endParaRPr lang="en-GB" b="1" dirty="0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4C4FC468-9E14-4FA0-8362-32297AC51A65}"/>
              </a:ext>
            </a:extLst>
          </p:cNvPr>
          <p:cNvSpPr/>
          <p:nvPr/>
        </p:nvSpPr>
        <p:spPr>
          <a:xfrm>
            <a:off x="9024820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FYSISK</a:t>
            </a:r>
            <a:br>
              <a:rPr lang="sv-SE" b="1" dirty="0"/>
            </a:br>
            <a:r>
              <a:rPr lang="sv-SE" b="1" dirty="0"/>
              <a:t>AKTIVITET</a:t>
            </a:r>
            <a:endParaRPr lang="en-GB" b="1" dirty="0"/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43F2EF26-5203-4C98-8B8A-69F00BDEB38A}"/>
              </a:ext>
            </a:extLst>
          </p:cNvPr>
          <p:cNvSpPr/>
          <p:nvPr/>
        </p:nvSpPr>
        <p:spPr>
          <a:xfrm>
            <a:off x="1482369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MATVANOR</a:t>
            </a:r>
            <a:endParaRPr lang="en-GB" b="1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E5F7BD33-BE63-473B-A631-CE5E49ADB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12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B399AADA-D1FB-4EE4-A39A-36E98901EA05}"/>
              </a:ext>
            </a:extLst>
          </p:cNvPr>
          <p:cNvCxnSpPr>
            <a:cxnSpLocks/>
          </p:cNvCxnSpPr>
          <p:nvPr/>
        </p:nvCxnSpPr>
        <p:spPr>
          <a:xfrm flipV="1">
            <a:off x="2975212" y="5705081"/>
            <a:ext cx="6227029" cy="13331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22D37422-3724-4447-85E7-B45F8D02B16B}"/>
              </a:ext>
            </a:extLst>
          </p:cNvPr>
          <p:cNvCxnSpPr>
            <a:cxnSpLocks/>
          </p:cNvCxnSpPr>
          <p:nvPr/>
        </p:nvCxnSpPr>
        <p:spPr>
          <a:xfrm flipV="1">
            <a:off x="2648934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32DCF0B5-5D9A-4ADB-B79F-1F3614B0D1FF}"/>
              </a:ext>
            </a:extLst>
          </p:cNvPr>
          <p:cNvCxnSpPr>
            <a:cxnSpLocks/>
          </p:cNvCxnSpPr>
          <p:nvPr/>
        </p:nvCxnSpPr>
        <p:spPr>
          <a:xfrm flipH="1" flipV="1">
            <a:off x="6645347" y="1494747"/>
            <a:ext cx="2892057" cy="359380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dobjekt 9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2B8A1428-2DB3-4052-BC30-0B9EAEB8E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900" y="752490"/>
            <a:ext cx="3651821" cy="5096698"/>
          </a:xfrm>
          <a:prstGeom prst="rect">
            <a:avLst/>
          </a:prstGeom>
        </p:spPr>
      </p:pic>
      <p:pic>
        <p:nvPicPr>
          <p:cNvPr id="11" name="Bildobjekt 10" descr="En bild som visar objekt, lampa, svart, tittar&#10;&#10;Automatiskt genererad beskrivning">
            <a:extLst>
              <a:ext uri="{FF2B5EF4-FFF2-40B4-BE49-F238E27FC236}">
                <a16:creationId xmlns:a16="http://schemas.microsoft.com/office/drawing/2014/main" id="{AA927887-CF93-409B-A022-C77BD27DB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55483" y="752490"/>
            <a:ext cx="3651821" cy="5096698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F35164B8-FD8D-49DE-A5DC-B07B28FEF322}"/>
              </a:ext>
            </a:extLst>
          </p:cNvPr>
          <p:cNvSpPr txBox="1"/>
          <p:nvPr/>
        </p:nvSpPr>
        <p:spPr>
          <a:xfrm>
            <a:off x="4006331" y="3616025"/>
            <a:ext cx="417133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000" b="1" dirty="0">
                <a:solidFill>
                  <a:schemeClr val="tx2"/>
                </a:solidFill>
              </a:rPr>
              <a:t>CANCERPREVENTION</a:t>
            </a:r>
            <a:endParaRPr lang="en-GB" sz="3000" b="1" dirty="0">
              <a:solidFill>
                <a:schemeClr val="tx2"/>
              </a:solidFill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BD2FAF3A-0804-4E80-9EF2-1CA5C450C16A}"/>
              </a:ext>
            </a:extLst>
          </p:cNvPr>
          <p:cNvSpPr/>
          <p:nvPr/>
        </p:nvSpPr>
        <p:spPr>
          <a:xfrm>
            <a:off x="5255975" y="313899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VIKT</a:t>
            </a:r>
            <a:endParaRPr lang="en-GB" b="1" dirty="0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4C4FC468-9E14-4FA0-8362-32297AC51A65}"/>
              </a:ext>
            </a:extLst>
          </p:cNvPr>
          <p:cNvSpPr/>
          <p:nvPr/>
        </p:nvSpPr>
        <p:spPr>
          <a:xfrm>
            <a:off x="9024820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FYSISK</a:t>
            </a:r>
            <a:br>
              <a:rPr lang="sv-SE" b="1" dirty="0"/>
            </a:br>
            <a:r>
              <a:rPr lang="sv-SE" b="1" dirty="0"/>
              <a:t>AKTIVITET</a:t>
            </a:r>
            <a:endParaRPr lang="en-GB" b="1" dirty="0"/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43F2EF26-5203-4C98-8B8A-69F00BDEB38A}"/>
              </a:ext>
            </a:extLst>
          </p:cNvPr>
          <p:cNvSpPr/>
          <p:nvPr/>
        </p:nvSpPr>
        <p:spPr>
          <a:xfrm>
            <a:off x="1482369" y="4886534"/>
            <a:ext cx="1678039" cy="1678039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ts val="2600"/>
              </a:lnSpc>
            </a:pPr>
            <a:r>
              <a:rPr lang="sv-SE" b="1" dirty="0"/>
              <a:t>MATVANOR</a:t>
            </a:r>
            <a:endParaRPr lang="en-GB" b="1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E5F7BD33-BE63-473B-A631-CE5E49ADB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87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8. Var fysiskt</a:t>
            </a:r>
            <a:br>
              <a:rPr lang="sv-SE" sz="5800" dirty="0"/>
            </a:br>
            <a:r>
              <a:rPr lang="sv-SE" sz="5800" dirty="0"/>
              <a:t>aktiv som en del</a:t>
            </a:r>
            <a:br>
              <a:rPr lang="sv-SE" sz="5800" dirty="0"/>
            </a:br>
            <a:r>
              <a:rPr lang="sv-SE" sz="5800" dirty="0"/>
              <a:t>av vardagen</a:t>
            </a:r>
          </a:p>
        </p:txBody>
      </p:sp>
      <p:pic>
        <p:nvPicPr>
          <p:cNvPr id="12" name="Bildobjekt 11" descr="En bild som visar pall, ritning, rum, klocka&#10;&#10;Automatiskt genererad beskrivning">
            <a:extLst>
              <a:ext uri="{FF2B5EF4-FFF2-40B4-BE49-F238E27FC236}">
                <a16:creationId xmlns:a16="http://schemas.microsoft.com/office/drawing/2014/main" id="{0CE42D9D-FFBE-4C1C-83C2-4CD1E9B2F3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1571" r="2652" b="1971"/>
          <a:stretch/>
        </p:blipFill>
        <p:spPr>
          <a:xfrm>
            <a:off x="9137174" y="304462"/>
            <a:ext cx="1868401" cy="1868400"/>
          </a:xfrm>
          <a:prstGeom prst="ellipse">
            <a:avLst/>
          </a:prstGeom>
        </p:spPr>
      </p:pic>
      <p:pic>
        <p:nvPicPr>
          <p:cNvPr id="13" name="Bildobjekt 12" descr="En bild som visar klocka&#10;&#10;Automatiskt genererad beskrivning">
            <a:extLst>
              <a:ext uri="{FF2B5EF4-FFF2-40B4-BE49-F238E27FC236}">
                <a16:creationId xmlns:a16="http://schemas.microsoft.com/office/drawing/2014/main" id="{875B9618-C56C-459D-A406-D6381CD4B8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1547" r="984" b="1994"/>
          <a:stretch/>
        </p:blipFill>
        <p:spPr>
          <a:xfrm>
            <a:off x="9732533" y="2514719"/>
            <a:ext cx="1874888" cy="1868400"/>
          </a:xfrm>
          <a:prstGeom prst="ellipse">
            <a:avLst/>
          </a:prstGeom>
        </p:spPr>
      </p:pic>
      <p:pic>
        <p:nvPicPr>
          <p:cNvPr id="14" name="Bildobjekt 13" descr="En bild som visar klocka&#10;&#10;Automatiskt genererad beskrivning">
            <a:extLst>
              <a:ext uri="{FF2B5EF4-FFF2-40B4-BE49-F238E27FC236}">
                <a16:creationId xmlns:a16="http://schemas.microsoft.com/office/drawing/2014/main" id="{6B3A7AEF-FC7E-48EC-B973-22A5E127C1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853" r="2407" b="2018"/>
          <a:stretch/>
        </p:blipFill>
        <p:spPr>
          <a:xfrm>
            <a:off x="9150441" y="4715301"/>
            <a:ext cx="1861958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7E6BA3D0-13A9-44BB-8D8E-BEFC25980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18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8. Var fysiskt</a:t>
            </a:r>
            <a:br>
              <a:rPr lang="sv-SE" sz="5800" dirty="0"/>
            </a:br>
            <a:r>
              <a:rPr lang="sv-SE" sz="5800" dirty="0"/>
              <a:t>aktiv som en del</a:t>
            </a:r>
            <a:br>
              <a:rPr lang="sv-SE" sz="5800" dirty="0"/>
            </a:br>
            <a:r>
              <a:rPr lang="sv-SE" sz="5800" dirty="0"/>
              <a:t>av vardagen</a:t>
            </a:r>
          </a:p>
        </p:txBody>
      </p:sp>
      <p:pic>
        <p:nvPicPr>
          <p:cNvPr id="12" name="Bildobjekt 11" descr="En bild som visar pall, ritning, rum, klocka&#10;&#10;Automatiskt genererad beskrivning">
            <a:extLst>
              <a:ext uri="{FF2B5EF4-FFF2-40B4-BE49-F238E27FC236}">
                <a16:creationId xmlns:a16="http://schemas.microsoft.com/office/drawing/2014/main" id="{0CE42D9D-FFBE-4C1C-83C2-4CD1E9B2F3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1571" r="2652" b="1971"/>
          <a:stretch/>
        </p:blipFill>
        <p:spPr>
          <a:xfrm>
            <a:off x="9137174" y="304462"/>
            <a:ext cx="1868401" cy="1868400"/>
          </a:xfrm>
          <a:prstGeom prst="ellipse">
            <a:avLst/>
          </a:prstGeom>
        </p:spPr>
      </p:pic>
      <p:pic>
        <p:nvPicPr>
          <p:cNvPr id="13" name="Bildobjekt 12" descr="En bild som visar klocka&#10;&#10;Automatiskt genererad beskrivning">
            <a:extLst>
              <a:ext uri="{FF2B5EF4-FFF2-40B4-BE49-F238E27FC236}">
                <a16:creationId xmlns:a16="http://schemas.microsoft.com/office/drawing/2014/main" id="{875B9618-C56C-459D-A406-D6381CD4B8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1547" r="984" b="1994"/>
          <a:stretch/>
        </p:blipFill>
        <p:spPr>
          <a:xfrm>
            <a:off x="9732533" y="2514719"/>
            <a:ext cx="1874888" cy="1868400"/>
          </a:xfrm>
          <a:prstGeom prst="ellipse">
            <a:avLst/>
          </a:prstGeom>
        </p:spPr>
      </p:pic>
      <p:pic>
        <p:nvPicPr>
          <p:cNvPr id="14" name="Bildobjekt 13" descr="En bild som visar klocka&#10;&#10;Automatiskt genererad beskrivning">
            <a:extLst>
              <a:ext uri="{FF2B5EF4-FFF2-40B4-BE49-F238E27FC236}">
                <a16:creationId xmlns:a16="http://schemas.microsoft.com/office/drawing/2014/main" id="{6B3A7AEF-FC7E-48EC-B973-22A5E127C1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853" r="2407" b="2018"/>
          <a:stretch/>
        </p:blipFill>
        <p:spPr>
          <a:xfrm>
            <a:off x="9150441" y="4715301"/>
            <a:ext cx="1861958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7E6BA3D0-13A9-44BB-8D8E-BEFC25980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9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BC5CCCE-3711-48AB-9DD0-08F76B995E36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Begränsa</a:t>
            </a:r>
            <a:br>
              <a:rPr lang="sv-SE" sz="5800" dirty="0"/>
            </a:br>
            <a:r>
              <a:rPr lang="sv-SE" sz="5800" dirty="0"/>
              <a:t>stillasittandet</a:t>
            </a:r>
          </a:p>
        </p:txBody>
      </p:sp>
      <p:pic>
        <p:nvPicPr>
          <p:cNvPr id="4" name="Bildobjekt 3" descr="En bild som visar ritning&#10;&#10;Automatiskt genererad beskrivning">
            <a:extLst>
              <a:ext uri="{FF2B5EF4-FFF2-40B4-BE49-F238E27FC236}">
                <a16:creationId xmlns:a16="http://schemas.microsoft.com/office/drawing/2014/main" id="{505239DF-5112-4DAE-B7FD-13CFE3133C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87" t="8594" b="63203"/>
          <a:stretch/>
        </p:blipFill>
        <p:spPr>
          <a:xfrm>
            <a:off x="-130630" y="1828799"/>
            <a:ext cx="3747319" cy="5127171"/>
          </a:xfrm>
          <a:prstGeom prst="rect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22E7F25-8185-4BA4-840B-545EDB935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016901"/>
      </p:ext>
    </p:extLst>
  </p:cSld>
  <p:clrMapOvr>
    <a:masterClrMapping/>
  </p:clrMapOvr>
  <p:transition spd="slow">
    <p:strips dir="l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8. Var fysiskt</a:t>
            </a:r>
            <a:br>
              <a:rPr lang="sv-SE" sz="5800" dirty="0"/>
            </a:br>
            <a:r>
              <a:rPr lang="sv-SE" sz="5800" dirty="0"/>
              <a:t>aktiv som en del</a:t>
            </a:r>
            <a:br>
              <a:rPr lang="sv-SE" sz="5800" dirty="0"/>
            </a:br>
            <a:r>
              <a:rPr lang="sv-SE" sz="5800" dirty="0"/>
              <a:t>av vardagen</a:t>
            </a:r>
          </a:p>
        </p:txBody>
      </p:sp>
      <p:pic>
        <p:nvPicPr>
          <p:cNvPr id="12" name="Bildobjekt 11" descr="En bild som visar pall, ritning, rum, klocka&#10;&#10;Automatiskt genererad beskrivning">
            <a:extLst>
              <a:ext uri="{FF2B5EF4-FFF2-40B4-BE49-F238E27FC236}">
                <a16:creationId xmlns:a16="http://schemas.microsoft.com/office/drawing/2014/main" id="{0CE42D9D-FFBE-4C1C-83C2-4CD1E9B2F3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1571" r="2652" b="1971"/>
          <a:stretch/>
        </p:blipFill>
        <p:spPr>
          <a:xfrm>
            <a:off x="9137174" y="304462"/>
            <a:ext cx="1868401" cy="1868400"/>
          </a:xfrm>
          <a:prstGeom prst="ellipse">
            <a:avLst/>
          </a:prstGeom>
        </p:spPr>
      </p:pic>
      <p:pic>
        <p:nvPicPr>
          <p:cNvPr id="13" name="Bildobjekt 12" descr="En bild som visar klocka&#10;&#10;Automatiskt genererad beskrivning">
            <a:extLst>
              <a:ext uri="{FF2B5EF4-FFF2-40B4-BE49-F238E27FC236}">
                <a16:creationId xmlns:a16="http://schemas.microsoft.com/office/drawing/2014/main" id="{875B9618-C56C-459D-A406-D6381CD4B8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1547" r="984" b="1994"/>
          <a:stretch/>
        </p:blipFill>
        <p:spPr>
          <a:xfrm>
            <a:off x="9732533" y="2514719"/>
            <a:ext cx="1874888" cy="1868400"/>
          </a:xfrm>
          <a:prstGeom prst="ellipse">
            <a:avLst/>
          </a:prstGeom>
        </p:spPr>
      </p:pic>
      <p:pic>
        <p:nvPicPr>
          <p:cNvPr id="14" name="Bildobjekt 13" descr="En bild som visar klocka&#10;&#10;Automatiskt genererad beskrivning">
            <a:extLst>
              <a:ext uri="{FF2B5EF4-FFF2-40B4-BE49-F238E27FC236}">
                <a16:creationId xmlns:a16="http://schemas.microsoft.com/office/drawing/2014/main" id="{6B3A7AEF-FC7E-48EC-B973-22A5E127C1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853" r="2407" b="2018"/>
          <a:stretch/>
        </p:blipFill>
        <p:spPr>
          <a:xfrm>
            <a:off x="9150441" y="4715301"/>
            <a:ext cx="1861958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429DE5A2-7477-410E-B3DE-7E6CE5E7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20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8. Var fysiskt</a:t>
            </a:r>
            <a:br>
              <a:rPr lang="sv-SE" sz="5800" dirty="0"/>
            </a:br>
            <a:r>
              <a:rPr lang="sv-SE" sz="5800" dirty="0"/>
              <a:t>aktiv som en del</a:t>
            </a:r>
            <a:br>
              <a:rPr lang="sv-SE" sz="5800" dirty="0"/>
            </a:br>
            <a:r>
              <a:rPr lang="sv-SE" sz="5800" dirty="0"/>
              <a:t>av vardagen</a:t>
            </a:r>
          </a:p>
        </p:txBody>
      </p:sp>
      <p:pic>
        <p:nvPicPr>
          <p:cNvPr id="12" name="Bildobjekt 11" descr="En bild som visar pall, ritning, rum, klocka&#10;&#10;Automatiskt genererad beskrivning">
            <a:extLst>
              <a:ext uri="{FF2B5EF4-FFF2-40B4-BE49-F238E27FC236}">
                <a16:creationId xmlns:a16="http://schemas.microsoft.com/office/drawing/2014/main" id="{0CE42D9D-FFBE-4C1C-83C2-4CD1E9B2F3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1571" r="2652" b="1971"/>
          <a:stretch/>
        </p:blipFill>
        <p:spPr>
          <a:xfrm>
            <a:off x="9137174" y="304462"/>
            <a:ext cx="1868401" cy="1868400"/>
          </a:xfrm>
          <a:prstGeom prst="ellipse">
            <a:avLst/>
          </a:prstGeom>
        </p:spPr>
      </p:pic>
      <p:pic>
        <p:nvPicPr>
          <p:cNvPr id="13" name="Bildobjekt 12" descr="En bild som visar klocka&#10;&#10;Automatiskt genererad beskrivning">
            <a:extLst>
              <a:ext uri="{FF2B5EF4-FFF2-40B4-BE49-F238E27FC236}">
                <a16:creationId xmlns:a16="http://schemas.microsoft.com/office/drawing/2014/main" id="{875B9618-C56C-459D-A406-D6381CD4B8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1547" r="984" b="1994"/>
          <a:stretch/>
        </p:blipFill>
        <p:spPr>
          <a:xfrm>
            <a:off x="9732533" y="2514719"/>
            <a:ext cx="1874888" cy="1868400"/>
          </a:xfrm>
          <a:prstGeom prst="ellipse">
            <a:avLst/>
          </a:prstGeom>
        </p:spPr>
      </p:pic>
      <p:pic>
        <p:nvPicPr>
          <p:cNvPr id="14" name="Bildobjekt 13" descr="En bild som visar klocka&#10;&#10;Automatiskt genererad beskrivning">
            <a:extLst>
              <a:ext uri="{FF2B5EF4-FFF2-40B4-BE49-F238E27FC236}">
                <a16:creationId xmlns:a16="http://schemas.microsoft.com/office/drawing/2014/main" id="{6B3A7AEF-FC7E-48EC-B973-22A5E127C1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853" r="2407" b="2018"/>
          <a:stretch/>
        </p:blipFill>
        <p:spPr>
          <a:xfrm>
            <a:off x="9150441" y="4715301"/>
            <a:ext cx="1861958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429DE5A2-7477-410E-B3DE-7E6CE5E7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50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BC5CCCE-3711-48AB-9DD0-08F76B995E36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Gå mer</a:t>
            </a:r>
          </a:p>
        </p:txBody>
      </p:sp>
      <p:pic>
        <p:nvPicPr>
          <p:cNvPr id="5" name="Bildobjekt 4" descr="En bild som visar ritning&#10;&#10;Automatiskt genererad beskrivning">
            <a:extLst>
              <a:ext uri="{FF2B5EF4-FFF2-40B4-BE49-F238E27FC236}">
                <a16:creationId xmlns:a16="http://schemas.microsoft.com/office/drawing/2014/main" id="{3F737F3E-B60D-4021-B7D1-A5A0BC898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2" t="31925" r="86091" b="28017"/>
          <a:stretch/>
        </p:blipFill>
        <p:spPr>
          <a:xfrm flipH="1">
            <a:off x="-359229" y="-212272"/>
            <a:ext cx="2710542" cy="7282543"/>
          </a:xfrm>
          <a:prstGeom prst="rect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59ECBA4-98BB-4FF5-BAD9-D4F0D2F08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535849"/>
      </p:ext>
    </p:extLst>
  </p:cSld>
  <p:clrMapOvr>
    <a:masterClrMapping/>
  </p:clrMapOvr>
  <p:transition spd="slow">
    <p:strips dir="r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8. Var fysiskt</a:t>
            </a:r>
            <a:br>
              <a:rPr lang="sv-SE" sz="5800" dirty="0"/>
            </a:br>
            <a:r>
              <a:rPr lang="sv-SE" sz="5800" dirty="0"/>
              <a:t>aktiv som en del</a:t>
            </a:r>
            <a:br>
              <a:rPr lang="sv-SE" sz="5800" dirty="0"/>
            </a:br>
            <a:r>
              <a:rPr lang="sv-SE" sz="5800" dirty="0"/>
              <a:t>av vardagen</a:t>
            </a:r>
          </a:p>
        </p:txBody>
      </p:sp>
      <p:pic>
        <p:nvPicPr>
          <p:cNvPr id="12" name="Bildobjekt 11" descr="En bild som visar pall, ritning, rum, klocka&#10;&#10;Automatiskt genererad beskrivning">
            <a:extLst>
              <a:ext uri="{FF2B5EF4-FFF2-40B4-BE49-F238E27FC236}">
                <a16:creationId xmlns:a16="http://schemas.microsoft.com/office/drawing/2014/main" id="{0CE42D9D-FFBE-4C1C-83C2-4CD1E9B2F3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1571" r="2652" b="1971"/>
          <a:stretch/>
        </p:blipFill>
        <p:spPr>
          <a:xfrm>
            <a:off x="9137174" y="304462"/>
            <a:ext cx="1868401" cy="1868400"/>
          </a:xfrm>
          <a:prstGeom prst="ellipse">
            <a:avLst/>
          </a:prstGeom>
        </p:spPr>
      </p:pic>
      <p:pic>
        <p:nvPicPr>
          <p:cNvPr id="13" name="Bildobjekt 12" descr="En bild som visar klocka&#10;&#10;Automatiskt genererad beskrivning">
            <a:extLst>
              <a:ext uri="{FF2B5EF4-FFF2-40B4-BE49-F238E27FC236}">
                <a16:creationId xmlns:a16="http://schemas.microsoft.com/office/drawing/2014/main" id="{875B9618-C56C-459D-A406-D6381CD4B8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1547" r="984" b="1994"/>
          <a:stretch/>
        </p:blipFill>
        <p:spPr>
          <a:xfrm>
            <a:off x="9732533" y="2514719"/>
            <a:ext cx="1874888" cy="1868400"/>
          </a:xfrm>
          <a:prstGeom prst="ellipse">
            <a:avLst/>
          </a:prstGeom>
        </p:spPr>
      </p:pic>
      <p:pic>
        <p:nvPicPr>
          <p:cNvPr id="14" name="Bildobjekt 13" descr="En bild som visar klocka&#10;&#10;Automatiskt genererad beskrivning">
            <a:extLst>
              <a:ext uri="{FF2B5EF4-FFF2-40B4-BE49-F238E27FC236}">
                <a16:creationId xmlns:a16="http://schemas.microsoft.com/office/drawing/2014/main" id="{6B3A7AEF-FC7E-48EC-B973-22A5E127C1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853" r="2407" b="2018"/>
          <a:stretch/>
        </p:blipFill>
        <p:spPr>
          <a:xfrm>
            <a:off x="9150441" y="4715301"/>
            <a:ext cx="1861958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44DAE0D-E284-4DB3-A344-281D367F0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9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394842B-3EA5-4FEC-82AC-C053885D4487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8. Var fysiskt</a:t>
            </a:r>
            <a:br>
              <a:rPr lang="sv-SE" sz="5800" dirty="0"/>
            </a:br>
            <a:r>
              <a:rPr lang="sv-SE" sz="5800" dirty="0"/>
              <a:t>aktiv som en del</a:t>
            </a:r>
            <a:br>
              <a:rPr lang="sv-SE" sz="5800" dirty="0"/>
            </a:br>
            <a:r>
              <a:rPr lang="sv-SE" sz="5800" dirty="0"/>
              <a:t>av vardagen</a:t>
            </a:r>
          </a:p>
        </p:txBody>
      </p:sp>
      <p:pic>
        <p:nvPicPr>
          <p:cNvPr id="12" name="Bildobjekt 11" descr="En bild som visar pall, ritning, rum, klocka&#10;&#10;Automatiskt genererad beskrivning">
            <a:extLst>
              <a:ext uri="{FF2B5EF4-FFF2-40B4-BE49-F238E27FC236}">
                <a16:creationId xmlns:a16="http://schemas.microsoft.com/office/drawing/2014/main" id="{0CE42D9D-FFBE-4C1C-83C2-4CD1E9B2F3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1571" r="2652" b="1971"/>
          <a:stretch/>
        </p:blipFill>
        <p:spPr>
          <a:xfrm>
            <a:off x="9137174" y="304462"/>
            <a:ext cx="1868401" cy="1868400"/>
          </a:xfrm>
          <a:prstGeom prst="ellipse">
            <a:avLst/>
          </a:prstGeom>
        </p:spPr>
      </p:pic>
      <p:pic>
        <p:nvPicPr>
          <p:cNvPr id="13" name="Bildobjekt 12" descr="En bild som visar klocka&#10;&#10;Automatiskt genererad beskrivning">
            <a:extLst>
              <a:ext uri="{FF2B5EF4-FFF2-40B4-BE49-F238E27FC236}">
                <a16:creationId xmlns:a16="http://schemas.microsoft.com/office/drawing/2014/main" id="{875B9618-C56C-459D-A406-D6381CD4B8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1547" r="984" b="1994"/>
          <a:stretch/>
        </p:blipFill>
        <p:spPr>
          <a:xfrm>
            <a:off x="9732533" y="2514719"/>
            <a:ext cx="1874888" cy="1868400"/>
          </a:xfrm>
          <a:prstGeom prst="ellipse">
            <a:avLst/>
          </a:prstGeom>
        </p:spPr>
      </p:pic>
      <p:pic>
        <p:nvPicPr>
          <p:cNvPr id="14" name="Bildobjekt 13" descr="En bild som visar klocka&#10;&#10;Automatiskt genererad beskrivning">
            <a:extLst>
              <a:ext uri="{FF2B5EF4-FFF2-40B4-BE49-F238E27FC236}">
                <a16:creationId xmlns:a16="http://schemas.microsoft.com/office/drawing/2014/main" id="{6B3A7AEF-FC7E-48EC-B973-22A5E127C1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853" r="2407" b="2018"/>
          <a:stretch/>
        </p:blipFill>
        <p:spPr>
          <a:xfrm>
            <a:off x="9150441" y="4715301"/>
            <a:ext cx="1861958" cy="18684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44DAE0D-E284-4DB3-A344-281D367F0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61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244EAACC-40C8-4D29-896A-1F1F71BCB42D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4600" b="1" dirty="0"/>
              <a:t>Måttlig ansträngning:</a:t>
            </a:r>
          </a:p>
          <a:p>
            <a:pPr algn="ctr">
              <a:spcBef>
                <a:spcPts val="800"/>
              </a:spcBef>
            </a:pPr>
            <a:r>
              <a:rPr lang="sv-SE" sz="4600" dirty="0"/>
              <a:t>150 min / vecka</a:t>
            </a:r>
          </a:p>
          <a:p>
            <a:pPr algn="ctr">
              <a:spcBef>
                <a:spcPts val="800"/>
              </a:spcBef>
            </a:pPr>
            <a:r>
              <a:rPr lang="sv-SE" sz="4600" dirty="0"/>
              <a:t>= 30 min / dag</a:t>
            </a:r>
            <a:endParaRPr lang="en-GB" sz="4600" dirty="0"/>
          </a:p>
        </p:txBody>
      </p:sp>
      <p:pic>
        <p:nvPicPr>
          <p:cNvPr id="4" name="Bildobjekt 3" descr="En bild som visar ritning&#10;&#10;Automatiskt genererad beskrivning">
            <a:extLst>
              <a:ext uri="{FF2B5EF4-FFF2-40B4-BE49-F238E27FC236}">
                <a16:creationId xmlns:a16="http://schemas.microsoft.com/office/drawing/2014/main" id="{CA01D3C2-A10A-4B6C-B446-681A0E1D60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8" t="63937" r="1467" b="8714"/>
          <a:stretch/>
        </p:blipFill>
        <p:spPr>
          <a:xfrm>
            <a:off x="-76200" y="-95250"/>
            <a:ext cx="3524250" cy="4972050"/>
          </a:xfrm>
          <a:prstGeom prst="rect">
            <a:avLst/>
          </a:prstGeom>
        </p:spPr>
      </p:pic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9765266B-1A01-416A-844A-B3E4B2A7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207949"/>
      </p:ext>
    </p:extLst>
  </p:cSld>
  <p:clrMapOvr>
    <a:masterClrMapping/>
  </p:clrMapOvr>
  <p:transition spd="slow">
    <p:strips dir="l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3E39F39A-613A-4172-ACA6-8FA657B2EB4F}"/>
              </a:ext>
            </a:extLst>
          </p:cNvPr>
          <p:cNvGrpSpPr/>
          <p:nvPr/>
        </p:nvGrpSpPr>
        <p:grpSpPr>
          <a:xfrm>
            <a:off x="1459900" y="313899"/>
            <a:ext cx="9247404" cy="6250674"/>
            <a:chOff x="1459900" y="313899"/>
            <a:chExt cx="9247404" cy="6250674"/>
          </a:xfrm>
        </p:grpSpPr>
        <p:cxnSp>
          <p:nvCxnSpPr>
            <p:cNvPr id="9" name="Rak koppling 8">
              <a:extLst>
                <a:ext uri="{FF2B5EF4-FFF2-40B4-BE49-F238E27FC236}">
                  <a16:creationId xmlns:a16="http://schemas.microsoft.com/office/drawing/2014/main" id="{B399AADA-D1FB-4EE4-A39A-36E98901EA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75212" y="5705081"/>
              <a:ext cx="6227029" cy="13331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koppling 6">
              <a:extLst>
                <a:ext uri="{FF2B5EF4-FFF2-40B4-BE49-F238E27FC236}">
                  <a16:creationId xmlns:a16="http://schemas.microsoft.com/office/drawing/2014/main" id="{22D37422-3724-4447-85E7-B45F8D02B1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8934" y="1494747"/>
              <a:ext cx="2892057" cy="3593805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32DCF0B5-5D9A-4ADB-B79F-1F3614B0D1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45347" y="1494747"/>
              <a:ext cx="2892057" cy="3593805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Bildobjekt 9" descr="En bild som visar objekt, lampa, svart, tittar&#10;&#10;Automatiskt genererad beskrivning">
              <a:extLst>
                <a:ext uri="{FF2B5EF4-FFF2-40B4-BE49-F238E27FC236}">
                  <a16:creationId xmlns:a16="http://schemas.microsoft.com/office/drawing/2014/main" id="{2B8A1428-2DB3-4052-BC30-0B9EAEB8E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9900" y="752490"/>
              <a:ext cx="3651821" cy="5096698"/>
            </a:xfrm>
            <a:prstGeom prst="rect">
              <a:avLst/>
            </a:prstGeom>
          </p:spPr>
        </p:pic>
        <p:pic>
          <p:nvPicPr>
            <p:cNvPr id="11" name="Bildobjekt 10" descr="En bild som visar objekt, lampa, svart, tittar&#10;&#10;Automatiskt genererad beskrivning">
              <a:extLst>
                <a:ext uri="{FF2B5EF4-FFF2-40B4-BE49-F238E27FC236}">
                  <a16:creationId xmlns:a16="http://schemas.microsoft.com/office/drawing/2014/main" id="{AA927887-CF93-409B-A022-C77BD27DB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55483" y="752490"/>
              <a:ext cx="3651821" cy="5096698"/>
            </a:xfrm>
            <a:prstGeom prst="rect">
              <a:avLst/>
            </a:prstGeom>
          </p:spPr>
        </p:pic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F35164B8-FD8D-49DE-A5DC-B07B28FEF322}"/>
                </a:ext>
              </a:extLst>
            </p:cNvPr>
            <p:cNvSpPr txBox="1"/>
            <p:nvPr/>
          </p:nvSpPr>
          <p:spPr>
            <a:xfrm>
              <a:off x="4006331" y="3616025"/>
              <a:ext cx="417133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3000" b="1" dirty="0">
                  <a:solidFill>
                    <a:schemeClr val="tx2"/>
                  </a:solidFill>
                </a:rPr>
                <a:t>CANCERPREVENTION</a:t>
              </a:r>
              <a:endParaRPr lang="en-GB" sz="3000" b="1" dirty="0">
                <a:solidFill>
                  <a:schemeClr val="tx2"/>
                </a:solidFill>
              </a:endParaRPr>
            </a:p>
          </p:txBody>
        </p:sp>
        <p:sp>
          <p:nvSpPr>
            <p:cNvPr id="4" name="Ellips 3">
              <a:extLst>
                <a:ext uri="{FF2B5EF4-FFF2-40B4-BE49-F238E27FC236}">
                  <a16:creationId xmlns:a16="http://schemas.microsoft.com/office/drawing/2014/main" id="{BD2FAF3A-0804-4E80-9EF2-1CA5C450C16A}"/>
                </a:ext>
              </a:extLst>
            </p:cNvPr>
            <p:cNvSpPr/>
            <p:nvPr/>
          </p:nvSpPr>
          <p:spPr>
            <a:xfrm>
              <a:off x="5255975" y="313899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VIKT</a:t>
              </a:r>
              <a:endParaRPr lang="en-GB" b="1" dirty="0"/>
            </a:p>
          </p:txBody>
        </p:sp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4C4FC468-9E14-4FA0-8362-32297AC51A65}"/>
                </a:ext>
              </a:extLst>
            </p:cNvPr>
            <p:cNvSpPr/>
            <p:nvPr/>
          </p:nvSpPr>
          <p:spPr>
            <a:xfrm>
              <a:off x="9024820" y="4886534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FYSISK</a:t>
              </a:r>
              <a:br>
                <a:rPr lang="sv-SE" b="1" dirty="0"/>
              </a:br>
              <a:r>
                <a:rPr lang="sv-SE" b="1" dirty="0"/>
                <a:t>AKTIVITET</a:t>
              </a:r>
              <a:endParaRPr lang="en-GB" b="1" dirty="0"/>
            </a:p>
          </p:txBody>
        </p:sp>
        <p:sp>
          <p:nvSpPr>
            <p:cNvPr id="6" name="Ellips 5">
              <a:extLst>
                <a:ext uri="{FF2B5EF4-FFF2-40B4-BE49-F238E27FC236}">
                  <a16:creationId xmlns:a16="http://schemas.microsoft.com/office/drawing/2014/main" id="{43F2EF26-5203-4C98-8B8A-69F00BDEB38A}"/>
                </a:ext>
              </a:extLst>
            </p:cNvPr>
            <p:cNvSpPr/>
            <p:nvPr/>
          </p:nvSpPr>
          <p:spPr>
            <a:xfrm>
              <a:off x="1482369" y="4886534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MATVANOR</a:t>
              </a:r>
              <a:endParaRPr lang="en-GB" b="1" dirty="0"/>
            </a:p>
          </p:txBody>
        </p:sp>
      </p:grp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32927D8-F647-4D54-8EC5-E422A031D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75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8DDC21C6-8F85-4D08-8FBA-BE2BE6A4B57C}"/>
              </a:ext>
            </a:extLst>
          </p:cNvPr>
          <p:cNvCxnSpPr>
            <a:cxnSpLocks/>
          </p:cNvCxnSpPr>
          <p:nvPr/>
        </p:nvCxnSpPr>
        <p:spPr>
          <a:xfrm flipV="1">
            <a:off x="4411579" y="3416968"/>
            <a:ext cx="465221" cy="101065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FD08CCEC-3938-4F9F-B0F0-D10A028D7D18}"/>
              </a:ext>
            </a:extLst>
          </p:cNvPr>
          <p:cNvCxnSpPr>
            <a:cxnSpLocks/>
          </p:cNvCxnSpPr>
          <p:nvPr/>
        </p:nvCxnSpPr>
        <p:spPr>
          <a:xfrm flipH="1" flipV="1">
            <a:off x="7074568" y="3416968"/>
            <a:ext cx="465221" cy="101065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3AD5E9CA-D645-4F32-B9B6-8B9579572F6C}"/>
              </a:ext>
            </a:extLst>
          </p:cNvPr>
          <p:cNvSpPr/>
          <p:nvPr/>
        </p:nvSpPr>
        <p:spPr>
          <a:xfrm>
            <a:off x="1395663" y="1716317"/>
            <a:ext cx="9368590" cy="1860884"/>
          </a:xfrm>
          <a:prstGeom prst="rect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6800" dirty="0"/>
              <a:t>För särskilda grupper</a:t>
            </a:r>
            <a:endParaRPr lang="en-GB" sz="6800" dirty="0"/>
          </a:p>
        </p:txBody>
      </p:sp>
      <p:pic>
        <p:nvPicPr>
          <p:cNvPr id="7" name="Bildobjekt 6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B046D43-2FE3-4035-AC5C-BDD233A2F5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" t="1272" r="2055" b="1639"/>
          <a:stretch/>
        </p:blipFill>
        <p:spPr>
          <a:xfrm>
            <a:off x="6605589" y="4343652"/>
            <a:ext cx="1868400" cy="1868400"/>
          </a:xfrm>
          <a:prstGeom prst="ellipse">
            <a:avLst/>
          </a:prstGeom>
        </p:spPr>
      </p:pic>
      <p:pic>
        <p:nvPicPr>
          <p:cNvPr id="8" name="Bildobjekt 7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7C0F9983-81AF-46BE-8588-C03EC2CD89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699" r="1262" b="1304"/>
          <a:stretch/>
        </p:blipFill>
        <p:spPr>
          <a:xfrm>
            <a:off x="3474495" y="4315077"/>
            <a:ext cx="1874167" cy="1868400"/>
          </a:xfrm>
          <a:prstGeom prst="ellipse">
            <a:avLst/>
          </a:prstGeom>
        </p:spPr>
      </p:pic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C3E28431-26F0-4A6D-BDF5-2FC6F98D5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38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8DDC21C6-8F85-4D08-8FBA-BE2BE6A4B57C}"/>
              </a:ext>
            </a:extLst>
          </p:cNvPr>
          <p:cNvCxnSpPr>
            <a:cxnSpLocks/>
          </p:cNvCxnSpPr>
          <p:nvPr/>
        </p:nvCxnSpPr>
        <p:spPr>
          <a:xfrm flipV="1">
            <a:off x="4411579" y="3416968"/>
            <a:ext cx="465221" cy="101065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FD08CCEC-3938-4F9F-B0F0-D10A028D7D18}"/>
              </a:ext>
            </a:extLst>
          </p:cNvPr>
          <p:cNvCxnSpPr>
            <a:cxnSpLocks/>
          </p:cNvCxnSpPr>
          <p:nvPr/>
        </p:nvCxnSpPr>
        <p:spPr>
          <a:xfrm flipH="1" flipV="1">
            <a:off x="7074568" y="3416968"/>
            <a:ext cx="465221" cy="101065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3AD5E9CA-D645-4F32-B9B6-8B9579572F6C}"/>
              </a:ext>
            </a:extLst>
          </p:cNvPr>
          <p:cNvSpPr/>
          <p:nvPr/>
        </p:nvSpPr>
        <p:spPr>
          <a:xfrm>
            <a:off x="1395663" y="1716317"/>
            <a:ext cx="9368590" cy="1860884"/>
          </a:xfrm>
          <a:prstGeom prst="rect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6800" dirty="0"/>
              <a:t>För särskilda grupper</a:t>
            </a:r>
            <a:endParaRPr lang="en-GB" sz="6800" dirty="0"/>
          </a:p>
        </p:txBody>
      </p:sp>
      <p:pic>
        <p:nvPicPr>
          <p:cNvPr id="7" name="Bildobjekt 6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B046D43-2FE3-4035-AC5C-BDD233A2F5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" t="1272" r="2055" b="1639"/>
          <a:stretch/>
        </p:blipFill>
        <p:spPr>
          <a:xfrm>
            <a:off x="6605589" y="4343652"/>
            <a:ext cx="1868400" cy="1868400"/>
          </a:xfrm>
          <a:prstGeom prst="ellipse">
            <a:avLst/>
          </a:prstGeom>
        </p:spPr>
      </p:pic>
      <p:pic>
        <p:nvPicPr>
          <p:cNvPr id="8" name="Bildobjekt 7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7C0F9983-81AF-46BE-8588-C03EC2CD89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699" r="1262" b="1304"/>
          <a:stretch/>
        </p:blipFill>
        <p:spPr>
          <a:xfrm>
            <a:off x="3474495" y="4315077"/>
            <a:ext cx="1874167" cy="1868400"/>
          </a:xfrm>
          <a:prstGeom prst="ellipse">
            <a:avLst/>
          </a:prstGeom>
        </p:spPr>
      </p:pic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C3E28431-26F0-4A6D-BDF5-2FC6F98D5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48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BC5CCCE-3711-48AB-9DD0-08F76B995E36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5800" dirty="0"/>
              <a:t>9. Om du kan –</a:t>
            </a:r>
            <a:br>
              <a:rPr lang="sv-SE" sz="5800" dirty="0"/>
            </a:br>
            <a:r>
              <a:rPr lang="sv-SE" sz="5800" dirty="0"/>
              <a:t>amma ditt barn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11073339-C50E-4BD6-A9CC-226C87628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61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8DDC21C6-8F85-4D08-8FBA-BE2BE6A4B57C}"/>
              </a:ext>
            </a:extLst>
          </p:cNvPr>
          <p:cNvCxnSpPr>
            <a:cxnSpLocks/>
          </p:cNvCxnSpPr>
          <p:nvPr/>
        </p:nvCxnSpPr>
        <p:spPr>
          <a:xfrm flipV="1">
            <a:off x="4411579" y="3416968"/>
            <a:ext cx="465221" cy="101065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FD08CCEC-3938-4F9F-B0F0-D10A028D7D18}"/>
              </a:ext>
            </a:extLst>
          </p:cNvPr>
          <p:cNvCxnSpPr>
            <a:cxnSpLocks/>
          </p:cNvCxnSpPr>
          <p:nvPr/>
        </p:nvCxnSpPr>
        <p:spPr>
          <a:xfrm flipH="1" flipV="1">
            <a:off x="7074568" y="3416968"/>
            <a:ext cx="465221" cy="101065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3AD5E9CA-D645-4F32-B9B6-8B9579572F6C}"/>
              </a:ext>
            </a:extLst>
          </p:cNvPr>
          <p:cNvSpPr/>
          <p:nvPr/>
        </p:nvSpPr>
        <p:spPr>
          <a:xfrm>
            <a:off x="1395663" y="1716317"/>
            <a:ext cx="9368590" cy="1860884"/>
          </a:xfrm>
          <a:prstGeom prst="rect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6800" dirty="0"/>
              <a:t>För särskilda grupper</a:t>
            </a:r>
            <a:endParaRPr lang="en-GB" sz="6800" dirty="0"/>
          </a:p>
        </p:txBody>
      </p:sp>
      <p:pic>
        <p:nvPicPr>
          <p:cNvPr id="7" name="Bildobjekt 6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B046D43-2FE3-4035-AC5C-BDD233A2F5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" t="1272" r="2055" b="1639"/>
          <a:stretch/>
        </p:blipFill>
        <p:spPr>
          <a:xfrm>
            <a:off x="6605589" y="4343652"/>
            <a:ext cx="1868400" cy="1868400"/>
          </a:xfrm>
          <a:prstGeom prst="ellipse">
            <a:avLst/>
          </a:prstGeom>
        </p:spPr>
      </p:pic>
      <p:pic>
        <p:nvPicPr>
          <p:cNvPr id="8" name="Bildobjekt 7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7C0F9983-81AF-46BE-8588-C03EC2CD89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699" r="1262" b="1304"/>
          <a:stretch/>
        </p:blipFill>
        <p:spPr>
          <a:xfrm>
            <a:off x="3474495" y="4315077"/>
            <a:ext cx="1874167" cy="1868400"/>
          </a:xfrm>
          <a:prstGeom prst="ellipse">
            <a:avLst/>
          </a:prstGeom>
        </p:spPr>
      </p:pic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2836D8B4-2A82-4FC8-BBC2-5BDFCABD6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24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8DDC21C6-8F85-4D08-8FBA-BE2BE6A4B57C}"/>
              </a:ext>
            </a:extLst>
          </p:cNvPr>
          <p:cNvCxnSpPr>
            <a:cxnSpLocks/>
          </p:cNvCxnSpPr>
          <p:nvPr/>
        </p:nvCxnSpPr>
        <p:spPr>
          <a:xfrm flipV="1">
            <a:off x="4411579" y="3416968"/>
            <a:ext cx="465221" cy="101065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FD08CCEC-3938-4F9F-B0F0-D10A028D7D18}"/>
              </a:ext>
            </a:extLst>
          </p:cNvPr>
          <p:cNvCxnSpPr>
            <a:cxnSpLocks/>
          </p:cNvCxnSpPr>
          <p:nvPr/>
        </p:nvCxnSpPr>
        <p:spPr>
          <a:xfrm flipH="1" flipV="1">
            <a:off x="7074568" y="3416968"/>
            <a:ext cx="465221" cy="101065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3AD5E9CA-D645-4F32-B9B6-8B9579572F6C}"/>
              </a:ext>
            </a:extLst>
          </p:cNvPr>
          <p:cNvSpPr/>
          <p:nvPr/>
        </p:nvSpPr>
        <p:spPr>
          <a:xfrm>
            <a:off x="1395663" y="1716317"/>
            <a:ext cx="9368590" cy="1860884"/>
          </a:xfrm>
          <a:prstGeom prst="rect">
            <a:avLst/>
          </a:prstGeom>
          <a:solidFill>
            <a:srgbClr val="91A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6800" dirty="0"/>
              <a:t>För särskilda grupper</a:t>
            </a:r>
            <a:endParaRPr lang="en-GB" sz="6800" dirty="0"/>
          </a:p>
        </p:txBody>
      </p:sp>
      <p:pic>
        <p:nvPicPr>
          <p:cNvPr id="7" name="Bildobjekt 6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CB046D43-2FE3-4035-AC5C-BDD233A2F5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" t="1272" r="2055" b="1639"/>
          <a:stretch/>
        </p:blipFill>
        <p:spPr>
          <a:xfrm>
            <a:off x="6605589" y="4343652"/>
            <a:ext cx="1868400" cy="1868400"/>
          </a:xfrm>
          <a:prstGeom prst="ellipse">
            <a:avLst/>
          </a:prstGeom>
        </p:spPr>
      </p:pic>
      <p:pic>
        <p:nvPicPr>
          <p:cNvPr id="8" name="Bildobjekt 7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7C0F9983-81AF-46BE-8588-C03EC2CD89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699" r="1262" b="1304"/>
          <a:stretch/>
        </p:blipFill>
        <p:spPr>
          <a:xfrm>
            <a:off x="3474495" y="4315077"/>
            <a:ext cx="1874167" cy="1868400"/>
          </a:xfrm>
          <a:prstGeom prst="ellipse">
            <a:avLst/>
          </a:prstGeom>
        </p:spPr>
      </p:pic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2836D8B4-2A82-4FC8-BBC2-5BDFCABD6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8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 2">
            <a:extLst>
              <a:ext uri="{FF2B5EF4-FFF2-40B4-BE49-F238E27FC236}">
                <a16:creationId xmlns:a16="http://schemas.microsoft.com/office/drawing/2014/main" id="{BBC5CCCE-3711-48AB-9DD0-08F76B995E36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5267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800"/>
              </a:spcBef>
            </a:pPr>
            <a:r>
              <a:rPr lang="sv-SE" sz="4400" dirty="0"/>
              <a:t>10. Efter cancerdiagnos</a:t>
            </a:r>
            <a:br>
              <a:rPr lang="sv-SE" sz="4400" dirty="0"/>
            </a:br>
            <a:r>
              <a:rPr lang="sv-SE" sz="4400" dirty="0"/>
              <a:t>följ råden om du kan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CE23768-1E8A-4333-97EE-38F975E0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993508"/>
      </p:ext>
    </p:extLst>
  </p:cSld>
  <p:clrMapOvr>
    <a:masterClrMapping/>
  </p:clrMapOvr>
  <p:transition spd="slow">
    <p:wipe dir="r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3E39F39A-613A-4172-ACA6-8FA657B2EB4F}"/>
              </a:ext>
            </a:extLst>
          </p:cNvPr>
          <p:cNvGrpSpPr/>
          <p:nvPr/>
        </p:nvGrpSpPr>
        <p:grpSpPr>
          <a:xfrm>
            <a:off x="1459900" y="313899"/>
            <a:ext cx="9247404" cy="6250674"/>
            <a:chOff x="1459900" y="313899"/>
            <a:chExt cx="9247404" cy="6250674"/>
          </a:xfrm>
        </p:grpSpPr>
        <p:cxnSp>
          <p:nvCxnSpPr>
            <p:cNvPr id="9" name="Rak koppling 8">
              <a:extLst>
                <a:ext uri="{FF2B5EF4-FFF2-40B4-BE49-F238E27FC236}">
                  <a16:creationId xmlns:a16="http://schemas.microsoft.com/office/drawing/2014/main" id="{B399AADA-D1FB-4EE4-A39A-36E98901EA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75212" y="5705081"/>
              <a:ext cx="6227029" cy="13331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koppling 6">
              <a:extLst>
                <a:ext uri="{FF2B5EF4-FFF2-40B4-BE49-F238E27FC236}">
                  <a16:creationId xmlns:a16="http://schemas.microsoft.com/office/drawing/2014/main" id="{22D37422-3724-4447-85E7-B45F8D02B1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8934" y="1494747"/>
              <a:ext cx="2892057" cy="3593805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32DCF0B5-5D9A-4ADB-B79F-1F3614B0D1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45347" y="1494747"/>
              <a:ext cx="2892057" cy="3593805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Bildobjekt 9" descr="En bild som visar objekt, lampa, svart, tittar&#10;&#10;Automatiskt genererad beskrivning">
              <a:extLst>
                <a:ext uri="{FF2B5EF4-FFF2-40B4-BE49-F238E27FC236}">
                  <a16:creationId xmlns:a16="http://schemas.microsoft.com/office/drawing/2014/main" id="{2B8A1428-2DB3-4052-BC30-0B9EAEB8E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9900" y="752490"/>
              <a:ext cx="3651821" cy="5096698"/>
            </a:xfrm>
            <a:prstGeom prst="rect">
              <a:avLst/>
            </a:prstGeom>
          </p:spPr>
        </p:pic>
        <p:pic>
          <p:nvPicPr>
            <p:cNvPr id="11" name="Bildobjekt 10" descr="En bild som visar objekt, lampa, svart, tittar&#10;&#10;Automatiskt genererad beskrivning">
              <a:extLst>
                <a:ext uri="{FF2B5EF4-FFF2-40B4-BE49-F238E27FC236}">
                  <a16:creationId xmlns:a16="http://schemas.microsoft.com/office/drawing/2014/main" id="{AA927887-CF93-409B-A022-C77BD27DB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55483" y="752490"/>
              <a:ext cx="3651821" cy="5096698"/>
            </a:xfrm>
            <a:prstGeom prst="rect">
              <a:avLst/>
            </a:prstGeom>
          </p:spPr>
        </p:pic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F35164B8-FD8D-49DE-A5DC-B07B28FEF322}"/>
                </a:ext>
              </a:extLst>
            </p:cNvPr>
            <p:cNvSpPr txBox="1"/>
            <p:nvPr/>
          </p:nvSpPr>
          <p:spPr>
            <a:xfrm>
              <a:off x="4006331" y="3616025"/>
              <a:ext cx="417133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3000" b="1" dirty="0">
                  <a:solidFill>
                    <a:schemeClr val="tx2"/>
                  </a:solidFill>
                </a:rPr>
                <a:t>CANCERPREVENTION</a:t>
              </a:r>
              <a:endParaRPr lang="en-GB" sz="3000" b="1" dirty="0">
                <a:solidFill>
                  <a:schemeClr val="tx2"/>
                </a:solidFill>
              </a:endParaRPr>
            </a:p>
          </p:txBody>
        </p:sp>
        <p:sp>
          <p:nvSpPr>
            <p:cNvPr id="4" name="Ellips 3">
              <a:extLst>
                <a:ext uri="{FF2B5EF4-FFF2-40B4-BE49-F238E27FC236}">
                  <a16:creationId xmlns:a16="http://schemas.microsoft.com/office/drawing/2014/main" id="{BD2FAF3A-0804-4E80-9EF2-1CA5C450C16A}"/>
                </a:ext>
              </a:extLst>
            </p:cNvPr>
            <p:cNvSpPr/>
            <p:nvPr/>
          </p:nvSpPr>
          <p:spPr>
            <a:xfrm>
              <a:off x="5255975" y="313899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VIKT</a:t>
              </a:r>
              <a:endParaRPr lang="en-GB" b="1" dirty="0"/>
            </a:p>
          </p:txBody>
        </p:sp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4C4FC468-9E14-4FA0-8362-32297AC51A65}"/>
                </a:ext>
              </a:extLst>
            </p:cNvPr>
            <p:cNvSpPr/>
            <p:nvPr/>
          </p:nvSpPr>
          <p:spPr>
            <a:xfrm>
              <a:off x="9024820" y="4886534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FYSISK</a:t>
              </a:r>
              <a:br>
                <a:rPr lang="sv-SE" b="1" dirty="0"/>
              </a:br>
              <a:r>
                <a:rPr lang="sv-SE" b="1" dirty="0"/>
                <a:t>AKTIVITET</a:t>
              </a:r>
              <a:endParaRPr lang="en-GB" b="1" dirty="0"/>
            </a:p>
          </p:txBody>
        </p:sp>
        <p:sp>
          <p:nvSpPr>
            <p:cNvPr id="6" name="Ellips 5">
              <a:extLst>
                <a:ext uri="{FF2B5EF4-FFF2-40B4-BE49-F238E27FC236}">
                  <a16:creationId xmlns:a16="http://schemas.microsoft.com/office/drawing/2014/main" id="{43F2EF26-5203-4C98-8B8A-69F00BDEB38A}"/>
                </a:ext>
              </a:extLst>
            </p:cNvPr>
            <p:cNvSpPr/>
            <p:nvPr/>
          </p:nvSpPr>
          <p:spPr>
            <a:xfrm>
              <a:off x="1482369" y="4886534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MATVANOR</a:t>
              </a:r>
              <a:endParaRPr lang="en-GB" b="1" dirty="0"/>
            </a:p>
          </p:txBody>
        </p:sp>
      </p:grp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1C1F25B4-5251-4AD2-82F5-6BCA3DD06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8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E4F1B49-531B-4E99-8823-32E1FB02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6790"/>
            <a:ext cx="10515600" cy="1325563"/>
          </a:xfrm>
        </p:spPr>
        <p:txBody>
          <a:bodyPr/>
          <a:lstStyle/>
          <a:p>
            <a:pPr>
              <a:lnSpc>
                <a:spcPts val="4400"/>
              </a:lnSpc>
            </a:pPr>
            <a:r>
              <a:rPr lang="sv-SE" sz="3800" dirty="0"/>
              <a:t>tio rekommendationer</a:t>
            </a:r>
            <a:br>
              <a:rPr lang="sv-SE" sz="3800" dirty="0"/>
            </a:br>
            <a:r>
              <a:rPr lang="sv-SE" sz="3800" dirty="0"/>
              <a:t>för cancerprevention</a:t>
            </a:r>
            <a:endParaRPr lang="en-GB" sz="3800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19529E54-B85E-4E9A-A69D-6AF04C21AF98}"/>
              </a:ext>
            </a:extLst>
          </p:cNvPr>
          <p:cNvSpPr txBox="1"/>
          <p:nvPr/>
        </p:nvSpPr>
        <p:spPr>
          <a:xfrm>
            <a:off x="1432546" y="2648506"/>
            <a:ext cx="2160015" cy="348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Håll en hälsosam vikt</a:t>
            </a:r>
            <a:endParaRPr lang="en-GB" dirty="0">
              <a:solidFill>
                <a:srgbClr val="525768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AA7A732-F46F-48AC-BCBA-03D8BA6A73D1}"/>
              </a:ext>
            </a:extLst>
          </p:cNvPr>
          <p:cNvSpPr txBox="1"/>
          <p:nvPr/>
        </p:nvSpPr>
        <p:spPr>
          <a:xfrm>
            <a:off x="1432546" y="3388857"/>
            <a:ext cx="2747227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Ät mest fullkorn, grönsaker,</a:t>
            </a:r>
            <a:br>
              <a:rPr lang="sv-SE" dirty="0">
                <a:solidFill>
                  <a:srgbClr val="525768"/>
                </a:solidFill>
              </a:rPr>
            </a:br>
            <a:r>
              <a:rPr lang="sv-SE" dirty="0">
                <a:solidFill>
                  <a:srgbClr val="525768"/>
                </a:solidFill>
              </a:rPr>
              <a:t>frukt och baljväxter</a:t>
            </a:r>
            <a:endParaRPr lang="en-GB" dirty="0">
              <a:solidFill>
                <a:srgbClr val="525768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A4A0946D-5717-4E48-B1FE-E90B304FF450}"/>
              </a:ext>
            </a:extLst>
          </p:cNvPr>
          <p:cNvSpPr txBox="1"/>
          <p:nvPr/>
        </p:nvSpPr>
        <p:spPr>
          <a:xfrm>
            <a:off x="1432546" y="4325482"/>
            <a:ext cx="2678938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Begränsa intaget av rött </a:t>
            </a:r>
            <a:br>
              <a:rPr lang="sv-SE" dirty="0">
                <a:solidFill>
                  <a:srgbClr val="525768"/>
                </a:solidFill>
              </a:rPr>
            </a:br>
            <a:r>
              <a:rPr lang="sv-SE" dirty="0">
                <a:solidFill>
                  <a:srgbClr val="525768"/>
                </a:solidFill>
              </a:rPr>
              <a:t>kött och charkuterier</a:t>
            </a:r>
            <a:endParaRPr lang="en-GB" dirty="0">
              <a:solidFill>
                <a:srgbClr val="525768"/>
              </a:solidFill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2FCEEF6A-99E2-4A2C-97B7-1C662EE0E074}"/>
              </a:ext>
            </a:extLst>
          </p:cNvPr>
          <p:cNvSpPr txBox="1"/>
          <p:nvPr/>
        </p:nvSpPr>
        <p:spPr>
          <a:xfrm>
            <a:off x="1432546" y="5224007"/>
            <a:ext cx="1803699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Begränsa intaget </a:t>
            </a:r>
          </a:p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av alkohol</a:t>
            </a:r>
            <a:endParaRPr lang="en-GB" dirty="0">
              <a:solidFill>
                <a:srgbClr val="525768"/>
              </a:solidFill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F7730FF-D137-48CE-84A7-78D4D19EC6FE}"/>
              </a:ext>
            </a:extLst>
          </p:cNvPr>
          <p:cNvSpPr txBox="1"/>
          <p:nvPr/>
        </p:nvSpPr>
        <p:spPr>
          <a:xfrm>
            <a:off x="5252071" y="2553256"/>
            <a:ext cx="2014654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Begränsa intaget av</a:t>
            </a:r>
            <a:br>
              <a:rPr lang="sv-SE" dirty="0">
                <a:solidFill>
                  <a:srgbClr val="525768"/>
                </a:solidFill>
              </a:rPr>
            </a:br>
            <a:r>
              <a:rPr lang="sv-SE" dirty="0" err="1">
                <a:solidFill>
                  <a:srgbClr val="525768"/>
                </a:solidFill>
              </a:rPr>
              <a:t>sockersötad</a:t>
            </a:r>
            <a:r>
              <a:rPr lang="sv-SE" dirty="0">
                <a:solidFill>
                  <a:srgbClr val="525768"/>
                </a:solidFill>
              </a:rPr>
              <a:t> dryck</a:t>
            </a:r>
            <a:endParaRPr lang="en-GB" dirty="0">
              <a:solidFill>
                <a:srgbClr val="525768"/>
              </a:solidFill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9A4C6C88-40C7-459B-B39E-67B444CE53A6}"/>
              </a:ext>
            </a:extLst>
          </p:cNvPr>
          <p:cNvSpPr txBox="1"/>
          <p:nvPr/>
        </p:nvSpPr>
        <p:spPr>
          <a:xfrm>
            <a:off x="5252071" y="3362157"/>
            <a:ext cx="1750800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Begränsa intaget</a:t>
            </a:r>
            <a:br>
              <a:rPr lang="sv-SE" dirty="0">
                <a:solidFill>
                  <a:srgbClr val="525768"/>
                </a:solidFill>
              </a:rPr>
            </a:br>
            <a:r>
              <a:rPr lang="sv-SE" dirty="0">
                <a:solidFill>
                  <a:srgbClr val="525768"/>
                </a:solidFill>
              </a:rPr>
              <a:t>av skräpmat</a:t>
            </a:r>
            <a:endParaRPr lang="en-GB" dirty="0">
              <a:solidFill>
                <a:srgbClr val="525768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EE30BBC-8A18-40A6-ACD6-3B8C7F963614}"/>
              </a:ext>
            </a:extLst>
          </p:cNvPr>
          <p:cNvSpPr txBox="1"/>
          <p:nvPr/>
        </p:nvSpPr>
        <p:spPr>
          <a:xfrm>
            <a:off x="5252071" y="4305901"/>
            <a:ext cx="2432461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Använd inte kosttillskott</a:t>
            </a:r>
            <a:br>
              <a:rPr lang="sv-SE" dirty="0">
                <a:solidFill>
                  <a:srgbClr val="525768"/>
                </a:solidFill>
              </a:rPr>
            </a:br>
            <a:r>
              <a:rPr lang="sv-SE" dirty="0">
                <a:solidFill>
                  <a:srgbClr val="525768"/>
                </a:solidFill>
              </a:rPr>
              <a:t>för cancerprevention</a:t>
            </a:r>
            <a:endParaRPr lang="en-GB" dirty="0">
              <a:solidFill>
                <a:srgbClr val="525768"/>
              </a:solidFill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639A36A9-17DF-4153-B8A0-E1B47FD32B81}"/>
              </a:ext>
            </a:extLst>
          </p:cNvPr>
          <p:cNvSpPr txBox="1"/>
          <p:nvPr/>
        </p:nvSpPr>
        <p:spPr>
          <a:xfrm>
            <a:off x="5252071" y="5302851"/>
            <a:ext cx="1633717" cy="348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Var fysiskt aktiv</a:t>
            </a:r>
            <a:endParaRPr lang="en-GB" dirty="0">
              <a:solidFill>
                <a:srgbClr val="525768"/>
              </a:solidFill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ED0906C9-564D-4ACD-884D-8F533E84D9F7}"/>
              </a:ext>
            </a:extLst>
          </p:cNvPr>
          <p:cNvSpPr txBox="1"/>
          <p:nvPr/>
        </p:nvSpPr>
        <p:spPr>
          <a:xfrm>
            <a:off x="8785846" y="2553256"/>
            <a:ext cx="2761462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För mödrar:</a:t>
            </a:r>
            <a:br>
              <a:rPr lang="sv-SE" dirty="0">
                <a:solidFill>
                  <a:srgbClr val="525768"/>
                </a:solidFill>
              </a:rPr>
            </a:br>
            <a:r>
              <a:rPr lang="sv-SE" dirty="0">
                <a:solidFill>
                  <a:srgbClr val="525768"/>
                </a:solidFill>
              </a:rPr>
              <a:t>Amma ditt barn, om du kan</a:t>
            </a:r>
            <a:endParaRPr lang="en-GB" dirty="0">
              <a:solidFill>
                <a:srgbClr val="525768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D4848595-EB29-4882-99D8-D0CEB35D8036}"/>
              </a:ext>
            </a:extLst>
          </p:cNvPr>
          <p:cNvSpPr txBox="1"/>
          <p:nvPr/>
        </p:nvSpPr>
        <p:spPr>
          <a:xfrm>
            <a:off x="8785846" y="3362157"/>
            <a:ext cx="2556469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sv-SE" dirty="0">
                <a:solidFill>
                  <a:srgbClr val="525768"/>
                </a:solidFill>
              </a:rPr>
              <a:t>Efter cancerdiagnos:</a:t>
            </a:r>
            <a:br>
              <a:rPr lang="sv-SE" dirty="0">
                <a:solidFill>
                  <a:srgbClr val="525768"/>
                </a:solidFill>
              </a:rPr>
            </a:br>
            <a:r>
              <a:rPr lang="sv-SE" dirty="0">
                <a:solidFill>
                  <a:srgbClr val="525768"/>
                </a:solidFill>
              </a:rPr>
              <a:t>Följ dessa råd, om du kan</a:t>
            </a:r>
            <a:endParaRPr lang="en-GB" dirty="0">
              <a:solidFill>
                <a:srgbClr val="525768"/>
              </a:solidFill>
            </a:endParaRP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829ED794-6FBB-4AA8-A43A-AAF2609C5C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" t="1063" r="1608" b="1789"/>
          <a:stretch/>
        </p:blipFill>
        <p:spPr>
          <a:xfrm>
            <a:off x="4562997" y="3364718"/>
            <a:ext cx="667805" cy="669600"/>
          </a:xfrm>
          <a:prstGeom prst="ellipse">
            <a:avLst/>
          </a:prstGeom>
        </p:spPr>
      </p:pic>
      <p:pic>
        <p:nvPicPr>
          <p:cNvPr id="20" name="Bildobjekt 19" descr="En bild som visar ritning, klocka&#10;&#10;Automatiskt genererad beskrivning">
            <a:extLst>
              <a:ext uri="{FF2B5EF4-FFF2-40B4-BE49-F238E27FC236}">
                <a16:creationId xmlns:a16="http://schemas.microsoft.com/office/drawing/2014/main" id="{F1E69505-D9C1-4B33-A8D8-5717FE9569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" t="1551" r="1623" b="1822"/>
          <a:stretch/>
        </p:blipFill>
        <p:spPr>
          <a:xfrm>
            <a:off x="783977" y="5191854"/>
            <a:ext cx="671405" cy="669600"/>
          </a:xfrm>
          <a:prstGeom prst="ellipse">
            <a:avLst/>
          </a:prstGeom>
        </p:spPr>
      </p:pic>
      <p:pic>
        <p:nvPicPr>
          <p:cNvPr id="21" name="Bildobjekt 20" descr="En bild som visar klocka, mat, tecken, ritning&#10;&#10;Automatiskt genererad beskrivning">
            <a:extLst>
              <a:ext uri="{FF2B5EF4-FFF2-40B4-BE49-F238E27FC236}">
                <a16:creationId xmlns:a16="http://schemas.microsoft.com/office/drawing/2014/main" id="{D07593E3-A8BE-46FF-B093-D4CDF2ECB8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" t="775" r="1389" b="2337"/>
          <a:stretch/>
        </p:blipFill>
        <p:spPr>
          <a:xfrm>
            <a:off x="4541733" y="2445083"/>
            <a:ext cx="667800" cy="669600"/>
          </a:xfrm>
          <a:prstGeom prst="ellipse">
            <a:avLst/>
          </a:prstGeom>
        </p:spPr>
      </p:pic>
      <p:pic>
        <p:nvPicPr>
          <p:cNvPr id="23" name="Bildobjekt 22" descr="En bild som visar hjul, spel, gitarr&#10;&#10;Automatiskt genererad beskrivning">
            <a:extLst>
              <a:ext uri="{FF2B5EF4-FFF2-40B4-BE49-F238E27FC236}">
                <a16:creationId xmlns:a16="http://schemas.microsoft.com/office/drawing/2014/main" id="{43473B98-854D-45BF-9253-0BE44060FF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t="439" r="5319" b="75069"/>
          <a:stretch/>
        </p:blipFill>
        <p:spPr>
          <a:xfrm>
            <a:off x="753095" y="2444749"/>
            <a:ext cx="669600" cy="665638"/>
          </a:xfrm>
          <a:prstGeom prst="ellipse">
            <a:avLst/>
          </a:prstGeom>
        </p:spPr>
      </p:pic>
      <p:pic>
        <p:nvPicPr>
          <p:cNvPr id="25" name="Bildobjekt 24" descr="En bild som visar hjul&#10;&#10;Automatiskt genererad beskrivning">
            <a:extLst>
              <a:ext uri="{FF2B5EF4-FFF2-40B4-BE49-F238E27FC236}">
                <a16:creationId xmlns:a16="http://schemas.microsoft.com/office/drawing/2014/main" id="{FA172C57-C455-4624-97FD-1C86D12F19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" t="1408" r="2834" b="61483"/>
          <a:stretch/>
        </p:blipFill>
        <p:spPr>
          <a:xfrm>
            <a:off x="4557120" y="4273748"/>
            <a:ext cx="673682" cy="669600"/>
          </a:xfrm>
          <a:prstGeom prst="ellipse">
            <a:avLst/>
          </a:prstGeom>
        </p:spPr>
      </p:pic>
      <p:pic>
        <p:nvPicPr>
          <p:cNvPr id="26" name="Bildobjekt 25" descr="En bild som visar hjul, spel, gitarr&#10;&#10;Automatiskt genererad beskrivning">
            <a:extLst>
              <a:ext uri="{FF2B5EF4-FFF2-40B4-BE49-F238E27FC236}">
                <a16:creationId xmlns:a16="http://schemas.microsoft.com/office/drawing/2014/main" id="{FE741236-A49F-4F66-91A9-4FFCB87393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t="40160" r="5319" b="34840"/>
          <a:stretch/>
        </p:blipFill>
        <p:spPr>
          <a:xfrm>
            <a:off x="753095" y="3359726"/>
            <a:ext cx="669600" cy="679449"/>
          </a:xfrm>
          <a:prstGeom prst="ellipse">
            <a:avLst/>
          </a:prstGeom>
        </p:spPr>
      </p:pic>
      <p:pic>
        <p:nvPicPr>
          <p:cNvPr id="27" name="Bildobjekt 26" descr="En bild som visar hjul, spel, gitarr&#10;&#10;Automatiskt genererad beskrivning">
            <a:extLst>
              <a:ext uri="{FF2B5EF4-FFF2-40B4-BE49-F238E27FC236}">
                <a16:creationId xmlns:a16="http://schemas.microsoft.com/office/drawing/2014/main" id="{6C943F43-E8E2-42F5-B4ED-4B2B4A35AB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2" t="74973" r="3938" b="261"/>
          <a:stretch/>
        </p:blipFill>
        <p:spPr>
          <a:xfrm>
            <a:off x="778495" y="4277016"/>
            <a:ext cx="654051" cy="673100"/>
          </a:xfrm>
          <a:prstGeom prst="ellipse">
            <a:avLst/>
          </a:prstGeom>
        </p:spPr>
      </p:pic>
      <p:pic>
        <p:nvPicPr>
          <p:cNvPr id="28" name="Bildobjekt 27" descr="En bild som visar hjul&#10;&#10;Automatiskt genererad beskrivning">
            <a:extLst>
              <a:ext uri="{FF2B5EF4-FFF2-40B4-BE49-F238E27FC236}">
                <a16:creationId xmlns:a16="http://schemas.microsoft.com/office/drawing/2014/main" id="{2BC3747A-D36E-400D-9BFA-95965826CA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" t="60801" r="2834" b="840"/>
          <a:stretch/>
        </p:blipFill>
        <p:spPr>
          <a:xfrm>
            <a:off x="4557120" y="5192026"/>
            <a:ext cx="651734" cy="669600"/>
          </a:xfrm>
          <a:prstGeom prst="ellipse">
            <a:avLst/>
          </a:prstGeom>
        </p:spPr>
      </p:pic>
      <p:pic>
        <p:nvPicPr>
          <p:cNvPr id="30" name="Bildobjekt 29" descr="En bild som visar klocka&#10;&#10;Automatiskt genererad beskrivning">
            <a:extLst>
              <a:ext uri="{FF2B5EF4-FFF2-40B4-BE49-F238E27FC236}">
                <a16:creationId xmlns:a16="http://schemas.microsoft.com/office/drawing/2014/main" id="{15DE9E76-654B-4503-B9FF-E67C42A70E8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5" t="2286" r="3605" b="60484"/>
          <a:stretch/>
        </p:blipFill>
        <p:spPr>
          <a:xfrm>
            <a:off x="8031797" y="2444749"/>
            <a:ext cx="661675" cy="669600"/>
          </a:xfrm>
          <a:prstGeom prst="ellipse">
            <a:avLst/>
          </a:prstGeom>
        </p:spPr>
      </p:pic>
      <p:pic>
        <p:nvPicPr>
          <p:cNvPr id="31" name="Bildobjekt 30" descr="En bild som visar klocka&#10;&#10;Automatiskt genererad beskrivning">
            <a:extLst>
              <a:ext uri="{FF2B5EF4-FFF2-40B4-BE49-F238E27FC236}">
                <a16:creationId xmlns:a16="http://schemas.microsoft.com/office/drawing/2014/main" id="{3FD2D72D-9EF5-42A1-8121-0A472B7FC7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5" t="61946" r="3605" b="983"/>
          <a:stretch/>
        </p:blipFill>
        <p:spPr>
          <a:xfrm>
            <a:off x="8031796" y="3364718"/>
            <a:ext cx="664504" cy="669600"/>
          </a:xfrm>
          <a:prstGeom prst="ellipse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DDA31B9D-E584-487A-9BE6-98D797BE9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69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 3">
            <a:extLst>
              <a:ext uri="{FF2B5EF4-FFF2-40B4-BE49-F238E27FC236}">
                <a16:creationId xmlns:a16="http://schemas.microsoft.com/office/drawing/2014/main" id="{A73E0B1F-4B88-4E88-B78F-5DB61102C688}"/>
              </a:ext>
            </a:extLst>
          </p:cNvPr>
          <p:cNvSpPr/>
          <p:nvPr/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F0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96000" rtlCol="0" anchor="t" anchorCtr="0"/>
          <a:lstStyle/>
          <a:p>
            <a:pPr algn="ctr">
              <a:spcBef>
                <a:spcPts val="800"/>
              </a:spcBef>
            </a:pPr>
            <a:r>
              <a:rPr lang="sv-SE" sz="3600" b="1" dirty="0">
                <a:solidFill>
                  <a:schemeClr val="tx2"/>
                </a:solidFill>
              </a:rPr>
              <a:t>CANCERPREVENTION</a:t>
            </a:r>
            <a:endParaRPr lang="sv-SE" sz="3600" dirty="0"/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B1DDDCF4-DDF3-4B3D-AABE-706DB31A11F1}"/>
              </a:ext>
            </a:extLst>
          </p:cNvPr>
          <p:cNvGrpSpPr/>
          <p:nvPr/>
        </p:nvGrpSpPr>
        <p:grpSpPr>
          <a:xfrm>
            <a:off x="3502925" y="2188191"/>
            <a:ext cx="5213446" cy="3208489"/>
            <a:chOff x="3502925" y="2188191"/>
            <a:chExt cx="5213446" cy="3208489"/>
          </a:xfrm>
        </p:grpSpPr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75484DD8-4BE8-4B3E-8F1F-17185169006F}"/>
                </a:ext>
              </a:extLst>
            </p:cNvPr>
            <p:cNvGrpSpPr/>
            <p:nvPr/>
          </p:nvGrpSpPr>
          <p:grpSpPr>
            <a:xfrm>
              <a:off x="4913644" y="4336189"/>
              <a:ext cx="2403828" cy="1060491"/>
              <a:chOff x="4913644" y="4336189"/>
              <a:chExt cx="2403828" cy="1060491"/>
            </a:xfrm>
          </p:grpSpPr>
          <p:cxnSp>
            <p:nvCxnSpPr>
              <p:cNvPr id="28" name="Rak koppling 27">
                <a:extLst>
                  <a:ext uri="{FF2B5EF4-FFF2-40B4-BE49-F238E27FC236}">
                    <a16:creationId xmlns:a16="http://schemas.microsoft.com/office/drawing/2014/main" id="{F8175562-4BD2-4E8C-B61F-F30B29EF09BF}"/>
                  </a:ext>
                </a:extLst>
              </p:cNvPr>
              <p:cNvCxnSpPr/>
              <p:nvPr/>
            </p:nvCxnSpPr>
            <p:spPr>
              <a:xfrm>
                <a:off x="5245239" y="4336189"/>
                <a:ext cx="0" cy="396585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ak koppling 28">
                <a:extLst>
                  <a:ext uri="{FF2B5EF4-FFF2-40B4-BE49-F238E27FC236}">
                    <a16:creationId xmlns:a16="http://schemas.microsoft.com/office/drawing/2014/main" id="{D4419188-8AEB-4AB3-A6E4-9E01262BA437}"/>
                  </a:ext>
                </a:extLst>
              </p:cNvPr>
              <p:cNvCxnSpPr/>
              <p:nvPr/>
            </p:nvCxnSpPr>
            <p:spPr>
              <a:xfrm>
                <a:off x="6094325" y="4336189"/>
                <a:ext cx="0" cy="396585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ak koppling 29">
                <a:extLst>
                  <a:ext uri="{FF2B5EF4-FFF2-40B4-BE49-F238E27FC236}">
                    <a16:creationId xmlns:a16="http://schemas.microsoft.com/office/drawing/2014/main" id="{9D746090-6022-4B6A-A6D4-C9DAD21FEE6A}"/>
                  </a:ext>
                </a:extLst>
              </p:cNvPr>
              <p:cNvCxnSpPr/>
              <p:nvPr/>
            </p:nvCxnSpPr>
            <p:spPr>
              <a:xfrm>
                <a:off x="6983605" y="4336189"/>
                <a:ext cx="0" cy="396585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1" name="Bildobjekt 30" descr="En bild som visar ritning&#10;&#10;Automatiskt genererad beskrivning">
                <a:extLst>
                  <a:ext uri="{FF2B5EF4-FFF2-40B4-BE49-F238E27FC236}">
                    <a16:creationId xmlns:a16="http://schemas.microsoft.com/office/drawing/2014/main" id="{B6B7CA1A-A6CE-49F8-BD71-7DA35073F6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22" t="2553" r="73184" b="3930"/>
              <a:stretch/>
            </p:blipFill>
            <p:spPr>
              <a:xfrm>
                <a:off x="4913644" y="4730285"/>
                <a:ext cx="663191" cy="666395"/>
              </a:xfrm>
              <a:prstGeom prst="ellipse">
                <a:avLst/>
              </a:prstGeom>
            </p:spPr>
          </p:pic>
          <p:pic>
            <p:nvPicPr>
              <p:cNvPr id="32" name="Bildobjekt 31" descr="En bild som visar ritning&#10;&#10;Automatiskt genererad beskrivning">
                <a:extLst>
                  <a:ext uri="{FF2B5EF4-FFF2-40B4-BE49-F238E27FC236}">
                    <a16:creationId xmlns:a16="http://schemas.microsoft.com/office/drawing/2014/main" id="{4E93BE2D-8250-40DB-B2A3-974F8C525F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94" t="2553" r="37431" b="3930"/>
              <a:stretch/>
            </p:blipFill>
            <p:spPr>
              <a:xfrm>
                <a:off x="5762298" y="4730285"/>
                <a:ext cx="678264" cy="666395"/>
              </a:xfrm>
              <a:prstGeom prst="ellipse">
                <a:avLst/>
              </a:prstGeom>
            </p:spPr>
          </p:pic>
          <p:pic>
            <p:nvPicPr>
              <p:cNvPr id="33" name="Bildobjekt 32" descr="En bild som visar ritning&#10;&#10;Automatiskt genererad beskrivning">
                <a:extLst>
                  <a:ext uri="{FF2B5EF4-FFF2-40B4-BE49-F238E27FC236}">
                    <a16:creationId xmlns:a16="http://schemas.microsoft.com/office/drawing/2014/main" id="{A2F0FB84-02B0-4021-9E6B-D02356D566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233" t="2553" r="592" b="3930"/>
              <a:stretch/>
            </p:blipFill>
            <p:spPr>
              <a:xfrm>
                <a:off x="6639208" y="4730285"/>
                <a:ext cx="678264" cy="666395"/>
              </a:xfrm>
              <a:prstGeom prst="ellipse">
                <a:avLst/>
              </a:prstGeom>
            </p:spPr>
          </p:pic>
        </p:grpSp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5CE86212-93EB-4817-8223-4129CA220690}"/>
                </a:ext>
              </a:extLst>
            </p:cNvPr>
            <p:cNvSpPr/>
            <p:nvPr/>
          </p:nvSpPr>
          <p:spPr>
            <a:xfrm>
              <a:off x="3502925" y="2188191"/>
              <a:ext cx="5213446" cy="21881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ruta 5">
              <a:extLst>
                <a:ext uri="{FF2B5EF4-FFF2-40B4-BE49-F238E27FC236}">
                  <a16:creationId xmlns:a16="http://schemas.microsoft.com/office/drawing/2014/main" id="{46A525C8-ADAB-4730-B316-B6F74BAA6B86}"/>
                </a:ext>
              </a:extLst>
            </p:cNvPr>
            <p:cNvSpPr txBox="1"/>
            <p:nvPr/>
          </p:nvSpPr>
          <p:spPr>
            <a:xfrm>
              <a:off x="4068343" y="2574758"/>
              <a:ext cx="1064715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Håll en hälsosam vikt</a:t>
              </a:r>
              <a:endParaRPr lang="en-GB" sz="800" dirty="0">
                <a:solidFill>
                  <a:srgbClr val="525768"/>
                </a:solidFill>
              </a:endParaRPr>
            </a:p>
          </p:txBody>
        </p:sp>
        <p:sp>
          <p:nvSpPr>
            <p:cNvPr id="7" name="textruta 6">
              <a:extLst>
                <a:ext uri="{FF2B5EF4-FFF2-40B4-BE49-F238E27FC236}">
                  <a16:creationId xmlns:a16="http://schemas.microsoft.com/office/drawing/2014/main" id="{F2DD8DAD-1B1C-4902-9E49-C87FE6554550}"/>
                </a:ext>
              </a:extLst>
            </p:cNvPr>
            <p:cNvSpPr txBox="1"/>
            <p:nvPr/>
          </p:nvSpPr>
          <p:spPr>
            <a:xfrm>
              <a:off x="4068343" y="2927132"/>
              <a:ext cx="134363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Ät mest fullkorn, grönsaker,</a:t>
              </a:r>
              <a:br>
                <a:rPr lang="sv-SE" sz="800" dirty="0">
                  <a:solidFill>
                    <a:srgbClr val="525768"/>
                  </a:solidFill>
                </a:rPr>
              </a:br>
              <a:r>
                <a:rPr lang="sv-SE" sz="800" dirty="0">
                  <a:solidFill>
                    <a:srgbClr val="525768"/>
                  </a:solidFill>
                </a:rPr>
                <a:t>frukt och baljväxter</a:t>
              </a:r>
              <a:endParaRPr lang="en-GB" sz="800" dirty="0">
                <a:solidFill>
                  <a:srgbClr val="525768"/>
                </a:solidFill>
              </a:endParaRPr>
            </a:p>
          </p:txBody>
        </p:sp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15629851-0D7D-4481-B543-382AFB37A58E}"/>
                </a:ext>
              </a:extLst>
            </p:cNvPr>
            <p:cNvSpPr txBox="1"/>
            <p:nvPr/>
          </p:nvSpPr>
          <p:spPr>
            <a:xfrm>
              <a:off x="4068343" y="3318207"/>
              <a:ext cx="120738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Begränsa intaget av rött </a:t>
              </a:r>
              <a:br>
                <a:rPr lang="sv-SE" sz="800" dirty="0">
                  <a:solidFill>
                    <a:srgbClr val="525768"/>
                  </a:solidFill>
                </a:rPr>
              </a:br>
              <a:r>
                <a:rPr lang="sv-SE" sz="800" dirty="0">
                  <a:solidFill>
                    <a:srgbClr val="525768"/>
                  </a:solidFill>
                </a:rPr>
                <a:t>kött och charkuterier</a:t>
              </a:r>
              <a:endParaRPr lang="en-GB" sz="800" dirty="0">
                <a:solidFill>
                  <a:srgbClr val="525768"/>
                </a:solidFill>
              </a:endParaRP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6D0ED638-EB27-44E5-B50C-F21AEC85CA1D}"/>
                </a:ext>
              </a:extLst>
            </p:cNvPr>
            <p:cNvSpPr txBox="1"/>
            <p:nvPr/>
          </p:nvSpPr>
          <p:spPr>
            <a:xfrm>
              <a:off x="4068343" y="3700184"/>
              <a:ext cx="909223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Begränsa intaget </a:t>
              </a:r>
            </a:p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av alkohol</a:t>
              </a:r>
              <a:endParaRPr lang="en-GB" sz="800" dirty="0">
                <a:solidFill>
                  <a:srgbClr val="525768"/>
                </a:solidFill>
              </a:endParaRP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E8AF01F2-C6B3-4770-A719-8B7EB8A5BA1B}"/>
                </a:ext>
              </a:extLst>
            </p:cNvPr>
            <p:cNvSpPr txBox="1"/>
            <p:nvPr/>
          </p:nvSpPr>
          <p:spPr>
            <a:xfrm>
              <a:off x="5752250" y="2552432"/>
              <a:ext cx="1005403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Begränsa intaget av</a:t>
              </a:r>
              <a:br>
                <a:rPr lang="sv-SE" sz="800" dirty="0">
                  <a:solidFill>
                    <a:srgbClr val="525768"/>
                  </a:solidFill>
                </a:rPr>
              </a:br>
              <a:r>
                <a:rPr lang="sv-SE" sz="800" dirty="0" err="1">
                  <a:solidFill>
                    <a:srgbClr val="525768"/>
                  </a:solidFill>
                </a:rPr>
                <a:t>sockersötad</a:t>
              </a:r>
              <a:r>
                <a:rPr lang="sv-SE" sz="800" dirty="0">
                  <a:solidFill>
                    <a:srgbClr val="525768"/>
                  </a:solidFill>
                </a:rPr>
                <a:t> dryck</a:t>
              </a:r>
              <a:endParaRPr lang="en-GB" sz="800" dirty="0">
                <a:solidFill>
                  <a:srgbClr val="525768"/>
                </a:solidFill>
              </a:endParaRPr>
            </a:p>
          </p:txBody>
        </p:sp>
        <p:sp>
          <p:nvSpPr>
            <p:cNvPr id="11" name="textruta 10">
              <a:extLst>
                <a:ext uri="{FF2B5EF4-FFF2-40B4-BE49-F238E27FC236}">
                  <a16:creationId xmlns:a16="http://schemas.microsoft.com/office/drawing/2014/main" id="{7068C045-90FE-474F-923B-37B7C112C013}"/>
                </a:ext>
              </a:extLst>
            </p:cNvPr>
            <p:cNvSpPr txBox="1"/>
            <p:nvPr/>
          </p:nvSpPr>
          <p:spPr>
            <a:xfrm>
              <a:off x="5752250" y="2914081"/>
              <a:ext cx="886781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Begränsa intaget</a:t>
              </a:r>
              <a:br>
                <a:rPr lang="sv-SE" sz="800" dirty="0">
                  <a:solidFill>
                    <a:srgbClr val="525768"/>
                  </a:solidFill>
                </a:rPr>
              </a:br>
              <a:r>
                <a:rPr lang="sv-SE" sz="800" dirty="0">
                  <a:solidFill>
                    <a:srgbClr val="525768"/>
                  </a:solidFill>
                </a:rPr>
                <a:t>av skräpmat</a:t>
              </a:r>
              <a:endParaRPr lang="en-GB" sz="800" dirty="0">
                <a:solidFill>
                  <a:srgbClr val="525768"/>
                </a:solidFill>
              </a:endParaRPr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B865C4C8-2F24-4E91-B357-59F1FA2F7592}"/>
                </a:ext>
              </a:extLst>
            </p:cNvPr>
            <p:cNvSpPr txBox="1"/>
            <p:nvPr/>
          </p:nvSpPr>
          <p:spPr>
            <a:xfrm>
              <a:off x="5752250" y="3312526"/>
              <a:ext cx="1200970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Använd inte kosttillskott</a:t>
              </a:r>
              <a:br>
                <a:rPr lang="sv-SE" sz="800" dirty="0">
                  <a:solidFill>
                    <a:srgbClr val="525768"/>
                  </a:solidFill>
                </a:rPr>
              </a:br>
              <a:r>
                <a:rPr lang="sv-SE" sz="800" dirty="0">
                  <a:solidFill>
                    <a:srgbClr val="525768"/>
                  </a:solidFill>
                </a:rPr>
                <a:t>för cancerprevention</a:t>
              </a:r>
              <a:endParaRPr lang="en-GB" sz="800" dirty="0">
                <a:solidFill>
                  <a:srgbClr val="525768"/>
                </a:solidFill>
              </a:endParaRPr>
            </a:p>
          </p:txBody>
        </p:sp>
        <p:sp>
          <p:nvSpPr>
            <p:cNvPr id="13" name="textruta 12">
              <a:extLst>
                <a:ext uri="{FF2B5EF4-FFF2-40B4-BE49-F238E27FC236}">
                  <a16:creationId xmlns:a16="http://schemas.microsoft.com/office/drawing/2014/main" id="{073DC5F0-620D-42AC-AACA-6ADBF0F26E03}"/>
                </a:ext>
              </a:extLst>
            </p:cNvPr>
            <p:cNvSpPr txBox="1"/>
            <p:nvPr/>
          </p:nvSpPr>
          <p:spPr>
            <a:xfrm>
              <a:off x="5752250" y="3753497"/>
              <a:ext cx="835485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Var fysiskt aktiv</a:t>
              </a:r>
              <a:endParaRPr lang="en-GB" sz="800" dirty="0">
                <a:solidFill>
                  <a:srgbClr val="525768"/>
                </a:solidFill>
              </a:endParaRPr>
            </a:p>
          </p:txBody>
        </p:sp>
        <p:sp>
          <p:nvSpPr>
            <p:cNvPr id="14" name="textruta 13">
              <a:extLst>
                <a:ext uri="{FF2B5EF4-FFF2-40B4-BE49-F238E27FC236}">
                  <a16:creationId xmlns:a16="http://schemas.microsoft.com/office/drawing/2014/main" id="{8E8960D4-8375-4422-A2EA-A9BF4A9023D8}"/>
                </a:ext>
              </a:extLst>
            </p:cNvPr>
            <p:cNvSpPr txBox="1"/>
            <p:nvPr/>
          </p:nvSpPr>
          <p:spPr>
            <a:xfrm>
              <a:off x="7204120" y="2552432"/>
              <a:ext cx="133081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För mödrar:</a:t>
              </a:r>
              <a:br>
                <a:rPr lang="sv-SE" sz="800" dirty="0">
                  <a:solidFill>
                    <a:srgbClr val="525768"/>
                  </a:solidFill>
                </a:rPr>
              </a:br>
              <a:r>
                <a:rPr lang="sv-SE" sz="800" dirty="0">
                  <a:solidFill>
                    <a:srgbClr val="525768"/>
                  </a:solidFill>
                </a:rPr>
                <a:t>Amma ditt barn, om du kan</a:t>
              </a:r>
              <a:endParaRPr lang="en-GB" sz="800" dirty="0">
                <a:solidFill>
                  <a:srgbClr val="525768"/>
                </a:solidFill>
              </a:endParaRPr>
            </a:p>
          </p:txBody>
        </p:sp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AB452A4B-8622-4A7E-9317-384D77C9FA59}"/>
                </a:ext>
              </a:extLst>
            </p:cNvPr>
            <p:cNvSpPr txBox="1"/>
            <p:nvPr/>
          </p:nvSpPr>
          <p:spPr>
            <a:xfrm>
              <a:off x="7204120" y="2920056"/>
              <a:ext cx="124264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850"/>
                </a:lnSpc>
              </a:pPr>
              <a:r>
                <a:rPr lang="sv-SE" sz="800" dirty="0">
                  <a:solidFill>
                    <a:srgbClr val="525768"/>
                  </a:solidFill>
                </a:rPr>
                <a:t>Efter cancerdiagnos:</a:t>
              </a:r>
              <a:br>
                <a:rPr lang="sv-SE" sz="800" dirty="0">
                  <a:solidFill>
                    <a:srgbClr val="525768"/>
                  </a:solidFill>
                </a:rPr>
              </a:br>
              <a:r>
                <a:rPr lang="sv-SE" sz="800" dirty="0">
                  <a:solidFill>
                    <a:srgbClr val="525768"/>
                  </a:solidFill>
                </a:rPr>
                <a:t>Följ dessa råd, om du kan</a:t>
              </a:r>
              <a:endParaRPr lang="en-GB" sz="800" dirty="0">
                <a:solidFill>
                  <a:srgbClr val="525768"/>
                </a:solidFill>
              </a:endParaRPr>
            </a:p>
          </p:txBody>
        </p:sp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8D9679B-41D0-4F36-8130-E7A1251DBD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7" t="1063" r="1608" b="1789"/>
            <a:stretch/>
          </p:blipFill>
          <p:spPr>
            <a:xfrm>
              <a:off x="5497086" y="2932680"/>
              <a:ext cx="283630" cy="284392"/>
            </a:xfrm>
            <a:prstGeom prst="ellipse">
              <a:avLst/>
            </a:prstGeom>
          </p:spPr>
        </p:pic>
        <p:pic>
          <p:nvPicPr>
            <p:cNvPr id="17" name="Bildobjekt 16" descr="En bild som visar klocka, mat, tecken, ritning&#10;&#10;Automatiskt genererad beskrivning">
              <a:extLst>
                <a:ext uri="{FF2B5EF4-FFF2-40B4-BE49-F238E27FC236}">
                  <a16:creationId xmlns:a16="http://schemas.microsoft.com/office/drawing/2014/main" id="{64C4D0CA-B15B-40E1-9147-F7B75C7864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9" t="775" r="1389" b="2337"/>
            <a:stretch/>
          </p:blipFill>
          <p:spPr>
            <a:xfrm>
              <a:off x="5488055" y="2542094"/>
              <a:ext cx="283627" cy="284392"/>
            </a:xfrm>
            <a:prstGeom prst="ellipse">
              <a:avLst/>
            </a:prstGeom>
          </p:spPr>
        </p:pic>
        <p:pic>
          <p:nvPicPr>
            <p:cNvPr id="18" name="Bildobjekt 17" descr="En bild som visar hjul&#10;&#10;Automatiskt genererad beskrivning">
              <a:extLst>
                <a:ext uri="{FF2B5EF4-FFF2-40B4-BE49-F238E27FC236}">
                  <a16:creationId xmlns:a16="http://schemas.microsoft.com/office/drawing/2014/main" id="{6C1AEEDA-4DEB-440A-9036-86DAF441E5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9" t="1408" r="2834" b="61483"/>
            <a:stretch/>
          </p:blipFill>
          <p:spPr>
            <a:xfrm>
              <a:off x="5494590" y="3318763"/>
              <a:ext cx="286126" cy="284392"/>
            </a:xfrm>
            <a:prstGeom prst="ellipse">
              <a:avLst/>
            </a:prstGeom>
          </p:spPr>
        </p:pic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C0A7D7F4-B107-4101-8BB4-88ADD79D9C55}"/>
                </a:ext>
              </a:extLst>
            </p:cNvPr>
            <p:cNvGrpSpPr/>
            <p:nvPr/>
          </p:nvGrpSpPr>
          <p:grpSpPr>
            <a:xfrm>
              <a:off x="3806159" y="2541952"/>
              <a:ext cx="298275" cy="1451140"/>
              <a:chOff x="1007537" y="3050836"/>
              <a:chExt cx="702287" cy="3416705"/>
            </a:xfrm>
          </p:grpSpPr>
          <p:pic>
            <p:nvPicPr>
              <p:cNvPr id="20" name="Bildobjekt 19" descr="En bild som visar ritning, klocka&#10;&#10;Automatiskt genererad beskrivning">
                <a:extLst>
                  <a:ext uri="{FF2B5EF4-FFF2-40B4-BE49-F238E27FC236}">
                    <a16:creationId xmlns:a16="http://schemas.microsoft.com/office/drawing/2014/main" id="{407AA725-6D37-45D3-AE19-D61FB4F4F9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53" t="1551" r="1623" b="1822"/>
              <a:stretch/>
            </p:blipFill>
            <p:spPr>
              <a:xfrm>
                <a:off x="1038419" y="5797941"/>
                <a:ext cx="671405" cy="669600"/>
              </a:xfrm>
              <a:prstGeom prst="ellipse">
                <a:avLst/>
              </a:prstGeom>
            </p:spPr>
          </p:pic>
          <p:pic>
            <p:nvPicPr>
              <p:cNvPr id="21" name="Bildobjekt 20" descr="En bild som visar hjul, spel, gitarr&#10;&#10;Automatiskt genererad beskrivning">
                <a:extLst>
                  <a:ext uri="{FF2B5EF4-FFF2-40B4-BE49-F238E27FC236}">
                    <a16:creationId xmlns:a16="http://schemas.microsoft.com/office/drawing/2014/main" id="{019A5531-C00F-44F8-AD8D-EE7BB2189B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0" t="439" r="5319" b="75069"/>
              <a:stretch/>
            </p:blipFill>
            <p:spPr>
              <a:xfrm>
                <a:off x="1007537" y="3050836"/>
                <a:ext cx="669600" cy="665638"/>
              </a:xfrm>
              <a:prstGeom prst="ellipse">
                <a:avLst/>
              </a:prstGeom>
            </p:spPr>
          </p:pic>
          <p:pic>
            <p:nvPicPr>
              <p:cNvPr id="22" name="Bildobjekt 21" descr="En bild som visar hjul, spel, gitarr&#10;&#10;Automatiskt genererad beskrivning">
                <a:extLst>
                  <a:ext uri="{FF2B5EF4-FFF2-40B4-BE49-F238E27FC236}">
                    <a16:creationId xmlns:a16="http://schemas.microsoft.com/office/drawing/2014/main" id="{D82BAD5E-4F30-4611-A27A-DC761DF1F1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0" t="40160" r="5319" b="34840"/>
              <a:stretch/>
            </p:blipFill>
            <p:spPr>
              <a:xfrm>
                <a:off x="1007537" y="3965813"/>
                <a:ext cx="669600" cy="679449"/>
              </a:xfrm>
              <a:prstGeom prst="ellipse">
                <a:avLst/>
              </a:prstGeom>
            </p:spPr>
          </p:pic>
          <p:pic>
            <p:nvPicPr>
              <p:cNvPr id="23" name="Bildobjekt 22" descr="En bild som visar hjul, spel, gitarr&#10;&#10;Automatiskt genererad beskrivning">
                <a:extLst>
                  <a:ext uri="{FF2B5EF4-FFF2-40B4-BE49-F238E27FC236}">
                    <a16:creationId xmlns:a16="http://schemas.microsoft.com/office/drawing/2014/main" id="{8D0FE1CB-159C-4E3E-B5F9-D2E4651806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42" t="74973" r="3938" b="261"/>
              <a:stretch/>
            </p:blipFill>
            <p:spPr>
              <a:xfrm>
                <a:off x="1032937" y="4883103"/>
                <a:ext cx="654051" cy="673100"/>
              </a:xfrm>
              <a:prstGeom prst="ellipse">
                <a:avLst/>
              </a:prstGeom>
            </p:spPr>
          </p:pic>
        </p:grpSp>
        <p:pic>
          <p:nvPicPr>
            <p:cNvPr id="24" name="Bildobjekt 23" descr="En bild som visar hjul&#10;&#10;Automatiskt genererad beskrivning">
              <a:extLst>
                <a:ext uri="{FF2B5EF4-FFF2-40B4-BE49-F238E27FC236}">
                  <a16:creationId xmlns:a16="http://schemas.microsoft.com/office/drawing/2014/main" id="{BAC17CE2-0C4C-4BD0-8D79-ACA70B463A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9" t="60801" r="2834" b="840"/>
            <a:stretch/>
          </p:blipFill>
          <p:spPr>
            <a:xfrm>
              <a:off x="5494590" y="3708773"/>
              <a:ext cx="276804" cy="284392"/>
            </a:xfrm>
            <a:prstGeom prst="ellipse">
              <a:avLst/>
            </a:prstGeom>
          </p:spPr>
        </p:pic>
        <p:pic>
          <p:nvPicPr>
            <p:cNvPr id="25" name="Bildobjekt 24" descr="En bild som visar klocka&#10;&#10;Automatiskt genererad beskrivning">
              <a:extLst>
                <a:ext uri="{FF2B5EF4-FFF2-40B4-BE49-F238E27FC236}">
                  <a16:creationId xmlns:a16="http://schemas.microsoft.com/office/drawing/2014/main" id="{495E4B2E-2DB6-4DB8-8B59-B0B6C77FD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5" t="2286" r="3605" b="60484"/>
            <a:stretch/>
          </p:blipFill>
          <p:spPr>
            <a:xfrm>
              <a:off x="6943055" y="2541952"/>
              <a:ext cx="281026" cy="284392"/>
            </a:xfrm>
            <a:prstGeom prst="ellipse">
              <a:avLst/>
            </a:prstGeom>
          </p:spPr>
        </p:pic>
        <p:pic>
          <p:nvPicPr>
            <p:cNvPr id="26" name="Bildobjekt 25" descr="En bild som visar klocka&#10;&#10;Automatiskt genererad beskrivning">
              <a:extLst>
                <a:ext uri="{FF2B5EF4-FFF2-40B4-BE49-F238E27FC236}">
                  <a16:creationId xmlns:a16="http://schemas.microsoft.com/office/drawing/2014/main" id="{569A9805-AA06-4BA7-989C-99B046E6BC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5" t="61946" r="3605" b="983"/>
            <a:stretch/>
          </p:blipFill>
          <p:spPr>
            <a:xfrm>
              <a:off x="6943054" y="2932680"/>
              <a:ext cx="282228" cy="284392"/>
            </a:xfrm>
            <a:prstGeom prst="ellipse">
              <a:avLst/>
            </a:prstGeom>
          </p:spPr>
        </p:pic>
      </p:grp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1610D6A-12F9-40B0-A71D-C0FB90653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C98F-A783-477E-8E11-32E822169225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09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F0194AE-9A23-4771-8E2C-CA5B6AE931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matochcancer@drf.nu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95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3E39F39A-613A-4172-ACA6-8FA657B2EB4F}"/>
              </a:ext>
            </a:extLst>
          </p:cNvPr>
          <p:cNvGrpSpPr/>
          <p:nvPr/>
        </p:nvGrpSpPr>
        <p:grpSpPr>
          <a:xfrm>
            <a:off x="1459900" y="313899"/>
            <a:ext cx="9247404" cy="6250674"/>
            <a:chOff x="1459900" y="313899"/>
            <a:chExt cx="9247404" cy="6250674"/>
          </a:xfrm>
        </p:grpSpPr>
        <p:cxnSp>
          <p:nvCxnSpPr>
            <p:cNvPr id="9" name="Rak koppling 8">
              <a:extLst>
                <a:ext uri="{FF2B5EF4-FFF2-40B4-BE49-F238E27FC236}">
                  <a16:creationId xmlns:a16="http://schemas.microsoft.com/office/drawing/2014/main" id="{B399AADA-D1FB-4EE4-A39A-36E98901EA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75212" y="5705081"/>
              <a:ext cx="6227029" cy="13331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koppling 6">
              <a:extLst>
                <a:ext uri="{FF2B5EF4-FFF2-40B4-BE49-F238E27FC236}">
                  <a16:creationId xmlns:a16="http://schemas.microsoft.com/office/drawing/2014/main" id="{22D37422-3724-4447-85E7-B45F8D02B1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8934" y="1494747"/>
              <a:ext cx="2892057" cy="3593805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32DCF0B5-5D9A-4ADB-B79F-1F3614B0D1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45347" y="1494747"/>
              <a:ext cx="2892057" cy="3593805"/>
            </a:xfrm>
            <a:prstGeom prst="line">
              <a:avLst/>
            </a:prstGeom>
            <a:ln w="1016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Bildobjekt 9" descr="En bild som visar objekt, lampa, svart, tittar&#10;&#10;Automatiskt genererad beskrivning">
              <a:extLst>
                <a:ext uri="{FF2B5EF4-FFF2-40B4-BE49-F238E27FC236}">
                  <a16:creationId xmlns:a16="http://schemas.microsoft.com/office/drawing/2014/main" id="{2B8A1428-2DB3-4052-BC30-0B9EAEB8E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9900" y="752490"/>
              <a:ext cx="3651821" cy="5096698"/>
            </a:xfrm>
            <a:prstGeom prst="rect">
              <a:avLst/>
            </a:prstGeom>
          </p:spPr>
        </p:pic>
        <p:pic>
          <p:nvPicPr>
            <p:cNvPr id="11" name="Bildobjekt 10" descr="En bild som visar objekt, lampa, svart, tittar&#10;&#10;Automatiskt genererad beskrivning">
              <a:extLst>
                <a:ext uri="{FF2B5EF4-FFF2-40B4-BE49-F238E27FC236}">
                  <a16:creationId xmlns:a16="http://schemas.microsoft.com/office/drawing/2014/main" id="{AA927887-CF93-409B-A022-C77BD27DB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55483" y="752490"/>
              <a:ext cx="3651821" cy="5096698"/>
            </a:xfrm>
            <a:prstGeom prst="rect">
              <a:avLst/>
            </a:prstGeom>
          </p:spPr>
        </p:pic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F35164B8-FD8D-49DE-A5DC-B07B28FEF322}"/>
                </a:ext>
              </a:extLst>
            </p:cNvPr>
            <p:cNvSpPr txBox="1"/>
            <p:nvPr/>
          </p:nvSpPr>
          <p:spPr>
            <a:xfrm>
              <a:off x="4006331" y="3616025"/>
              <a:ext cx="417133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3000" b="1" dirty="0">
                  <a:solidFill>
                    <a:schemeClr val="tx2"/>
                  </a:solidFill>
                </a:rPr>
                <a:t>CANCERPREVENTION</a:t>
              </a:r>
              <a:endParaRPr lang="en-GB" sz="3000" b="1" dirty="0">
                <a:solidFill>
                  <a:schemeClr val="tx2"/>
                </a:solidFill>
              </a:endParaRPr>
            </a:p>
          </p:txBody>
        </p:sp>
        <p:sp>
          <p:nvSpPr>
            <p:cNvPr id="4" name="Ellips 3">
              <a:extLst>
                <a:ext uri="{FF2B5EF4-FFF2-40B4-BE49-F238E27FC236}">
                  <a16:creationId xmlns:a16="http://schemas.microsoft.com/office/drawing/2014/main" id="{BD2FAF3A-0804-4E80-9EF2-1CA5C450C16A}"/>
                </a:ext>
              </a:extLst>
            </p:cNvPr>
            <p:cNvSpPr/>
            <p:nvPr/>
          </p:nvSpPr>
          <p:spPr>
            <a:xfrm>
              <a:off x="5255975" y="313899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VIKT</a:t>
              </a:r>
              <a:endParaRPr lang="en-GB" b="1" dirty="0"/>
            </a:p>
          </p:txBody>
        </p:sp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4C4FC468-9E14-4FA0-8362-32297AC51A65}"/>
                </a:ext>
              </a:extLst>
            </p:cNvPr>
            <p:cNvSpPr/>
            <p:nvPr/>
          </p:nvSpPr>
          <p:spPr>
            <a:xfrm>
              <a:off x="9024820" y="4886534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FYSISK</a:t>
              </a:r>
              <a:br>
                <a:rPr lang="sv-SE" b="1" dirty="0"/>
              </a:br>
              <a:r>
                <a:rPr lang="sv-SE" b="1" dirty="0"/>
                <a:t>AKTIVITET</a:t>
              </a:r>
              <a:endParaRPr lang="en-GB" b="1" dirty="0"/>
            </a:p>
          </p:txBody>
        </p:sp>
        <p:sp>
          <p:nvSpPr>
            <p:cNvPr id="6" name="Ellips 5">
              <a:extLst>
                <a:ext uri="{FF2B5EF4-FFF2-40B4-BE49-F238E27FC236}">
                  <a16:creationId xmlns:a16="http://schemas.microsoft.com/office/drawing/2014/main" id="{43F2EF26-5203-4C98-8B8A-69F00BDEB38A}"/>
                </a:ext>
              </a:extLst>
            </p:cNvPr>
            <p:cNvSpPr/>
            <p:nvPr/>
          </p:nvSpPr>
          <p:spPr>
            <a:xfrm>
              <a:off x="1482369" y="4886534"/>
              <a:ext cx="1678039" cy="1678039"/>
            </a:xfrm>
            <a:prstGeom prst="ellipse">
              <a:avLst/>
            </a:prstGeom>
            <a:solidFill>
              <a:srgbClr val="91AB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ts val="2600"/>
                </a:lnSpc>
              </a:pPr>
              <a:r>
                <a:rPr lang="sv-SE" b="1" dirty="0"/>
                <a:t>MATVANOR</a:t>
              </a:r>
              <a:endParaRPr lang="en-GB" b="1" dirty="0"/>
            </a:p>
          </p:txBody>
        </p:sp>
      </p:grp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43729581-E440-417A-9E92-5DA388532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6B5806-BA0C-47B8-9276-AD76FDABAC04}" type="slidenum">
              <a:rPr lang="en-GB" smtClean="0"/>
              <a:pPr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49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DRF 2019">
      <a:dk1>
        <a:sysClr val="windowText" lastClr="000000"/>
      </a:dk1>
      <a:lt1>
        <a:sysClr val="window" lastClr="FFFFFF"/>
      </a:lt1>
      <a:dk2>
        <a:srgbClr val="0C290E"/>
      </a:dk2>
      <a:lt2>
        <a:srgbClr val="1F6622"/>
      </a:lt2>
      <a:accent1>
        <a:srgbClr val="D2DCC9"/>
      </a:accent1>
      <a:accent2>
        <a:srgbClr val="BEC831"/>
      </a:accent2>
      <a:accent3>
        <a:srgbClr val="7D041B"/>
      </a:accent3>
      <a:accent4>
        <a:srgbClr val="0077B7"/>
      </a:accent4>
      <a:accent5>
        <a:srgbClr val="CE6E37"/>
      </a:accent5>
      <a:accent6>
        <a:srgbClr val="FDECB5"/>
      </a:accent6>
      <a:hlink>
        <a:srgbClr val="1F6622"/>
      </a:hlink>
      <a:folHlink>
        <a:srgbClr val="BEC831"/>
      </a:folHlink>
    </a:clrScheme>
    <a:fontScheme name="DRF2019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A5B28C4EB9CD4BBFDFAA575D46BE97" ma:contentTypeVersion="2" ma:contentTypeDescription="Skapa ett nytt dokument." ma:contentTypeScope="" ma:versionID="4abc5bfff712f867ead539283b7b0fce">
  <xsd:schema xmlns:xsd="http://www.w3.org/2001/XMLSchema" xmlns:xs="http://www.w3.org/2001/XMLSchema" xmlns:p="http://schemas.microsoft.com/office/2006/metadata/properties" xmlns:ns3="85c51344-1f8a-4852-b4a3-16a971ad3b63" targetNamespace="http://schemas.microsoft.com/office/2006/metadata/properties" ma:root="true" ma:fieldsID="a53412407363c88cb1214ec9749c9bd2" ns3:_="">
    <xsd:import namespace="85c51344-1f8a-4852-b4a3-16a971ad3b6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c51344-1f8a-4852-b4a3-16a971ad3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171B61-923F-4C4D-8395-CE50F879584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5c51344-1f8a-4852-b4a3-16a971ad3b6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DE0F323-ADF4-4C6B-9031-7A7D9A5D3D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5B906-9712-46C8-A7E7-B24B8EBC36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c51344-1f8a-4852-b4a3-16a971ad3b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12867</TotalTime>
  <Words>789</Words>
  <Application>Microsoft Macintosh PowerPoint</Application>
  <PresentationFormat>Widescreen</PresentationFormat>
  <Paragraphs>239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Arial</vt:lpstr>
      <vt:lpstr>Calibri</vt:lpstr>
      <vt:lpstr>Lato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 och cancer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tio rekommendationer för cancerprevention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Petra Nilsson</dc:creator>
  <cp:lastModifiedBy>Charlotta Rubin</cp:lastModifiedBy>
  <cp:revision>100</cp:revision>
  <dcterms:created xsi:type="dcterms:W3CDTF">2019-12-02T10:58:58Z</dcterms:created>
  <dcterms:modified xsi:type="dcterms:W3CDTF">2019-12-31T09:17:36Z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0x01010062A5B28C4EB9CD4BBFDFAA575D46BE97</vt:lpwstr>
  </property>
</Properties>
</file>