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xml" ContentType="application/vnd.openxmlformats-officedocument.presentationml.comments+xml"/>
  <Override PartName="/ppt/notesSlides/notesSlide48.xml" ContentType="application/vnd.openxmlformats-officedocument.presentationml.notesSlide+xml"/>
  <Override PartName="/ppt/comments/comment2.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3.xml" ContentType="application/vnd.openxmlformats-officedocument.presentationml.comments+xml"/>
  <Override PartName="/ppt/notesSlides/notesSlide52.xml" ContentType="application/vnd.openxmlformats-officedocument.presentationml.notesSlide+xml"/>
  <Override PartName="/ppt/comments/comment4.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5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Lato" panose="020F0502020204030203" pitchFamily="34" charset="0"/>
      <p:regular r:id="rId64"/>
      <p:bold r:id="rId65"/>
      <p:italic r:id="rId66"/>
      <p:boldItalic r:id="rId67"/>
    </p:embeddedFont>
    <p:embeddedFont>
      <p:font typeface="Libre Franklin Thin" pitchFamily="2" charset="0"/>
      <p:regular r:id="rId68"/>
      <p: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4">
          <p15:clr>
            <a:srgbClr val="A4A3A4"/>
          </p15:clr>
        </p15:guide>
        <p15:guide id="2" orient="horz" pos="4206">
          <p15:clr>
            <a:srgbClr val="A4A3A4"/>
          </p15:clr>
        </p15:guide>
        <p15:guide id="3" pos="594">
          <p15:clr>
            <a:srgbClr val="A4A3A4"/>
          </p15:clr>
        </p15:guide>
        <p15:guide id="4" orient="horz" pos="3947">
          <p15:clr>
            <a:srgbClr val="A4A3A4"/>
          </p15:clr>
        </p15:guide>
        <p15:guide id="5" orient="horz" pos="2160">
          <p15:clr>
            <a:srgbClr val="A4A3A4"/>
          </p15:clr>
        </p15:guide>
        <p15:guide id="6" orient="horz" pos="561">
          <p15:clr>
            <a:srgbClr val="A4A3A4"/>
          </p15:clr>
        </p15:guide>
        <p15:guide id="7" pos="7358">
          <p15:clr>
            <a:srgbClr val="A4A3A4"/>
          </p15:clr>
        </p15:guide>
        <p15:guide id="8" pos="346">
          <p15:clr>
            <a:srgbClr val="A4A3A4"/>
          </p15:clr>
        </p15:guide>
        <p15:guide id="9" orient="horz" pos="1245">
          <p15:clr>
            <a:srgbClr val="A4A3A4"/>
          </p15:clr>
        </p15:guide>
        <p15:guide id="10" pos="4793">
          <p15:clr>
            <a:srgbClr val="A4A3A4"/>
          </p15:clr>
        </p15:guide>
        <p15:guide id="11" orient="horz" pos="4092">
          <p15:clr>
            <a:srgbClr val="A4A3A4"/>
          </p15:clr>
        </p15:guide>
        <p15:guide id="12" pos="1323">
          <p15:clr>
            <a:srgbClr val="A4A3A4"/>
          </p15:clr>
        </p15:guide>
        <p15:guide id="13" pos="6363">
          <p15:clr>
            <a:srgbClr val="A4A3A4"/>
          </p15:clr>
        </p15:guide>
        <p15:guide id="14" orient="horz" pos="3571">
          <p15:clr>
            <a:srgbClr val="A4A3A4"/>
          </p15:clr>
        </p15:guide>
        <p15:guide id="15" orient="horz" pos="1844">
          <p15:clr>
            <a:srgbClr val="A4A3A4"/>
          </p15:clr>
        </p15:guide>
        <p15:guide id="16" pos="741">
          <p15:clr>
            <a:srgbClr val="A4A3A4"/>
          </p15:clr>
        </p15:guide>
        <p15:guide id="17" pos="110">
          <p15:clr>
            <a:srgbClr val="A4A3A4"/>
          </p15:clr>
        </p15:guide>
        <p15:guide id="18" pos="7559">
          <p15:clr>
            <a:srgbClr val="A4A3A4"/>
          </p15:clr>
        </p15:guide>
        <p15:guide id="19" orient="horz" pos="1404">
          <p15:clr>
            <a:srgbClr val="A4A3A4"/>
          </p15:clr>
        </p15:guide>
        <p15:guide id="20" orient="horz" pos="161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jzaeYo0PYchoLqZHe5Mg6c9zE6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ållbart Ätande" initials="" lastIdx="6" clrIdx="0"/>
  <p:cmAuthor id="1" name="Hanna Olvenmark"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48" autoAdjust="0"/>
  </p:normalViewPr>
  <p:slideViewPr>
    <p:cSldViewPr snapToGrid="0">
      <p:cViewPr varScale="1">
        <p:scale>
          <a:sx n="86" d="100"/>
          <a:sy n="86" d="100"/>
        </p:scale>
        <p:origin x="1434" y="90"/>
      </p:cViewPr>
      <p:guideLst>
        <p:guide pos="3844"/>
        <p:guide orient="horz" pos="4206"/>
        <p:guide pos="594"/>
        <p:guide orient="horz" pos="3947"/>
        <p:guide orient="horz" pos="2160"/>
        <p:guide orient="horz" pos="561"/>
        <p:guide pos="7358"/>
        <p:guide pos="346"/>
        <p:guide orient="horz" pos="1245"/>
        <p:guide pos="4793"/>
        <p:guide orient="horz" pos="4092"/>
        <p:guide pos="1323"/>
        <p:guide pos="6363"/>
        <p:guide orient="horz" pos="3571"/>
        <p:guide orient="horz" pos="1844"/>
        <p:guide pos="741"/>
        <p:guide pos="110"/>
        <p:guide pos="7559"/>
        <p:guide orient="horz" pos="1404"/>
        <p:guide orient="horz" pos="161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7.fntdata"/><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8-10T08:10:11.161" idx="1">
    <p:pos x="-240" y="24"/>
    <p:text>Vore kul med en avslutande film med Hanna "portionen under tian". Där hon ínspirerar oss och berättar om hur hon sätter samman måltider med lågt klimatavtryck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k"/>
      </p:ext>
    </p:extLst>
  </p:cm>
  <p:cm authorId="1" dt="2021-08-10T08:07:22.832" idx="1">
    <p:pos x="-240" y="24"/>
    <p:text>Vi har ju egentligen gått igenom hur jag gör det eftersom vi har listat de sakerna som jag i princip använder för att sätta ihop rätterna (det är ju det vi har på vår ät mer- begränsa etc lista). Sen handlar det ju såklart om att sätta ihop goda rätter, men det känns lite svårt att förklara i en film :)</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o"/>
      </p:ext>
    </p:extLst>
  </p:cm>
  <p:cm authorId="1" dt="2021-08-10T08:10:11.161" idx="2">
    <p:pos x="-240" y="24"/>
    <p:text>Hur man ska göra i praktien tycker jag att vi går igenom flera gånger i hela PPT.  Kanske är det bättre att kalla den här sliden "inspiration"? Jag vet inte om jag tycker att det är bra att Portionen under tian står med eftersom det blir väldigt specifitkt och ju är mitt jobb, dvs jag blir ju också partisk på sätt och vis.</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s"/>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8-12T16:12:08.716" idx="2">
    <p:pos x="394" y="-187"/>
    <p:text>kanske ändå behöver skriva olika certifieringar för hållbar mat?
eller Hur hittar konsumenten hållbar mat- olika certifieringar?</p:text>
    <p:extLst mod="1">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1-08-09T09:01:00.519" idx="3">
    <p:pos x="155" y="-243"/>
    <p:text>Det finns förslag i EU GReen deal om att inför hållbarhetsmärkningar som en del av Front of pack nutrition labelling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0"/>
      </p:ext>
    </p:extLst>
  </p:cm>
  <p:cm authorId="0" dt="2021-08-09T09:01:00.519" idx="4">
    <p:pos x="155" y="-243"/>
    <p:text>DEt finns även enskilda initiativ att märka klimatbelastningen från specifika livsmedel, ex Oatly märker CO2 per kg produkt.</p:text>
    <p:extLst>
      <p:ext uri="{C676402C-5697-4E1C-873F-D02D1690AC5C}">
        <p15:threadingInfo xmlns:p15="http://schemas.microsoft.com/office/powerpoint/2012/main" timeZoneBias="0">
          <p15:parentCm authorId="0" idx="3"/>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1-08-09T09:01:00.519" idx="5">
    <p:pos x="155" y="-243"/>
    <p:text>Det finns förslag i EU GReen deal om att inför hållbarhetsmärkningar som en del av Front of pack nutrition labelling</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c"/>
      </p:ext>
    </p:extLst>
  </p:cm>
  <p:cm authorId="0" dt="2021-08-09T09:01:00.519" idx="6">
    <p:pos x="155" y="-243"/>
    <p:text>DEt finns även enskilda initiativ att märka klimatbelastningen från specifika livsmedel, ex Oatly märker CO2 per kg produkt.</p:text>
    <p:extLst>
      <p:ext uri="{C676402C-5697-4E1C-873F-D02D1690AC5C}">
        <p15:threadingInfo xmlns:p15="http://schemas.microsoft.com/office/powerpoint/2012/main" timeZoneBias="0">
          <p15:parentCm authorId="0" idx="5"/>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U2Mpax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geringen.se/4a9c81/contentassets/61f93d2abb184289a0c81c75395207b6/en-samlad-politik-for-klimatet--klimatpolitisk-handlingsplan-prop.-20192065"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naturvardsverket.se/data-och-statistik/konsumtion/vaxthusgaser-konsumtionsbaserade-utslapp-per-person" TargetMode="External"/><Relationship Id="rId4" Type="http://schemas.openxmlformats.org/officeDocument/2006/relationships/hyperlink" Target="https://www.globalamalen.s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geringen.se/regeringens-politik/globala-malen-och-agenda-20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eport.ipcc.ch/ar6wg2/pdf/IPCC_AR6_WGII_SummaryForPolicymakers.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ipcc.ch/sr15/"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dpi.com/2071-1050/12/4/140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tforum.org/eat-lancet-commission/eat-lancet-commission-summary-repor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tockholmresilience.org/download/18.8620dc61698d96b1904a2/1554132043883/SRC_Report%20Nordic%20Food%20System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wf.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wwf.s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geringen.se/49d5f2/globalassets/regeringen/dokument/regeringskansliet/agenda-2030-och-de-globala-malen-for-hallbar-utveckling/voluntary-national-review--vnr/2021_sveriges_genomforande_av_agenda_2030_for_hallbar_utveckling_webb.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Basen är nuvarande kostråd, dvs NNR och </a:t>
            </a:r>
            <a:r>
              <a:rPr lang="sv-SE" sz="1800" b="0" i="0" u="none" strike="noStrike" dirty="0" err="1">
                <a:solidFill>
                  <a:srgbClr val="000000"/>
                </a:solidFill>
                <a:effectLst/>
                <a:latin typeface="Calibri" panose="020F0502020204030204" pitchFamily="34" charset="0"/>
              </a:rPr>
              <a:t>LIvsmedelsverkets</a:t>
            </a:r>
            <a:r>
              <a:rPr lang="sv-SE" sz="1800" b="0" i="0" u="none" strike="noStrike" dirty="0">
                <a:solidFill>
                  <a:srgbClr val="000000"/>
                </a:solidFill>
                <a:effectLst/>
                <a:latin typeface="Calibri" panose="020F0502020204030204" pitchFamily="34" charset="0"/>
              </a:rPr>
              <a:t> kostråd. För att göra bilden komplett behöver vi addera generationsmål och de globala hållbarhetsmål som Sverige har antagit. Dessutom ska vi som dietister förstå hur olika miljöparametrar samspelar och utgå från de gängse beräkningarna av hur stort utrymme kosten får ta utan att överskrida  1,5 graders-målet. Därför ingår även IPCC och EAT Lancet </a:t>
            </a:r>
            <a:r>
              <a:rPr lang="sv-SE" sz="1800" b="0" i="0" u="none" strike="noStrike" dirty="0" err="1">
                <a:solidFill>
                  <a:srgbClr val="000000"/>
                </a:solidFill>
                <a:effectLst/>
                <a:latin typeface="Calibri" panose="020F0502020204030204" pitchFamily="34" charset="0"/>
              </a:rPr>
              <a:t>Planetary</a:t>
            </a:r>
            <a:r>
              <a:rPr lang="sv-SE" sz="1800" b="0" i="0" u="none" strike="noStrike" dirty="0">
                <a:solidFill>
                  <a:srgbClr val="000000"/>
                </a:solidFill>
                <a:effectLst/>
                <a:latin typeface="Calibri" panose="020F0502020204030204" pitchFamily="34" charset="0"/>
              </a:rPr>
              <a:t> </a:t>
            </a:r>
            <a:r>
              <a:rPr lang="sv-SE" sz="1800" b="0" i="0" u="none" strike="noStrike" dirty="0" err="1">
                <a:solidFill>
                  <a:srgbClr val="000000"/>
                </a:solidFill>
                <a:effectLst/>
                <a:latin typeface="Calibri" panose="020F0502020204030204" pitchFamily="34" charset="0"/>
              </a:rPr>
              <a:t>health</a:t>
            </a:r>
            <a:r>
              <a:rPr lang="sv-SE" sz="1800" b="0" i="0" u="none" strike="noStrike" dirty="0">
                <a:solidFill>
                  <a:srgbClr val="000000"/>
                </a:solidFill>
                <a:effectLst/>
                <a:latin typeface="Calibri" panose="020F0502020204030204" pitchFamily="34" charset="0"/>
              </a:rPr>
              <a:t> i Guiden. NNR och Livsmedelsverkets kostråd är utmärkta, men vi behöver skapa ännu mer hållbara matvanor för att minska fotavtrycken från kosten. </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SE PPT1 för fördjupning</a:t>
            </a:r>
            <a:endParaRPr lang="sv-SE" b="0" dirty="0">
              <a:effectLst/>
            </a:endParaRPr>
          </a:p>
          <a:p>
            <a:br>
              <a:rPr lang="sv-SE" dirty="0"/>
            </a:br>
            <a:endParaRPr dirty="0"/>
          </a:p>
        </p:txBody>
      </p:sp>
      <p:sp>
        <p:nvSpPr>
          <p:cNvPr id="183" name="Google Shape;183;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Hälsosamma kostråd är också hållbara. T ex är fullkorn både mer näringsrikt och mer hållbart producerad än raffinerat vitt mjöl. Att äta mindre rött kött minskar risk för cancer och genererar mindre klimatavtryck om det ersätts med vegetabiliska livsmedel. </a:t>
            </a:r>
            <a:endParaRPr lang="sv-SE" b="0" dirty="0">
              <a:effectLst/>
            </a:endParaRPr>
          </a:p>
          <a:p>
            <a:br>
              <a:rPr lang="sv-SE" b="0" dirty="0">
                <a:effectLst/>
              </a:rPr>
            </a:br>
            <a:endParaRPr dirty="0"/>
          </a:p>
        </p:txBody>
      </p:sp>
      <p:sp>
        <p:nvSpPr>
          <p:cNvPr id="196" name="Google Shape;1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800"/>
              </a:spcBef>
              <a:spcAft>
                <a:spcPts val="0"/>
              </a:spcAft>
            </a:pPr>
            <a:r>
              <a:rPr lang="sv-SE" sz="1800" b="0" i="0" u="none" strike="noStrike" dirty="0">
                <a:solidFill>
                  <a:srgbClr val="000000"/>
                </a:solidFill>
                <a:effectLst/>
                <a:latin typeface="Calibri" panose="020F0502020204030204" pitchFamily="34" charset="0"/>
              </a:rPr>
              <a:t>Enligt Generationsmålets precisering ska konsumtionsmönstren av varor och tjänster orsaka så små miljö- och hälsoproblem som möjligt. För att uppnå Parisavtalets strävan att begränsa den globala uppvärmningen till 1.5 grader i jämförelse med förindustriell tid behöver de globala genomsnittliga utsläppen komma ner så långt under ett ton per person och år som möjligt till 2050 för att sedan bli negativa enligt FN:s klimatpanel (IPCC) </a:t>
            </a:r>
            <a:r>
              <a:rPr lang="sv-SE" sz="1800" b="0" i="0" u="sng" strike="noStrike" dirty="0">
                <a:solidFill>
                  <a:srgbClr val="0563C1"/>
                </a:solidFill>
                <a:effectLst/>
                <a:latin typeface="Calibri" panose="020F0502020204030204" pitchFamily="34" charset="0"/>
                <a:hlinkClick r:id="rId3"/>
              </a:rPr>
              <a:t>https://www.regeringen.se/4a9c81/contentassets/61f93d2abb184289a0c81c75395207b6/en-samlad-politik-for-klimatet--klimatpolitisk-handlingsplan-prop.-20192065</a:t>
            </a:r>
            <a:endParaRPr lang="sv-SE" b="0" dirty="0">
              <a:effectLst/>
            </a:endParaRPr>
          </a:p>
          <a:p>
            <a:pPr rtl="0">
              <a:spcBef>
                <a:spcPts val="800"/>
              </a:spcBef>
              <a:spcAft>
                <a:spcPts val="0"/>
              </a:spcAft>
            </a:pPr>
            <a:r>
              <a:rPr lang="sv-SE" sz="1800" b="0" i="0" u="sng" strike="noStrike" dirty="0">
                <a:solidFill>
                  <a:srgbClr val="0000FF"/>
                </a:solidFill>
                <a:effectLst/>
                <a:latin typeface="Calibri" panose="020F0502020204030204" pitchFamily="34" charset="0"/>
                <a:hlinkClick r:id="rId4"/>
              </a:rPr>
              <a:t>https://www.globalamalen.se/</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Utsläppstaket kan sättas i relation till nuvarande växthusgasutsläppet om ca 9 ton per person och år. Det krävs alltså en total minskning från 9 till 1 ton. </a:t>
            </a:r>
            <a:r>
              <a:rPr lang="sv-SE" sz="1800" b="0" i="0" u="sng" strike="noStrike" dirty="0">
                <a:solidFill>
                  <a:srgbClr val="0563C1"/>
                </a:solidFill>
                <a:effectLst/>
                <a:latin typeface="Calibri" panose="020F0502020204030204" pitchFamily="34" charset="0"/>
                <a:hlinkClick r:id="rId5"/>
              </a:rPr>
              <a:t>https://www.naturvardsverket.se/data-och-statistik/konsumtion/vaxthusgaser-konsumtionsbaserade-utslapp-per-person</a:t>
            </a:r>
            <a:endParaRPr lang="sv-SE" b="0" dirty="0">
              <a:effectLst/>
            </a:endParaRPr>
          </a:p>
          <a:p>
            <a:br>
              <a:rPr lang="sv-SE" b="0" dirty="0">
                <a:effectLst/>
              </a:rPr>
            </a:br>
            <a:endParaRPr dirty="0"/>
          </a:p>
        </p:txBody>
      </p:sp>
      <p:sp>
        <p:nvSpPr>
          <p:cNvPr id="215" name="Google Shape;21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3C4043"/>
                </a:solidFill>
                <a:effectLst/>
                <a:latin typeface="Calibri" panose="020F0502020204030204" pitchFamily="34" charset="0"/>
              </a:rPr>
              <a:t>Dietister är troligen mest involverade i målen:  3, 12,13, 14, 15 </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Agenda 2030 är de globala målen omarbetade utifrån svenska förhållanden. Regeringen har beslutat om Sveriges frivilliga rapport till FN om arbetet med Agenda 2030 och de globala målen för hållbar utveckling. Rapporten visar att Sverige har såväl ett gott utgångsläge som flera utmaningar för att lyckas genomföra målen i Agenda 2030. </a:t>
            </a:r>
            <a:r>
              <a:rPr lang="sv-SE" sz="1800" b="0" i="0" u="sng" strike="noStrike" dirty="0">
                <a:solidFill>
                  <a:srgbClr val="0563C1"/>
                </a:solidFill>
                <a:effectLst/>
                <a:latin typeface="Calibri" panose="020F0502020204030204" pitchFamily="34" charset="0"/>
                <a:hlinkClick r:id="rId3"/>
              </a:rPr>
              <a:t>https://www.regeringen.se/regeringens-politik/globala-malen-och-agenda-2030/</a:t>
            </a:r>
            <a:br>
              <a:rPr lang="sv-SE" sz="1800" b="0" i="0" u="none" strike="noStrike" dirty="0">
                <a:solidFill>
                  <a:srgbClr val="000000"/>
                </a:solidFill>
                <a:effectLst/>
                <a:latin typeface="Calibri" panose="020F0502020204030204" pitchFamily="34" charset="0"/>
                <a:hlinkClick r:id="rId3"/>
              </a:rPr>
            </a:br>
            <a:br>
              <a:rPr lang="sv-SE" sz="1800" b="0" i="0" u="none" strike="noStrike" dirty="0">
                <a:solidFill>
                  <a:srgbClr val="000000"/>
                </a:solidFill>
                <a:effectLst/>
                <a:latin typeface="Calibri" panose="020F0502020204030204" pitchFamily="34" charset="0"/>
                <a:hlinkClick r:id="rId3"/>
              </a:rPr>
            </a:br>
            <a:endParaRPr lang="sv-SE" b="0" dirty="0">
              <a:effectLst/>
            </a:endParaRPr>
          </a:p>
          <a:p>
            <a:br>
              <a:rPr lang="sv-SE" dirty="0"/>
            </a:br>
            <a:endParaRPr dirty="0">
              <a:highlight>
                <a:srgbClr val="FFFFFF"/>
              </a:highlight>
              <a:latin typeface="Arial"/>
              <a:ea typeface="Arial"/>
              <a:cs typeface="Arial"/>
              <a:sym typeface="Arial"/>
            </a:endParaRPr>
          </a:p>
        </p:txBody>
      </p:sp>
      <p:sp>
        <p:nvSpPr>
          <p:cNvPr id="232" name="Google Shape;23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333333"/>
                </a:solidFill>
                <a:effectLst/>
                <a:latin typeface="Calibri" panose="020F0502020204030204" pitchFamily="34" charset="0"/>
              </a:rPr>
              <a:t>OBS ny 6e rapport  från IPCC kom ut våren 2022. “</a:t>
            </a:r>
            <a:r>
              <a:rPr lang="sv-SE" sz="1800" b="0" i="0" u="none" strike="noStrike" dirty="0" err="1">
                <a:solidFill>
                  <a:srgbClr val="333333"/>
                </a:solidFill>
                <a:effectLst/>
                <a:latin typeface="Calibri" panose="020F0502020204030204" pitchFamily="34" charset="0"/>
              </a:rPr>
              <a:t>Future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vulnerability</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of</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ecosystems</a:t>
            </a:r>
            <a:r>
              <a:rPr lang="sv-SE" sz="1800" b="0" i="0" u="none" strike="noStrike" dirty="0">
                <a:solidFill>
                  <a:srgbClr val="333333"/>
                </a:solidFill>
                <a:effectLst/>
                <a:latin typeface="Calibri" panose="020F0502020204030204" pitchFamily="34" charset="0"/>
              </a:rPr>
              <a:t> to </a:t>
            </a:r>
            <a:r>
              <a:rPr lang="sv-SE" sz="1800" b="0" i="0" u="none" strike="noStrike" dirty="0" err="1">
                <a:solidFill>
                  <a:srgbClr val="333333"/>
                </a:solidFill>
                <a:effectLst/>
                <a:latin typeface="Calibri" panose="020F0502020204030204" pitchFamily="34" charset="0"/>
              </a:rPr>
              <a:t>climate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change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will</a:t>
            </a:r>
            <a:r>
              <a:rPr lang="sv-SE" sz="1800" b="0" i="0" u="none" strike="noStrike" dirty="0">
                <a:solidFill>
                  <a:srgbClr val="333333"/>
                </a:solidFill>
                <a:effectLst/>
                <a:latin typeface="Calibri" panose="020F0502020204030204" pitchFamily="34" charset="0"/>
              </a:rPr>
              <a:t> be </a:t>
            </a:r>
            <a:r>
              <a:rPr lang="sv-SE" sz="1800" b="0" i="0" u="none" strike="noStrike" dirty="0" err="1">
                <a:solidFill>
                  <a:srgbClr val="333333"/>
                </a:solidFill>
                <a:effectLst/>
                <a:latin typeface="Calibri" panose="020F0502020204030204" pitchFamily="34" charset="0"/>
              </a:rPr>
              <a:t>strongly</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influenced</a:t>
            </a:r>
            <a:r>
              <a:rPr lang="sv-SE" sz="1800" b="0" i="0" u="none" strike="noStrike" dirty="0">
                <a:solidFill>
                  <a:srgbClr val="333333"/>
                </a:solidFill>
                <a:effectLst/>
                <a:latin typeface="Calibri" panose="020F0502020204030204" pitchFamily="34" charset="0"/>
              </a:rPr>
              <a:t> by the </a:t>
            </a:r>
            <a:r>
              <a:rPr lang="sv-SE" sz="1800" b="0" i="0" u="none" strike="noStrike" dirty="0" err="1">
                <a:solidFill>
                  <a:srgbClr val="333333"/>
                </a:solidFill>
                <a:effectLst/>
                <a:latin typeface="Calibri" panose="020F0502020204030204" pitchFamily="34" charset="0"/>
              </a:rPr>
              <a:t>past</a:t>
            </a:r>
            <a:r>
              <a:rPr lang="sv-SE" sz="1800" b="0" i="0" u="none" strike="noStrike" dirty="0">
                <a:solidFill>
                  <a:srgbClr val="333333"/>
                </a:solidFill>
                <a:effectLst/>
                <a:latin typeface="Calibri" panose="020F0502020204030204" pitchFamily="34" charset="0"/>
              </a:rPr>
              <a:t>, present and </a:t>
            </a:r>
            <a:r>
              <a:rPr lang="sv-SE" sz="1800" b="0" i="0" u="none" strike="noStrike" dirty="0" err="1">
                <a:solidFill>
                  <a:srgbClr val="333333"/>
                </a:solidFill>
                <a:effectLst/>
                <a:latin typeface="Calibri" panose="020F0502020204030204" pitchFamily="34" charset="0"/>
              </a:rPr>
              <a:t>future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development</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of</a:t>
            </a:r>
            <a:r>
              <a:rPr lang="sv-SE" sz="1800" b="0" i="0" u="none" strike="noStrike" dirty="0">
                <a:solidFill>
                  <a:srgbClr val="333333"/>
                </a:solidFill>
                <a:effectLst/>
                <a:latin typeface="Calibri" panose="020F0502020204030204" pitchFamily="34" charset="0"/>
              </a:rPr>
              <a:t> human </a:t>
            </a:r>
            <a:r>
              <a:rPr lang="sv-SE" sz="1800" b="0" i="0" u="none" strike="noStrike" dirty="0" err="1">
                <a:solidFill>
                  <a:srgbClr val="333333"/>
                </a:solidFill>
                <a:effectLst/>
                <a:latin typeface="Calibri" panose="020F0502020204030204" pitchFamily="34" charset="0"/>
              </a:rPr>
              <a:t>society</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including</a:t>
            </a:r>
            <a:r>
              <a:rPr lang="sv-SE" sz="1800" b="0" i="0" u="none" strike="noStrike" dirty="0">
                <a:solidFill>
                  <a:srgbClr val="333333"/>
                </a:solidFill>
                <a:effectLst/>
                <a:latin typeface="Calibri" panose="020F0502020204030204" pitchFamily="34" charset="0"/>
              </a:rPr>
              <a:t> from overall </a:t>
            </a:r>
            <a:r>
              <a:rPr lang="sv-SE" sz="1800" b="0" i="0" u="none" strike="noStrike" dirty="0" err="1">
                <a:solidFill>
                  <a:srgbClr val="333333"/>
                </a:solidFill>
                <a:effectLst/>
                <a:latin typeface="Calibri" panose="020F0502020204030204" pitchFamily="34" charset="0"/>
              </a:rPr>
              <a:t>unsustainable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consumption</a:t>
            </a:r>
            <a:r>
              <a:rPr lang="sv-SE" sz="1800" b="0" i="0" u="none" strike="noStrike" dirty="0">
                <a:solidFill>
                  <a:srgbClr val="333333"/>
                </a:solidFill>
                <a:effectLst/>
                <a:latin typeface="Calibri" panose="020F0502020204030204" pitchFamily="34" charset="0"/>
              </a:rPr>
              <a:t> and </a:t>
            </a:r>
            <a:r>
              <a:rPr lang="sv-SE" sz="1800" b="0" i="0" u="none" strike="noStrike" dirty="0" err="1">
                <a:solidFill>
                  <a:srgbClr val="333333"/>
                </a:solidFill>
                <a:effectLst/>
                <a:latin typeface="Calibri" panose="020F0502020204030204" pitchFamily="34" charset="0"/>
              </a:rPr>
              <a:t>production</a:t>
            </a:r>
            <a:r>
              <a:rPr lang="sv-SE" sz="1800" b="0" i="0" u="none" strike="noStrike" dirty="0">
                <a:solidFill>
                  <a:srgbClr val="333333"/>
                </a:solidFill>
                <a:effectLst/>
                <a:latin typeface="Calibri" panose="020F0502020204030204" pitchFamily="34" charset="0"/>
              </a:rPr>
              <a:t>, and </a:t>
            </a:r>
            <a:r>
              <a:rPr lang="sv-SE" sz="1800" b="0" i="0" u="none" strike="noStrike" dirty="0" err="1">
                <a:solidFill>
                  <a:srgbClr val="333333"/>
                </a:solidFill>
                <a:effectLst/>
                <a:latin typeface="Calibri" panose="020F0502020204030204" pitchFamily="34" charset="0"/>
              </a:rPr>
              <a:t>increasing</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demographic</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pressures</a:t>
            </a:r>
            <a:r>
              <a:rPr lang="sv-SE" sz="1800" b="0" i="0" u="none" strike="noStrike" dirty="0">
                <a:solidFill>
                  <a:srgbClr val="333333"/>
                </a:solidFill>
                <a:effectLst/>
                <a:latin typeface="Calibri" panose="020F0502020204030204" pitchFamily="34" charset="0"/>
              </a:rPr>
              <a:t>, as </a:t>
            </a:r>
            <a:r>
              <a:rPr lang="sv-SE" sz="1800" b="0" i="0" u="none" strike="noStrike" dirty="0" err="1">
                <a:solidFill>
                  <a:srgbClr val="333333"/>
                </a:solidFill>
                <a:effectLst/>
                <a:latin typeface="Calibri" panose="020F0502020204030204" pitchFamily="34" charset="0"/>
              </a:rPr>
              <a:t>well</a:t>
            </a:r>
            <a:r>
              <a:rPr lang="sv-SE" sz="1800" b="0" i="0" u="none" strike="noStrike" dirty="0">
                <a:solidFill>
                  <a:srgbClr val="333333"/>
                </a:solidFill>
                <a:effectLst/>
                <a:latin typeface="Calibri" panose="020F0502020204030204" pitchFamily="34" charset="0"/>
              </a:rPr>
              <a:t> as persistent </a:t>
            </a:r>
            <a:r>
              <a:rPr lang="sv-SE" sz="1800" b="0" i="0" u="none" strike="noStrike" dirty="0" err="1">
                <a:solidFill>
                  <a:srgbClr val="333333"/>
                </a:solidFill>
                <a:effectLst/>
                <a:latin typeface="Calibri" panose="020F0502020204030204" pitchFamily="34" charset="0"/>
              </a:rPr>
              <a:t>unsustainable</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use</a:t>
            </a:r>
            <a:r>
              <a:rPr lang="sv-SE" sz="1800" b="0" i="0" u="none" strike="noStrike" dirty="0">
                <a:solidFill>
                  <a:srgbClr val="333333"/>
                </a:solidFill>
                <a:effectLst/>
                <a:latin typeface="Calibri" panose="020F0502020204030204" pitchFamily="34" charset="0"/>
              </a:rPr>
              <a:t> and management </a:t>
            </a:r>
            <a:r>
              <a:rPr lang="sv-SE" sz="1800" b="0" i="0" u="none" strike="noStrike" dirty="0" err="1">
                <a:solidFill>
                  <a:srgbClr val="333333"/>
                </a:solidFill>
                <a:effectLst/>
                <a:latin typeface="Calibri" panose="020F0502020204030204" pitchFamily="34" charset="0"/>
              </a:rPr>
              <a:t>of</a:t>
            </a:r>
            <a:r>
              <a:rPr lang="sv-SE" sz="1800" b="0" i="0" u="none" strike="noStrike" dirty="0">
                <a:solidFill>
                  <a:srgbClr val="333333"/>
                </a:solidFill>
                <a:effectLst/>
                <a:latin typeface="Calibri" panose="020F0502020204030204" pitchFamily="34" charset="0"/>
              </a:rPr>
              <a:t> land, ocean, and </a:t>
            </a:r>
            <a:r>
              <a:rPr lang="sv-SE" sz="1800" b="0" i="0" u="none" strike="noStrike" dirty="0" err="1">
                <a:solidFill>
                  <a:srgbClr val="333333"/>
                </a:solidFill>
                <a:effectLst/>
                <a:latin typeface="Calibri" panose="020F0502020204030204" pitchFamily="34" charset="0"/>
              </a:rPr>
              <a:t>water</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high</a:t>
            </a:r>
            <a:r>
              <a:rPr lang="sv-SE" sz="1800" b="0" i="0" u="none" strike="noStrike" dirty="0">
                <a:solidFill>
                  <a:srgbClr val="333333"/>
                </a:solidFill>
                <a:effectLst/>
                <a:latin typeface="Calibri" panose="020F0502020204030204" pitchFamily="34" charset="0"/>
              </a:rPr>
              <a:t> </a:t>
            </a:r>
            <a:r>
              <a:rPr lang="sv-SE" sz="1800" b="0" i="0" u="none" strike="noStrike" dirty="0" err="1">
                <a:solidFill>
                  <a:srgbClr val="333333"/>
                </a:solidFill>
                <a:effectLst/>
                <a:latin typeface="Calibri" panose="020F0502020204030204" pitchFamily="34" charset="0"/>
              </a:rPr>
              <a:t>confidence</a:t>
            </a:r>
            <a:r>
              <a:rPr lang="sv-SE" sz="1800" b="0" i="0" u="none" strike="noStrike" dirty="0">
                <a:solidFill>
                  <a:srgbClr val="333333"/>
                </a:solidFill>
                <a:effectLst/>
                <a:latin typeface="Calibri" panose="020F0502020204030204" pitchFamily="34" charset="0"/>
              </a:rPr>
              <a:t>)”.</a:t>
            </a:r>
            <a:endParaRPr lang="sv-SE" b="0" dirty="0">
              <a:effectLst/>
            </a:endParaRPr>
          </a:p>
          <a:p>
            <a:pPr rtl="0">
              <a:spcBef>
                <a:spcPts val="0"/>
              </a:spcBef>
              <a:spcAft>
                <a:spcPts val="0"/>
              </a:spcAft>
            </a:pPr>
            <a:br>
              <a:rPr lang="sv-SE" b="0" dirty="0">
                <a:effectLst/>
              </a:rPr>
            </a:br>
            <a:r>
              <a:rPr lang="sv-SE" sz="1800" b="0" i="0" u="none" strike="noStrike" dirty="0">
                <a:solidFill>
                  <a:srgbClr val="333333"/>
                </a:solidFill>
                <a:effectLst/>
                <a:latin typeface="Calibri" panose="020F0502020204030204" pitchFamily="34" charset="0"/>
              </a:rPr>
              <a:t>Rapporten från </a:t>
            </a:r>
            <a:r>
              <a:rPr lang="sv-SE" sz="1800" b="0" i="0" u="none" strike="noStrike" dirty="0">
                <a:solidFill>
                  <a:srgbClr val="000000"/>
                </a:solidFill>
                <a:effectLst/>
                <a:latin typeface="Calibri" panose="020F0502020204030204" pitchFamily="34" charset="0"/>
              </a:rPr>
              <a:t>IPCC  </a:t>
            </a:r>
            <a:r>
              <a:rPr lang="sv-SE" sz="1800" b="0" i="0" u="none" strike="noStrike" dirty="0">
                <a:solidFill>
                  <a:srgbClr val="333333"/>
                </a:solidFill>
                <a:effectLst/>
                <a:latin typeface="Calibri" panose="020F0502020204030204" pitchFamily="34" charset="0"/>
              </a:rPr>
              <a:t>visar beräkningar för hur den globala uppvärmningen får konsekvenser, t ex </a:t>
            </a:r>
            <a:endParaRPr lang="sv-SE" b="0" dirty="0">
              <a:effectLst/>
            </a:endParaRPr>
          </a:p>
          <a:p>
            <a:pPr rtl="0">
              <a:spcBef>
                <a:spcPts val="0"/>
              </a:spcBef>
              <a:spcAft>
                <a:spcPts val="0"/>
              </a:spcAft>
            </a:pPr>
            <a:r>
              <a:rPr lang="sv-SE" sz="1800" b="0" i="0" u="none" strike="noStrike" dirty="0">
                <a:solidFill>
                  <a:srgbClr val="333333"/>
                </a:solidFill>
                <a:effectLst/>
                <a:latin typeface="Calibri" panose="020F0502020204030204" pitchFamily="34" charset="0"/>
              </a:rPr>
              <a:t>-fler översvämningar och ökad torka</a:t>
            </a:r>
            <a:endParaRPr lang="sv-SE" b="0" dirty="0">
              <a:effectLst/>
            </a:endParaRPr>
          </a:p>
          <a:p>
            <a:pPr rtl="0">
              <a:spcBef>
                <a:spcPts val="0"/>
              </a:spcBef>
              <a:spcAft>
                <a:spcPts val="0"/>
              </a:spcAft>
            </a:pPr>
            <a:r>
              <a:rPr lang="sv-SE" sz="1800" b="0" i="0" u="none" strike="noStrike" dirty="0">
                <a:solidFill>
                  <a:srgbClr val="333333"/>
                </a:solidFill>
                <a:effectLst/>
                <a:latin typeface="Calibri" panose="020F0502020204030204" pitchFamily="34" charset="0"/>
              </a:rPr>
              <a:t>-utrotade arter, både på land och i hav</a:t>
            </a:r>
            <a:endParaRPr lang="sv-SE" b="0" dirty="0">
              <a:effectLst/>
            </a:endParaRPr>
          </a:p>
          <a:p>
            <a:pPr rtl="0">
              <a:spcBef>
                <a:spcPts val="0"/>
              </a:spcBef>
              <a:spcAft>
                <a:spcPts val="0"/>
              </a:spcAft>
            </a:pPr>
            <a:r>
              <a:rPr lang="sv-SE" sz="1800" b="0" i="0" u="none" strike="noStrike" dirty="0">
                <a:solidFill>
                  <a:srgbClr val="333333"/>
                </a:solidFill>
                <a:effectLst/>
                <a:latin typeface="Calibri" panose="020F0502020204030204" pitchFamily="34" charset="0"/>
              </a:rPr>
              <a:t>-störst negativ påverkan hos befolkning i utvecklingsländer</a:t>
            </a:r>
            <a:endParaRPr lang="sv-SE" b="0" dirty="0">
              <a:effectLst/>
            </a:endParaRPr>
          </a:p>
          <a:p>
            <a:pPr rtl="0">
              <a:spcBef>
                <a:spcPts val="0"/>
              </a:spcBef>
              <a:spcAft>
                <a:spcPts val="0"/>
              </a:spcAft>
            </a:pPr>
            <a:r>
              <a:rPr lang="sv-SE" sz="1800" b="0" i="0" u="none" strike="noStrike" dirty="0">
                <a:solidFill>
                  <a:srgbClr val="333333"/>
                </a:solidFill>
                <a:effectLst/>
                <a:latin typeface="Calibri" panose="020F0502020204030204" pitchFamily="34" charset="0"/>
              </a:rPr>
              <a:t>-mm</a:t>
            </a:r>
            <a:endParaRPr lang="sv-SE" b="0" dirty="0">
              <a:effectLst/>
            </a:endParaRPr>
          </a:p>
          <a:p>
            <a:pPr rtl="0">
              <a:spcBef>
                <a:spcPts val="0"/>
              </a:spcBef>
              <a:spcAft>
                <a:spcPts val="0"/>
              </a:spcAft>
            </a:pPr>
            <a:br>
              <a:rPr lang="sv-SE" b="0" dirty="0">
                <a:effectLst/>
              </a:rPr>
            </a:br>
            <a:r>
              <a:rPr lang="sv-SE" sz="1800" b="0" i="0" u="none" strike="noStrike" dirty="0">
                <a:solidFill>
                  <a:srgbClr val="333333"/>
                </a:solidFill>
                <a:effectLst/>
                <a:latin typeface="Calibri" panose="020F0502020204030204" pitchFamily="34" charset="0"/>
              </a:rPr>
              <a:t>Syftet är att stärka den globala förmågan att bemöta hotet från klimatförändringen, upprätta mål för hållbar utveckling och arbete för att utrota fattigdom.</a:t>
            </a:r>
            <a:endParaRPr lang="sv-SE" b="0" dirty="0">
              <a:effectLst/>
            </a:endParaRPr>
          </a:p>
          <a:p>
            <a:pPr rtl="0">
              <a:spcBef>
                <a:spcPts val="0"/>
              </a:spcBef>
              <a:spcAft>
                <a:spcPts val="0"/>
              </a:spcAft>
            </a:pPr>
            <a:r>
              <a:rPr lang="sv-SE" sz="1800" b="0" i="0" u="sng" strike="noStrike" dirty="0">
                <a:solidFill>
                  <a:srgbClr val="0563C1"/>
                </a:solidFill>
                <a:effectLst/>
                <a:latin typeface="Calibri" panose="020F0502020204030204" pitchFamily="34" charset="0"/>
                <a:hlinkClick r:id="rId3"/>
              </a:rPr>
              <a:t>https://report.ipcc.ch/ar6wg2/pdf/IPCC_AR6_WGII_SummaryForPolicymakers.pdf</a:t>
            </a:r>
            <a:endParaRPr lang="sv-SE" b="0" dirty="0">
              <a:effectLst/>
            </a:endParaRPr>
          </a:p>
          <a:p>
            <a:pPr rtl="0">
              <a:spcBef>
                <a:spcPts val="0"/>
              </a:spcBef>
              <a:spcAft>
                <a:spcPts val="0"/>
              </a:spcAft>
            </a:pPr>
            <a:br>
              <a:rPr lang="sv-SE" sz="1800" b="0" i="0" u="none" strike="noStrike" dirty="0">
                <a:solidFill>
                  <a:srgbClr val="333333"/>
                </a:solidFill>
                <a:effectLst/>
                <a:latin typeface="Calibri" panose="020F0502020204030204" pitchFamily="34" charset="0"/>
              </a:rPr>
            </a:br>
            <a:r>
              <a:rPr lang="sv-SE" sz="1800" b="0" i="0" u="none" strike="noStrike" dirty="0">
                <a:solidFill>
                  <a:srgbClr val="333333"/>
                </a:solidFill>
                <a:effectLst/>
                <a:latin typeface="Calibri" panose="020F0502020204030204" pitchFamily="34" charset="0"/>
              </a:rPr>
              <a:t>FN:s klimatpanel IPCC (</a:t>
            </a:r>
            <a:r>
              <a:rPr lang="sv-SE" sz="1800" b="0" i="0" u="none" strike="noStrike" dirty="0" err="1">
                <a:solidFill>
                  <a:srgbClr val="333333"/>
                </a:solidFill>
                <a:effectLst/>
                <a:latin typeface="Calibri" panose="020F0502020204030204" pitchFamily="34" charset="0"/>
              </a:rPr>
              <a:t>Intergovernmental</a:t>
            </a:r>
            <a:r>
              <a:rPr lang="sv-SE" sz="1800" b="0" i="0" u="none" strike="noStrike" dirty="0">
                <a:solidFill>
                  <a:srgbClr val="333333"/>
                </a:solidFill>
                <a:effectLst/>
                <a:latin typeface="Calibri" panose="020F0502020204030204" pitchFamily="34" charset="0"/>
              </a:rPr>
              <a:t> Panel on </a:t>
            </a:r>
            <a:r>
              <a:rPr lang="sv-SE" sz="1800" b="0" i="0" u="none" strike="noStrike" dirty="0" err="1">
                <a:solidFill>
                  <a:srgbClr val="333333"/>
                </a:solidFill>
                <a:effectLst/>
                <a:latin typeface="Calibri" panose="020F0502020204030204" pitchFamily="34" charset="0"/>
              </a:rPr>
              <a:t>Climate</a:t>
            </a:r>
            <a:r>
              <a:rPr lang="sv-SE" sz="1800" b="0" i="0" u="none" strike="noStrike" dirty="0">
                <a:solidFill>
                  <a:srgbClr val="333333"/>
                </a:solidFill>
                <a:effectLst/>
                <a:latin typeface="Calibri" panose="020F0502020204030204" pitchFamily="34" charset="0"/>
              </a:rPr>
              <a:t> Change) är en mellanstatlig organisation med 195 medlemsländer som grundades 1988 av Världs-meteorologiska organisationen (WMO) och FN:s miljöorgan (UNEP). IPCC ska förse världen med ett tydligt vetenskapligt perspektiv på klimatfrågorna.</a:t>
            </a:r>
            <a:endParaRPr lang="sv-SE" b="0" dirty="0">
              <a:effectLst/>
            </a:endParaRPr>
          </a:p>
          <a:p>
            <a:pPr rtl="0">
              <a:spcBef>
                <a:spcPts val="0"/>
              </a:spcBef>
              <a:spcAft>
                <a:spcPts val="0"/>
              </a:spcAft>
            </a:pPr>
            <a:r>
              <a:rPr lang="sv-SE" sz="1800" b="0" i="0" u="sng" strike="noStrike" dirty="0">
                <a:solidFill>
                  <a:srgbClr val="0563C1"/>
                </a:solidFill>
                <a:effectLst/>
                <a:latin typeface="Calibri" panose="020F0502020204030204" pitchFamily="34" charset="0"/>
                <a:hlinkClick r:id="rId4"/>
              </a:rPr>
              <a:t>https://www.ipcc.ch/sr15/</a:t>
            </a:r>
            <a:endParaRPr lang="sv-SE" b="0" dirty="0">
              <a:effectLst/>
            </a:endParaRPr>
          </a:p>
          <a:p>
            <a:br>
              <a:rPr lang="sv-SE" b="0" dirty="0">
                <a:effectLst/>
              </a:rPr>
            </a:br>
            <a:br>
              <a:rPr lang="sv-SE" b="0" dirty="0">
                <a:effectLst/>
              </a:rPr>
            </a:br>
            <a:endParaRPr sz="950" dirty="0">
              <a:solidFill>
                <a:srgbClr val="333333"/>
              </a:solidFill>
              <a:latin typeface="Arial"/>
              <a:ea typeface="Arial"/>
              <a:cs typeface="Arial"/>
              <a:sym typeface="Arial"/>
            </a:endParaRPr>
          </a:p>
        </p:txBody>
      </p:sp>
      <p:sp>
        <p:nvSpPr>
          <p:cNvPr id="243" name="Google Shape;243;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202124"/>
                </a:solidFill>
                <a:effectLst/>
                <a:latin typeface="Calibri" panose="020F0502020204030204" pitchFamily="34" charset="0"/>
              </a:rPr>
              <a:t>En svensk studie publicerad 2020 i ett samarbete mellan Stockholm </a:t>
            </a:r>
            <a:r>
              <a:rPr lang="sv-SE" sz="1800" b="0" i="0" u="none" strike="noStrike" dirty="0" err="1">
                <a:solidFill>
                  <a:srgbClr val="202124"/>
                </a:solidFill>
                <a:effectLst/>
                <a:latin typeface="Calibri" panose="020F0502020204030204" pitchFamily="34" charset="0"/>
              </a:rPr>
              <a:t>Resilience</a:t>
            </a:r>
            <a:r>
              <a:rPr lang="sv-SE" sz="1800" b="0" i="0" u="none" strike="noStrike" dirty="0">
                <a:solidFill>
                  <a:srgbClr val="202124"/>
                </a:solidFill>
                <a:effectLst/>
                <a:latin typeface="Calibri" panose="020F0502020204030204" pitchFamily="34" charset="0"/>
              </a:rPr>
              <a:t> center och SLU. Miljöpåverkan från den genomsnittliga svenska kosten i förhållande till miljögränserna enligt EAT Lancet-</a:t>
            </a:r>
            <a:r>
              <a:rPr lang="sv-SE" sz="1800" b="0" i="0" u="none" strike="noStrike" dirty="0" err="1">
                <a:solidFill>
                  <a:srgbClr val="202124"/>
                </a:solidFill>
                <a:effectLst/>
                <a:latin typeface="Calibri" panose="020F0502020204030204" pitchFamily="34" charset="0"/>
              </a:rPr>
              <a:t>planetary</a:t>
            </a:r>
            <a:r>
              <a:rPr lang="sv-SE" sz="1800" b="0" i="0" u="none" strike="noStrike" dirty="0">
                <a:solidFill>
                  <a:srgbClr val="202124"/>
                </a:solidFill>
                <a:effectLst/>
                <a:latin typeface="Calibri" panose="020F0502020204030204" pitchFamily="34" charset="0"/>
              </a:rPr>
              <a:t> </a:t>
            </a:r>
            <a:r>
              <a:rPr lang="sv-SE" sz="1800" b="0" i="0" u="none" strike="noStrike" dirty="0" err="1">
                <a:solidFill>
                  <a:srgbClr val="202124"/>
                </a:solidFill>
                <a:effectLst/>
                <a:latin typeface="Calibri" panose="020F0502020204030204" pitchFamily="34" charset="0"/>
              </a:rPr>
              <a:t>health</a:t>
            </a:r>
            <a:r>
              <a:rPr lang="sv-SE" sz="1800" b="0" i="0" u="none" strike="noStrike" dirty="0">
                <a:solidFill>
                  <a:srgbClr val="202124"/>
                </a:solidFill>
                <a:effectLst/>
                <a:latin typeface="Calibri" panose="020F0502020204030204" pitchFamily="34" charset="0"/>
              </a:rPr>
              <a:t>. Den röda inre cirkeln visar gränserna per capita, det vill säga 100 % av den "tillåtna" gränsen, och varje prickad yttre cirkel visar överskridandet av gränsen med ytterligare 100 %. </a:t>
            </a:r>
            <a:endParaRPr lang="sv-SE" b="0" dirty="0">
              <a:effectLst/>
            </a:endParaRPr>
          </a:p>
          <a:p>
            <a:pPr rtl="0">
              <a:spcBef>
                <a:spcPts val="0"/>
              </a:spcBef>
              <a:spcAft>
                <a:spcPts val="0"/>
              </a:spcAft>
            </a:pPr>
            <a:br>
              <a:rPr lang="sv-SE" b="0" dirty="0">
                <a:effectLst/>
              </a:rPr>
            </a:br>
            <a:r>
              <a:rPr lang="sv-SE" sz="1800" b="0" i="0" u="none" strike="noStrike" dirty="0">
                <a:solidFill>
                  <a:srgbClr val="202124"/>
                </a:solidFill>
                <a:effectLst/>
                <a:latin typeface="Calibri" panose="020F0502020204030204" pitchFamily="34" charset="0"/>
              </a:rPr>
              <a:t>Studien som är genomförd av bland andra Elin Röös på SLU,  visar att miljöpåverkan orsakad av den genomsnittliga svenska kosten överstiger de globala gränserna för utsläpp av växthusgaser,  användning av jordbruksmark och  kväve/fosfor med mer  än två till fyra gånger. Den svenska kostens påverkan på biologisk mångfald överskrider begränsningarna med sex ggr. Endast vattenanvändningen befinner sig inom de planetära gränserna. </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Artikel: Benchmarking the Swedish Diet Relative to Global</a:t>
            </a:r>
            <a:endParaRPr lang="sv-SE" b="0" dirty="0">
              <a:effectLst/>
            </a:endParaRPr>
          </a:p>
          <a:p>
            <a:pPr rtl="0">
              <a:spcBef>
                <a:spcPts val="0"/>
              </a:spcBef>
              <a:spcAft>
                <a:spcPts val="0"/>
              </a:spcAft>
            </a:pPr>
            <a:r>
              <a:rPr lang="sv-SE" sz="1800" b="0" i="0" u="none" strike="noStrike" dirty="0">
                <a:solidFill>
                  <a:srgbClr val="000000"/>
                </a:solidFill>
                <a:effectLst/>
                <a:latin typeface="Calibri" panose="020F0502020204030204" pitchFamily="34" charset="0"/>
              </a:rPr>
              <a:t>and National </a:t>
            </a:r>
            <a:r>
              <a:rPr lang="sv-SE" sz="1800" b="0" i="0" u="none" strike="noStrike" dirty="0" err="1">
                <a:solidFill>
                  <a:srgbClr val="000000"/>
                </a:solidFill>
                <a:effectLst/>
                <a:latin typeface="Calibri" panose="020F0502020204030204" pitchFamily="34" charset="0"/>
              </a:rPr>
              <a:t>Environmental</a:t>
            </a:r>
            <a:r>
              <a:rPr lang="sv-SE" sz="1800" b="0" i="0" u="none" strike="noStrike" dirty="0">
                <a:solidFill>
                  <a:srgbClr val="000000"/>
                </a:solidFill>
                <a:effectLst/>
                <a:latin typeface="Calibri" panose="020F0502020204030204" pitchFamily="34" charset="0"/>
              </a:rPr>
              <a:t> Targets—</a:t>
            </a:r>
            <a:r>
              <a:rPr lang="sv-SE" sz="1800" b="0" i="0" u="none" strike="noStrike" dirty="0" err="1">
                <a:solidFill>
                  <a:srgbClr val="000000"/>
                </a:solidFill>
                <a:effectLst/>
                <a:latin typeface="Calibri" panose="020F0502020204030204" pitchFamily="34" charset="0"/>
              </a:rPr>
              <a:t>Identification</a:t>
            </a:r>
            <a:endParaRPr lang="sv-SE" b="0" dirty="0">
              <a:effectLst/>
            </a:endParaRPr>
          </a:p>
          <a:p>
            <a:pPr rtl="0">
              <a:spcBef>
                <a:spcPts val="0"/>
              </a:spcBef>
              <a:spcAft>
                <a:spcPts val="0"/>
              </a:spcAft>
            </a:pPr>
            <a:r>
              <a:rPr lang="sv-SE" sz="1800" b="0" i="0" u="none" strike="noStrike" dirty="0" err="1">
                <a:solidFill>
                  <a:srgbClr val="000000"/>
                </a:solidFill>
                <a:effectLst/>
                <a:latin typeface="Calibri" panose="020F0502020204030204" pitchFamily="34" charset="0"/>
              </a:rPr>
              <a:t>of</a:t>
            </a:r>
            <a:r>
              <a:rPr lang="sv-SE" sz="1800" b="0" i="0" u="none" strike="noStrike" dirty="0">
                <a:solidFill>
                  <a:srgbClr val="000000"/>
                </a:solidFill>
                <a:effectLst/>
                <a:latin typeface="Calibri" panose="020F0502020204030204" pitchFamily="34" charset="0"/>
              </a:rPr>
              <a:t> </a:t>
            </a:r>
            <a:r>
              <a:rPr lang="sv-SE" sz="1800" b="0" i="0" u="none" strike="noStrike" dirty="0" err="1">
                <a:solidFill>
                  <a:srgbClr val="000000"/>
                </a:solidFill>
                <a:effectLst/>
                <a:latin typeface="Calibri" panose="020F0502020204030204" pitchFamily="34" charset="0"/>
              </a:rPr>
              <a:t>Indicator</a:t>
            </a:r>
            <a:r>
              <a:rPr lang="sv-SE" sz="1800" b="0" i="0" u="none" strike="noStrike" dirty="0">
                <a:solidFill>
                  <a:srgbClr val="000000"/>
                </a:solidFill>
                <a:effectLst/>
                <a:latin typeface="Calibri" panose="020F0502020204030204" pitchFamily="34" charset="0"/>
              </a:rPr>
              <a:t> Limitations and Data Gaps, </a:t>
            </a:r>
            <a:r>
              <a:rPr lang="sv-SE" sz="1800" b="0" i="0" u="sng" strike="noStrike" dirty="0">
                <a:solidFill>
                  <a:srgbClr val="0563C1"/>
                </a:solidFill>
                <a:effectLst/>
                <a:latin typeface="Calibri" panose="020F0502020204030204" pitchFamily="34" charset="0"/>
                <a:hlinkClick r:id="rId3"/>
              </a:rPr>
              <a:t>https://www.mdpi.com/2071-1050/12/4/1407</a:t>
            </a:r>
            <a:endParaRPr lang="sv-SE" b="0" dirty="0">
              <a:effectLst/>
            </a:endParaRPr>
          </a:p>
          <a:p>
            <a:br>
              <a:rPr lang="sv-SE" b="0" dirty="0">
                <a:effectLst/>
              </a:rPr>
            </a:br>
            <a:br>
              <a:rPr lang="sv-SE" b="0" dirty="0">
                <a:effectLst/>
              </a:rPr>
            </a:br>
            <a:br>
              <a:rPr lang="sv-SE" b="0" dirty="0">
                <a:effectLst/>
              </a:rPr>
            </a:br>
            <a:br>
              <a:rPr lang="sv-SE" b="0" dirty="0">
                <a:effectLst/>
              </a:rPr>
            </a:br>
            <a:endParaRPr dirty="0"/>
          </a:p>
        </p:txBody>
      </p:sp>
      <p:sp>
        <p:nvSpPr>
          <p:cNvPr id="254" name="Google Shape;254;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1977d470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11977d4705_1_7: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Den planetära hälsosamma och hållbara kosten, enligt EAT </a:t>
            </a:r>
            <a:r>
              <a:rPr lang="sv-SE" sz="1800" b="0" i="0" u="none" strike="noStrike" dirty="0" err="1">
                <a:solidFill>
                  <a:srgbClr val="000000"/>
                </a:solidFill>
                <a:effectLst/>
                <a:latin typeface="Calibri" panose="020F0502020204030204" pitchFamily="34" charset="0"/>
              </a:rPr>
              <a:t>lancet</a:t>
            </a:r>
            <a:r>
              <a:rPr lang="sv-SE" sz="1800" b="0" i="0" u="none" strike="noStrike" dirty="0">
                <a:solidFill>
                  <a:srgbClr val="000000"/>
                </a:solidFill>
                <a:effectLst/>
                <a:latin typeface="Calibri" panose="020F0502020204030204" pitchFamily="34" charset="0"/>
              </a:rPr>
              <a:t>. Viktigt att poängtera att det är en global kost med målsättningen att ge god hälsa och samtidigt räcka till för hela jordens befolkning. Observera att det är ett brett intervall som anges för de flesta livsmedelsgrupper, t ex kan en hälsosam kost innehålla allt från 0-58 gram kyckling per dag.  Detta ger sammantaget en stor variationsrikedom i kosten.</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EAT Lancet kosten har ifrågasatts från många håll, </a:t>
            </a:r>
            <a:r>
              <a:rPr lang="sv-SE" sz="1800" b="0" i="0" u="none" strike="noStrike" dirty="0" err="1">
                <a:solidFill>
                  <a:srgbClr val="000000"/>
                </a:solidFill>
                <a:effectLst/>
                <a:latin typeface="Calibri" panose="020F0502020204030204" pitchFamily="34" charset="0"/>
              </a:rPr>
              <a:t>bl</a:t>
            </a:r>
            <a:r>
              <a:rPr lang="sv-SE" sz="1800" b="0" i="0" u="none" strike="noStrike" dirty="0">
                <a:solidFill>
                  <a:srgbClr val="000000"/>
                </a:solidFill>
                <a:effectLst/>
                <a:latin typeface="Calibri" panose="020F0502020204030204" pitchFamily="34" charset="0"/>
              </a:rPr>
              <a:t> a har kritik väckts av den vetenskapliga metoden som ligger bakom. Sverige har även ifrågasatt den förhållandevis begränsade mängden rotfrukter, då Sverige traditionellt har potatis som stapelvara. Ett annat omdiskuterat ämne är alkoholhaltiga drycker som inte inkluderas i rapporten. </a:t>
            </a:r>
            <a:endParaRPr lang="sv-SE" b="0" dirty="0">
              <a:effectLst/>
            </a:endParaRPr>
          </a:p>
          <a:p>
            <a:pPr rtl="0">
              <a:spcBef>
                <a:spcPts val="0"/>
              </a:spcBef>
              <a:spcAft>
                <a:spcPts val="0"/>
              </a:spcAft>
            </a:pPr>
            <a:r>
              <a:rPr lang="sv-SE" sz="1800" b="0" i="0" u="none" strike="noStrike" dirty="0">
                <a:solidFill>
                  <a:srgbClr val="000000"/>
                </a:solidFill>
                <a:effectLst/>
                <a:latin typeface="Calibri" panose="020F0502020204030204" pitchFamily="34" charset="0"/>
              </a:rPr>
              <a:t>Fördelar med EAT Lancet kosten är dess stora genomslag och spridning samt de angivna mängderna av olika livsmedel. Även om det finns kritik mot den vetenskapliga metoden så är det unikt med en global ambition att så tydligt försöka definiera en hållbar och hälsosam kost. </a:t>
            </a:r>
            <a:endParaRPr lang="sv-SE" b="0" dirty="0">
              <a:effectLst/>
            </a:endParaRPr>
          </a:p>
          <a:p>
            <a:pPr rtl="0">
              <a:spcBef>
                <a:spcPts val="0"/>
              </a:spcBef>
              <a:spcAft>
                <a:spcPts val="0"/>
              </a:spcAft>
            </a:pPr>
            <a:br>
              <a:rPr lang="sv-SE" b="0" dirty="0">
                <a:effectLst/>
              </a:rPr>
            </a:br>
            <a:r>
              <a:rPr lang="sv-SE" sz="1800" b="0" i="0" u="none" strike="noStrike" dirty="0" err="1">
                <a:solidFill>
                  <a:srgbClr val="000000"/>
                </a:solidFill>
                <a:effectLst/>
                <a:latin typeface="Calibri" panose="020F0502020204030204" pitchFamily="34" charset="0"/>
              </a:rPr>
              <a:t>Willett</a:t>
            </a:r>
            <a:r>
              <a:rPr lang="sv-SE" sz="1800" b="0" i="0" u="none" strike="noStrike" dirty="0">
                <a:solidFill>
                  <a:srgbClr val="000000"/>
                </a:solidFill>
                <a:effectLst/>
                <a:latin typeface="Calibri" panose="020F0502020204030204" pitchFamily="34" charset="0"/>
              </a:rPr>
              <a:t>, W.; Rockström, J.; Loken, B.; </a:t>
            </a:r>
            <a:r>
              <a:rPr lang="sv-SE" sz="1800" b="0" i="0" u="none" strike="noStrike" dirty="0" err="1">
                <a:solidFill>
                  <a:srgbClr val="000000"/>
                </a:solidFill>
                <a:effectLst/>
                <a:latin typeface="Calibri" panose="020F0502020204030204" pitchFamily="34" charset="0"/>
              </a:rPr>
              <a:t>Springmann</a:t>
            </a:r>
            <a:r>
              <a:rPr lang="sv-SE" sz="1800" b="0" i="0" u="none" strike="noStrike" dirty="0">
                <a:solidFill>
                  <a:srgbClr val="000000"/>
                </a:solidFill>
                <a:effectLst/>
                <a:latin typeface="Calibri" panose="020F0502020204030204" pitchFamily="34" charset="0"/>
              </a:rPr>
              <a:t>, M.; Lang, T.; </a:t>
            </a:r>
            <a:r>
              <a:rPr lang="sv-SE" sz="1800" b="0" i="0" u="none" strike="noStrike" dirty="0" err="1">
                <a:solidFill>
                  <a:srgbClr val="000000"/>
                </a:solidFill>
                <a:effectLst/>
                <a:latin typeface="Calibri" panose="020F0502020204030204" pitchFamily="34" charset="0"/>
              </a:rPr>
              <a:t>Vermeulen</a:t>
            </a:r>
            <a:r>
              <a:rPr lang="sv-SE" sz="1800" b="0" i="0" u="none" strike="noStrike" dirty="0">
                <a:solidFill>
                  <a:srgbClr val="000000"/>
                </a:solidFill>
                <a:effectLst/>
                <a:latin typeface="Calibri" panose="020F0502020204030204" pitchFamily="34" charset="0"/>
              </a:rPr>
              <a:t>, S.; Garnett, T.; </a:t>
            </a:r>
            <a:r>
              <a:rPr lang="sv-SE" sz="1800" b="0" i="0" u="none" strike="noStrike" dirty="0" err="1">
                <a:solidFill>
                  <a:srgbClr val="000000"/>
                </a:solidFill>
                <a:effectLst/>
                <a:latin typeface="Calibri" panose="020F0502020204030204" pitchFamily="34" charset="0"/>
              </a:rPr>
              <a:t>Tilman</a:t>
            </a:r>
            <a:r>
              <a:rPr lang="sv-SE" sz="1800" b="0" i="0" u="none" strike="noStrike" dirty="0">
                <a:solidFill>
                  <a:srgbClr val="000000"/>
                </a:solidFill>
                <a:effectLst/>
                <a:latin typeface="Calibri" panose="020F0502020204030204" pitchFamily="34" charset="0"/>
              </a:rPr>
              <a:t>, D.;</a:t>
            </a:r>
            <a:endParaRPr lang="sv-SE" b="0" dirty="0">
              <a:effectLst/>
            </a:endParaRPr>
          </a:p>
          <a:p>
            <a:pPr rtl="0">
              <a:spcBef>
                <a:spcPts val="0"/>
              </a:spcBef>
              <a:spcAft>
                <a:spcPts val="0"/>
              </a:spcAft>
            </a:pPr>
            <a:r>
              <a:rPr lang="sv-SE" sz="1800" b="0" i="0" u="none" strike="noStrike" dirty="0" err="1">
                <a:solidFill>
                  <a:srgbClr val="000000"/>
                </a:solidFill>
                <a:effectLst/>
                <a:latin typeface="Calibri" panose="020F0502020204030204" pitchFamily="34" charset="0"/>
              </a:rPr>
              <a:t>DeClerck</a:t>
            </a:r>
            <a:r>
              <a:rPr lang="sv-SE" sz="1800" b="0" i="0" u="none" strike="noStrike" dirty="0">
                <a:solidFill>
                  <a:srgbClr val="000000"/>
                </a:solidFill>
                <a:effectLst/>
                <a:latin typeface="Calibri" panose="020F0502020204030204" pitchFamily="34" charset="0"/>
              </a:rPr>
              <a:t>, F.; Wood, A.; et al. Food in the </a:t>
            </a:r>
            <a:r>
              <a:rPr lang="sv-SE" sz="1800" b="0" i="0" u="none" strike="noStrike" dirty="0" err="1">
                <a:solidFill>
                  <a:srgbClr val="000000"/>
                </a:solidFill>
                <a:effectLst/>
                <a:latin typeface="Calibri" panose="020F0502020204030204" pitchFamily="34" charset="0"/>
              </a:rPr>
              <a:t>Anthropocene</a:t>
            </a:r>
            <a:r>
              <a:rPr lang="sv-SE" sz="1800" b="0" i="0" u="none" strike="noStrike" dirty="0">
                <a:solidFill>
                  <a:srgbClr val="000000"/>
                </a:solidFill>
                <a:effectLst/>
                <a:latin typeface="Calibri" panose="020F0502020204030204" pitchFamily="34" charset="0"/>
              </a:rPr>
              <a:t>: The EAT–Lancet Commission on </a:t>
            </a:r>
            <a:r>
              <a:rPr lang="sv-SE" sz="1800" b="0" i="0" u="none" strike="noStrike" dirty="0" err="1">
                <a:solidFill>
                  <a:srgbClr val="000000"/>
                </a:solidFill>
                <a:effectLst/>
                <a:latin typeface="Calibri" panose="020F0502020204030204" pitchFamily="34" charset="0"/>
              </a:rPr>
              <a:t>healthy</a:t>
            </a:r>
            <a:r>
              <a:rPr lang="sv-SE" sz="1800" b="0" i="0" u="none" strike="noStrike" dirty="0">
                <a:solidFill>
                  <a:srgbClr val="000000"/>
                </a:solidFill>
                <a:effectLst/>
                <a:latin typeface="Calibri" panose="020F0502020204030204" pitchFamily="34" charset="0"/>
              </a:rPr>
              <a:t> diets from</a:t>
            </a:r>
            <a:endParaRPr lang="sv-SE" b="0" dirty="0">
              <a:effectLst/>
            </a:endParaRPr>
          </a:p>
          <a:p>
            <a:pPr rtl="0">
              <a:spcBef>
                <a:spcPts val="0"/>
              </a:spcBef>
              <a:spcAft>
                <a:spcPts val="0"/>
              </a:spcAft>
            </a:pPr>
            <a:r>
              <a:rPr lang="sv-SE" sz="1800" b="0" i="0" u="none" strike="noStrike" dirty="0" err="1">
                <a:solidFill>
                  <a:srgbClr val="000000"/>
                </a:solidFill>
                <a:effectLst/>
                <a:latin typeface="Calibri" panose="020F0502020204030204" pitchFamily="34" charset="0"/>
              </a:rPr>
              <a:t>sustainable</a:t>
            </a:r>
            <a:r>
              <a:rPr lang="sv-SE" sz="1800" b="0" i="0" u="none" strike="noStrike" dirty="0">
                <a:solidFill>
                  <a:srgbClr val="000000"/>
                </a:solidFill>
                <a:effectLst/>
                <a:latin typeface="Calibri" panose="020F0502020204030204" pitchFamily="34" charset="0"/>
              </a:rPr>
              <a:t> </a:t>
            </a:r>
            <a:r>
              <a:rPr lang="sv-SE" sz="1800" b="0" i="0" u="none" strike="noStrike" dirty="0" err="1">
                <a:solidFill>
                  <a:srgbClr val="000000"/>
                </a:solidFill>
                <a:effectLst/>
                <a:latin typeface="Calibri" panose="020F0502020204030204" pitchFamily="34" charset="0"/>
              </a:rPr>
              <a:t>food</a:t>
            </a:r>
            <a:r>
              <a:rPr lang="sv-SE" sz="1800" b="0" i="0" u="none" strike="noStrike" dirty="0">
                <a:solidFill>
                  <a:srgbClr val="000000"/>
                </a:solidFill>
                <a:effectLst/>
                <a:latin typeface="Calibri" panose="020F0502020204030204" pitchFamily="34" charset="0"/>
              </a:rPr>
              <a:t> systems. Lancet 2019, 393, 447–492.</a:t>
            </a:r>
            <a:endParaRPr lang="sv-SE" b="0" dirty="0">
              <a:effectLst/>
            </a:endParaRPr>
          </a:p>
          <a:p>
            <a:br>
              <a:rPr lang="sv-SE" dirty="0"/>
            </a:br>
            <a:endParaRPr dirty="0"/>
          </a:p>
        </p:txBody>
      </p:sp>
      <p:sp>
        <p:nvSpPr>
          <p:cNvPr id="266" name="Google Shape;266;g111977d4705_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dirty="0"/>
              <a:t>Källa: </a:t>
            </a:r>
            <a:r>
              <a:rPr lang="sv-SE" sz="1100" u="sng" dirty="0">
                <a:solidFill>
                  <a:schemeClr val="hlink"/>
                </a:solidFill>
                <a:latin typeface="Arial"/>
                <a:ea typeface="Arial"/>
                <a:cs typeface="Arial"/>
                <a:sym typeface="Arial"/>
                <a:hlinkClick r:id="rId3"/>
              </a:rPr>
              <a:t>EAT-Lancet Commission </a:t>
            </a:r>
            <a:r>
              <a:rPr lang="sv-SE" sz="1100" u="sng" dirty="0" err="1">
                <a:solidFill>
                  <a:schemeClr val="hlink"/>
                </a:solidFill>
                <a:latin typeface="Arial"/>
                <a:ea typeface="Arial"/>
                <a:cs typeface="Arial"/>
                <a:sym typeface="Arial"/>
                <a:hlinkClick r:id="rId3"/>
              </a:rPr>
              <a:t>Summary</a:t>
            </a:r>
            <a:r>
              <a:rPr lang="sv-SE" sz="1100" u="sng" dirty="0">
                <a:solidFill>
                  <a:schemeClr val="hlink"/>
                </a:solidFill>
                <a:latin typeface="Arial"/>
                <a:ea typeface="Arial"/>
                <a:cs typeface="Arial"/>
                <a:sym typeface="Arial"/>
                <a:hlinkClick r:id="rId3"/>
              </a:rPr>
              <a:t> </a:t>
            </a:r>
            <a:r>
              <a:rPr lang="sv-SE" sz="1100" u="sng" dirty="0" err="1">
                <a:solidFill>
                  <a:schemeClr val="hlink"/>
                </a:solidFill>
                <a:latin typeface="Arial"/>
                <a:ea typeface="Arial"/>
                <a:cs typeface="Arial"/>
                <a:sym typeface="Arial"/>
                <a:hlinkClick r:id="rId3"/>
              </a:rPr>
              <a:t>Report</a:t>
            </a:r>
            <a:r>
              <a:rPr lang="sv-SE" sz="1100" u="sng" dirty="0">
                <a:solidFill>
                  <a:schemeClr val="hlink"/>
                </a:solidFill>
                <a:latin typeface="Arial"/>
                <a:ea typeface="Arial"/>
                <a:cs typeface="Arial"/>
                <a:sym typeface="Arial"/>
                <a:hlinkClick r:id="rId3"/>
              </a:rPr>
              <a:t> - EAT (eatforum.org)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76" name="Google Shape;27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300" dirty="0"/>
          </a:p>
          <a:p>
            <a:pPr rtl="0">
              <a:spcBef>
                <a:spcPts val="1400"/>
              </a:spcBef>
              <a:spcAft>
                <a:spcPts val="0"/>
              </a:spcAft>
            </a:pPr>
            <a:r>
              <a:rPr lang="sv-SE" sz="1800" b="0" i="0" u="none" strike="noStrike" dirty="0">
                <a:solidFill>
                  <a:srgbClr val="0C290E"/>
                </a:solidFill>
                <a:effectLst/>
                <a:latin typeface="Calibri" panose="020F0502020204030204" pitchFamily="34" charset="0"/>
              </a:rPr>
              <a:t>Tabellen kommer från en rapport 2019 från Stockholm </a:t>
            </a:r>
            <a:r>
              <a:rPr lang="sv-SE" sz="1800" b="0" i="0" u="none" strike="noStrike" dirty="0" err="1">
                <a:solidFill>
                  <a:srgbClr val="0C290E"/>
                </a:solidFill>
                <a:effectLst/>
                <a:latin typeface="Calibri" panose="020F0502020204030204" pitchFamily="34" charset="0"/>
              </a:rPr>
              <a:t>Resilience</a:t>
            </a:r>
            <a:r>
              <a:rPr lang="sv-SE" sz="1800" b="0" i="0" u="none" strike="noStrike" dirty="0">
                <a:solidFill>
                  <a:srgbClr val="0C290E"/>
                </a:solidFill>
                <a:effectLst/>
                <a:latin typeface="Calibri" panose="020F0502020204030204" pitchFamily="34" charset="0"/>
              </a:rPr>
              <a:t> center och visar på en jämförelse mellan vår faktiska per capita- konsumtion, de nordiska kostråden och EAT Lancets kosten. </a:t>
            </a:r>
            <a:r>
              <a:rPr lang="sv-SE" sz="1800" b="0" i="0" u="none" strike="noStrike" dirty="0" err="1">
                <a:solidFill>
                  <a:srgbClr val="0C290E"/>
                </a:solidFill>
                <a:effectLst/>
                <a:latin typeface="Calibri" panose="020F0502020204030204" pitchFamily="34" charset="0"/>
              </a:rPr>
              <a:t>DEn</a:t>
            </a:r>
            <a:r>
              <a:rPr lang="sv-SE" sz="1800" b="0" i="0" u="none" strike="noStrike" dirty="0">
                <a:solidFill>
                  <a:srgbClr val="0C290E"/>
                </a:solidFill>
                <a:effectLst/>
                <a:latin typeface="Calibri" panose="020F0502020204030204" pitchFamily="34" charset="0"/>
              </a:rPr>
              <a:t> streckade linjen motsvarar  EAT-Lancet nivån medan det gröna fältet motsvarar </a:t>
            </a:r>
            <a:r>
              <a:rPr lang="sv-SE" sz="1800" b="0" i="0" u="none" strike="noStrike" dirty="0" err="1">
                <a:solidFill>
                  <a:srgbClr val="0C290E"/>
                </a:solidFill>
                <a:effectLst/>
                <a:latin typeface="Calibri" panose="020F0502020204030204" pitchFamily="34" charset="0"/>
              </a:rPr>
              <a:t>intervallet.De</a:t>
            </a:r>
            <a:r>
              <a:rPr lang="sv-SE" sz="1800" b="0" i="0" u="none" strike="noStrike" dirty="0">
                <a:solidFill>
                  <a:srgbClr val="0C290E"/>
                </a:solidFill>
                <a:effectLst/>
                <a:latin typeface="Calibri" panose="020F0502020204030204" pitchFamily="34" charset="0"/>
              </a:rPr>
              <a:t> nordiska rekommendationerna  indikeras av en diamantformad symbol. Det röda köttet har istället en max-nivå. </a:t>
            </a:r>
            <a:endParaRPr lang="sv-SE" sz="4400" b="0" dirty="0">
              <a:effectLst/>
            </a:endParaRPr>
          </a:p>
          <a:p>
            <a:pPr rtl="0">
              <a:spcBef>
                <a:spcPts val="1400"/>
              </a:spcBef>
              <a:spcAft>
                <a:spcPts val="0"/>
              </a:spcAft>
            </a:pPr>
            <a:r>
              <a:rPr lang="sv-SE" sz="1800" b="0" i="0" u="none" strike="noStrike" dirty="0">
                <a:solidFill>
                  <a:srgbClr val="0C290E"/>
                </a:solidFill>
                <a:effectLst/>
                <a:latin typeface="Calibri" panose="020F0502020204030204" pitchFamily="34" charset="0"/>
              </a:rPr>
              <a:t>Jämförelsen visar t ex att svenskarnas intag av nötter, gryn och  grönsaker ligger långt under </a:t>
            </a:r>
            <a:r>
              <a:rPr lang="sv-SE" sz="1800" b="0" i="0" u="none" strike="noStrike" dirty="0" err="1">
                <a:solidFill>
                  <a:srgbClr val="0C290E"/>
                </a:solidFill>
                <a:effectLst/>
                <a:latin typeface="Calibri" panose="020F0502020204030204" pitchFamily="34" charset="0"/>
              </a:rPr>
              <a:t>Eat</a:t>
            </a:r>
            <a:r>
              <a:rPr lang="sv-SE" sz="1800" b="0" i="0" u="none" strike="noStrike" dirty="0">
                <a:solidFill>
                  <a:srgbClr val="0C290E"/>
                </a:solidFill>
                <a:effectLst/>
                <a:latin typeface="Calibri" panose="020F0502020204030204" pitchFamily="34" charset="0"/>
              </a:rPr>
              <a:t> Lancet kostens nivåer.. </a:t>
            </a:r>
            <a:endParaRPr lang="sv-SE" sz="4400" b="0" dirty="0">
              <a:effectLst/>
            </a:endParaRPr>
          </a:p>
          <a:p>
            <a:pPr rtl="0">
              <a:spcBef>
                <a:spcPts val="0"/>
              </a:spcBef>
              <a:spcAft>
                <a:spcPts val="0"/>
              </a:spcAft>
            </a:pPr>
            <a:br>
              <a:rPr lang="sv-SE" sz="4400" b="0" dirty="0">
                <a:effectLst/>
              </a:rPr>
            </a:br>
            <a:br>
              <a:rPr lang="sv-SE" sz="4400" b="0" dirty="0">
                <a:effectLst/>
              </a:rPr>
            </a:br>
            <a:r>
              <a:rPr lang="sv-SE" sz="1800" b="0" i="0" u="none" strike="noStrike" dirty="0">
                <a:solidFill>
                  <a:srgbClr val="3C4043"/>
                </a:solidFill>
                <a:effectLst/>
                <a:latin typeface="Roboto" panose="02000000000000000000" pitchFamily="2" charset="0"/>
              </a:rPr>
              <a:t>Källa: </a:t>
            </a:r>
            <a:r>
              <a:rPr lang="sv-SE" sz="1800" b="0" i="0" u="none" strike="noStrike" dirty="0" err="1">
                <a:solidFill>
                  <a:srgbClr val="3C4043"/>
                </a:solidFill>
                <a:effectLst/>
                <a:latin typeface="Roboto" panose="02000000000000000000" pitchFamily="2" charset="0"/>
              </a:rPr>
              <a:t>SRC_Report</a:t>
            </a:r>
            <a:r>
              <a:rPr lang="sv-SE" sz="1800" b="0" i="0" u="none" strike="noStrike" dirty="0">
                <a:solidFill>
                  <a:srgbClr val="3C4043"/>
                </a:solidFill>
                <a:effectLst/>
                <a:latin typeface="Roboto" panose="02000000000000000000" pitchFamily="2" charset="0"/>
              </a:rPr>
              <a:t> Nordic Food Systems, </a:t>
            </a:r>
            <a:r>
              <a:rPr lang="sv-SE" sz="1800" b="0" i="0" u="sng" strike="noStrike" dirty="0">
                <a:solidFill>
                  <a:srgbClr val="0563C1"/>
                </a:solidFill>
                <a:effectLst/>
                <a:latin typeface="Roboto" panose="02000000000000000000" pitchFamily="2" charset="0"/>
                <a:hlinkClick r:id="rId3"/>
              </a:rPr>
              <a:t>https://www.stockholmresilience.org/download/18.8620dc61698d96b1904a2/1554132043883/SRC_Report%20Nordic%20Food%20Systems.pdf</a:t>
            </a:r>
            <a:endParaRPr lang="sv-SE" sz="4400" b="0" dirty="0">
              <a:effectLst/>
            </a:endParaRPr>
          </a:p>
          <a:p>
            <a:pPr rtl="0">
              <a:spcBef>
                <a:spcPts val="0"/>
              </a:spcBef>
              <a:spcAft>
                <a:spcPts val="0"/>
              </a:spcAft>
            </a:pPr>
            <a:r>
              <a:rPr lang="sv-SE" sz="1800" b="0" i="0" u="none" strike="noStrike" dirty="0">
                <a:solidFill>
                  <a:srgbClr val="3C4043"/>
                </a:solidFill>
                <a:effectLst/>
                <a:latin typeface="Roboto" panose="02000000000000000000" pitchFamily="2" charset="0"/>
              </a:rPr>
              <a:t>(sid 31)</a:t>
            </a:r>
            <a:endParaRPr lang="sv-SE" sz="4400" b="0" dirty="0">
              <a:effectLst/>
            </a:endParaRPr>
          </a:p>
          <a:p>
            <a:br>
              <a:rPr lang="sv-SE" sz="4400" dirty="0"/>
            </a:br>
            <a:endParaRPr dirty="0">
              <a:highlight>
                <a:schemeClr val="lt1"/>
              </a:highlight>
            </a:endParaRPr>
          </a:p>
        </p:txBody>
      </p:sp>
      <p:sp>
        <p:nvSpPr>
          <p:cNvPr id="286" name="Google Shape;286;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sv-SE"/>
              <a:t>Källa: </a:t>
            </a:r>
            <a:r>
              <a:rPr lang="sv-SE" u="sng">
                <a:solidFill>
                  <a:schemeClr val="hlink"/>
                </a:solidFill>
                <a:hlinkClick r:id="rId3"/>
              </a:rPr>
              <a:t>www.wwf.se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sv-SE"/>
              <a:t>Syfte med bilden: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sv-SE"/>
              <a:t>Huvudbudskap och resonemang:</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sv-SE"/>
              <a:t>Kött är det som sticker ut, ger mest utsläpp.</a:t>
            </a:r>
            <a:endParaRPr/>
          </a:p>
          <a:p>
            <a:pPr marL="0" lvl="0" indent="0" algn="l" rtl="0">
              <a:lnSpc>
                <a:spcPct val="100000"/>
              </a:lnSpc>
              <a:spcBef>
                <a:spcPts val="0"/>
              </a:spcBef>
              <a:spcAft>
                <a:spcPts val="0"/>
              </a:spcAft>
              <a:buClr>
                <a:schemeClr val="dk1"/>
              </a:buClr>
              <a:buSzPts val="1200"/>
              <a:buFont typeface="Calibri"/>
              <a:buNone/>
            </a:pPr>
            <a:r>
              <a:rPr lang="sv-SE"/>
              <a:t>Om vi jämför med baljväxter så behöver vi öka </a:t>
            </a:r>
            <a:endParaRPr/>
          </a:p>
          <a:p>
            <a:pPr marL="0" lvl="0" indent="0" algn="l" rtl="0">
              <a:lnSpc>
                <a:spcPct val="100000"/>
              </a:lnSpc>
              <a:spcBef>
                <a:spcPts val="0"/>
              </a:spcBef>
              <a:spcAft>
                <a:spcPts val="0"/>
              </a:spcAft>
              <a:buClr>
                <a:schemeClr val="dk1"/>
              </a:buClr>
              <a:buSzPts val="1200"/>
              <a:buFont typeface="Calibri"/>
              <a:buNone/>
            </a:pPr>
            <a:r>
              <a:rPr lang="sv-SE"/>
              <a:t>Ris ger mer klimatpåverkan jämfört med olika slags matgryn till exempel havreris </a:t>
            </a:r>
            <a:endParaRPr/>
          </a:p>
        </p:txBody>
      </p:sp>
      <p:sp>
        <p:nvSpPr>
          <p:cNvPr id="327" name="Google Shape;327;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Det finns utrymme för alla livsmedel i kosten, men vi behöver begränsa de livsmedel som “kostar” mest växthusgaser.</a:t>
            </a:r>
            <a:endParaRPr lang="sv-SE" b="0" dirty="0">
              <a:effectLst/>
            </a:endParaRPr>
          </a:p>
          <a:p>
            <a:pPr rtl="0">
              <a:spcBef>
                <a:spcPts val="0"/>
              </a:spcBef>
              <a:spcAft>
                <a:spcPts val="0"/>
              </a:spcAft>
            </a:pPr>
            <a:br>
              <a:rPr lang="sv-SE" b="0" dirty="0">
                <a:effectLst/>
              </a:rPr>
            </a:br>
            <a:r>
              <a:rPr lang="sv-SE" sz="1800" b="0" i="0" u="none" strike="noStrike" dirty="0">
                <a:solidFill>
                  <a:srgbClr val="000000"/>
                </a:solidFill>
                <a:effectLst/>
                <a:latin typeface="Calibri" panose="020F0502020204030204" pitchFamily="34" charset="0"/>
              </a:rPr>
              <a:t>Källa: </a:t>
            </a:r>
            <a:r>
              <a:rPr lang="sv-SE" sz="1800" b="0" i="0" u="sng" strike="noStrike" dirty="0">
                <a:solidFill>
                  <a:srgbClr val="0563C1"/>
                </a:solidFill>
                <a:effectLst/>
                <a:latin typeface="Calibri" panose="020F0502020204030204" pitchFamily="34" charset="0"/>
                <a:hlinkClick r:id="rId3"/>
              </a:rPr>
              <a:t>www.wwf.se</a:t>
            </a:r>
            <a:endParaRPr lang="sv-SE" b="0" dirty="0">
              <a:effectLst/>
            </a:endParaRPr>
          </a:p>
          <a:p>
            <a:br>
              <a:rPr lang="sv-SE" b="0" dirty="0">
                <a:effectLst/>
              </a:rPr>
            </a:br>
            <a:endParaRPr dirty="0"/>
          </a:p>
        </p:txBody>
      </p:sp>
      <p:sp>
        <p:nvSpPr>
          <p:cNvPr id="338" name="Google Shape;338;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0" name="Google Shape;3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358" name="Google Shape;3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Clr>
                <a:schemeClr val="dk1"/>
              </a:buClr>
              <a:buSzPts val="1100"/>
              <a:buFont typeface="Arial"/>
              <a:buNone/>
            </a:pPr>
            <a:r>
              <a:rPr lang="sv-SE" sz="1200" dirty="0">
                <a:solidFill>
                  <a:srgbClr val="3C4043"/>
                </a:solidFill>
                <a:highlight>
                  <a:srgbClr val="FFFFFF"/>
                </a:highlight>
                <a:latin typeface="Roboto"/>
                <a:ea typeface="Roboto"/>
                <a:cs typeface="Roboto"/>
                <a:sym typeface="Roboto"/>
              </a:rPr>
              <a:t>5. Från </a:t>
            </a:r>
            <a:r>
              <a:rPr lang="sv-SE" sz="1200" dirty="0" err="1">
                <a:solidFill>
                  <a:srgbClr val="3C4043"/>
                </a:solidFill>
                <a:highlight>
                  <a:srgbClr val="FFFFFF"/>
                </a:highlight>
                <a:latin typeface="Roboto"/>
                <a:ea typeface="Roboto"/>
                <a:cs typeface="Roboto"/>
                <a:sym typeface="Roboto"/>
              </a:rPr>
              <a:t>Riksmaten</a:t>
            </a:r>
            <a:r>
              <a:rPr lang="sv-SE" sz="1200" dirty="0">
                <a:solidFill>
                  <a:srgbClr val="3C4043"/>
                </a:solidFill>
                <a:highlight>
                  <a:srgbClr val="FFFFFF"/>
                </a:highlight>
                <a:latin typeface="Roboto"/>
                <a:ea typeface="Roboto"/>
                <a:cs typeface="Roboto"/>
                <a:sym typeface="Roboto"/>
              </a:rPr>
              <a:t> Ungdom 2016-17: 17 procent av totala mängden kalorier kommer från godis, läsk, kakor och snacks. Det är för mycket eftersom den här typen av mat ger tomma kalorier, utan så mycket näring. </a:t>
            </a:r>
            <a:r>
              <a:rPr lang="sv-SE" sz="1200" dirty="0" err="1">
                <a:solidFill>
                  <a:srgbClr val="3C4043"/>
                </a:solidFill>
                <a:highlight>
                  <a:srgbClr val="FFFFFF"/>
                </a:highlight>
                <a:latin typeface="Roboto"/>
                <a:ea typeface="Roboto"/>
                <a:cs typeface="Roboto"/>
                <a:sym typeface="Roboto"/>
              </a:rPr>
              <a:t>Riksmaten</a:t>
            </a:r>
            <a:r>
              <a:rPr lang="sv-SE" sz="1200" dirty="0">
                <a:solidFill>
                  <a:srgbClr val="3C4043"/>
                </a:solidFill>
                <a:highlight>
                  <a:srgbClr val="FFFFFF"/>
                </a:highlight>
                <a:latin typeface="Roboto"/>
                <a:ea typeface="Roboto"/>
                <a:cs typeface="Roboto"/>
                <a:sym typeface="Roboto"/>
              </a:rPr>
              <a:t> vuxen 2010-11 Intaget av söta och feta livsmedel är högt Många deltagare åt mycket av söta och feta livsmedel med låg näringstäthet och i genomsnitt kom cirka 15 procent av energin i denna undersökning från läsk, godis, snacks och kaffebröd.</a:t>
            </a:r>
            <a:endParaRPr lang="sv-SE" dirty="0"/>
          </a:p>
          <a:p>
            <a:pPr marL="114300" marR="114300" lvl="0" indent="0" algn="l" rtl="0">
              <a:lnSpc>
                <a:spcPct val="115000"/>
              </a:lnSpc>
              <a:spcBef>
                <a:spcPts val="500"/>
              </a:spcBef>
              <a:spcAft>
                <a:spcPts val="0"/>
              </a:spcAft>
              <a:buClr>
                <a:schemeClr val="dk1"/>
              </a:buClr>
              <a:buSzPts val="1100"/>
              <a:buFont typeface="Arial"/>
              <a:buNone/>
            </a:pPr>
            <a:r>
              <a:rPr lang="sv-SE" sz="1200" dirty="0">
                <a:solidFill>
                  <a:srgbClr val="3C4043"/>
                </a:solidFill>
                <a:highlight>
                  <a:srgbClr val="FFFFFF"/>
                </a:highlight>
                <a:latin typeface="Roboto"/>
                <a:ea typeface="Roboto"/>
                <a:cs typeface="Roboto"/>
                <a:sym typeface="Roboto"/>
              </a:rPr>
              <a:t>6. Kaffe och te ger stor miljöpåverkan de länder de odlas. Måste alltid importeras. Många länder odlar i monokulturer, stor mängd bekämpningsmedel och vattenanvändning.</a:t>
            </a:r>
            <a:endParaRPr lang="sv-SE" sz="1050" dirty="0">
              <a:solidFill>
                <a:srgbClr val="1155CC"/>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sv-SE"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367" name="Google Shape;3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114300" lvl="0" indent="0" algn="l" rtl="0">
              <a:lnSpc>
                <a:spcPct val="142857"/>
              </a:lnSpc>
              <a:spcBef>
                <a:spcPts val="500"/>
              </a:spcBef>
              <a:spcAft>
                <a:spcPts val="0"/>
              </a:spcAft>
              <a:buClr>
                <a:schemeClr val="dk1"/>
              </a:buClr>
              <a:buSzPts val="1100"/>
              <a:buFont typeface="Arial"/>
              <a:buNone/>
            </a:pPr>
            <a:br>
              <a:rPr lang="sv-SE" b="0" dirty="0">
                <a:effectLst/>
              </a:rPr>
            </a:br>
            <a:r>
              <a:rPr lang="sv-SE" sz="1800" dirty="0">
                <a:solidFill>
                  <a:srgbClr val="3C4043"/>
                </a:solidFill>
                <a:highlight>
                  <a:srgbClr val="FFFFFF"/>
                </a:highlight>
                <a:latin typeface="Roboto"/>
                <a:ea typeface="Roboto"/>
                <a:cs typeface="Roboto"/>
                <a:sym typeface="Roboto"/>
              </a:rPr>
              <a:t>5. Från </a:t>
            </a:r>
            <a:r>
              <a:rPr lang="sv-SE" sz="1800" dirty="0" err="1">
                <a:solidFill>
                  <a:srgbClr val="3C4043"/>
                </a:solidFill>
                <a:highlight>
                  <a:srgbClr val="FFFFFF"/>
                </a:highlight>
                <a:latin typeface="Roboto"/>
                <a:ea typeface="Roboto"/>
                <a:cs typeface="Roboto"/>
                <a:sym typeface="Roboto"/>
              </a:rPr>
              <a:t>Riksmaten</a:t>
            </a:r>
            <a:r>
              <a:rPr lang="sv-SE" sz="1800" dirty="0">
                <a:solidFill>
                  <a:srgbClr val="3C4043"/>
                </a:solidFill>
                <a:highlight>
                  <a:srgbClr val="FFFFFF"/>
                </a:highlight>
                <a:latin typeface="Roboto"/>
                <a:ea typeface="Roboto"/>
                <a:cs typeface="Roboto"/>
                <a:sym typeface="Roboto"/>
              </a:rPr>
              <a:t> Ungdom 2016-17: 17 procent av totala mängden kalorier kommer från godis, läsk, kakor och snacks. Det är för mycket eftersom den här typen av mat ger tomma kalorier, utan så mycket näring. </a:t>
            </a:r>
            <a:r>
              <a:rPr lang="sv-SE" sz="1800" dirty="0" err="1">
                <a:solidFill>
                  <a:srgbClr val="3C4043"/>
                </a:solidFill>
                <a:highlight>
                  <a:srgbClr val="FFFFFF"/>
                </a:highlight>
                <a:latin typeface="Roboto"/>
                <a:ea typeface="Roboto"/>
                <a:cs typeface="Roboto"/>
                <a:sym typeface="Roboto"/>
              </a:rPr>
              <a:t>Riksmaten</a:t>
            </a:r>
            <a:r>
              <a:rPr lang="sv-SE" sz="1800" dirty="0">
                <a:solidFill>
                  <a:srgbClr val="3C4043"/>
                </a:solidFill>
                <a:highlight>
                  <a:srgbClr val="FFFFFF"/>
                </a:highlight>
                <a:latin typeface="Roboto"/>
                <a:ea typeface="Roboto"/>
                <a:cs typeface="Roboto"/>
                <a:sym typeface="Roboto"/>
              </a:rPr>
              <a:t> vuxen 2010-11 Intaget av söta och feta livsmedel är högt Många deltagare åt mycket av söta och feta livsmedel med låg näringstäthet och i genomsnitt kom cirka 15 procent av energin i denna undersökning från läsk, godis, snacks och kaffebröd.</a:t>
            </a:r>
            <a:endParaRPr lang="sv-SE" sz="1800" dirty="0"/>
          </a:p>
          <a:p>
            <a:pPr marL="114300" marR="114300" lvl="0" indent="0" algn="l" rtl="0">
              <a:lnSpc>
                <a:spcPct val="115000"/>
              </a:lnSpc>
              <a:spcBef>
                <a:spcPts val="500"/>
              </a:spcBef>
              <a:spcAft>
                <a:spcPts val="0"/>
              </a:spcAft>
              <a:buClr>
                <a:schemeClr val="dk1"/>
              </a:buClr>
              <a:buSzPts val="1100"/>
              <a:buFont typeface="Arial"/>
              <a:buNone/>
            </a:pPr>
            <a:r>
              <a:rPr lang="sv-SE" sz="1800" dirty="0">
                <a:solidFill>
                  <a:srgbClr val="3C4043"/>
                </a:solidFill>
                <a:highlight>
                  <a:srgbClr val="FFFFFF"/>
                </a:highlight>
                <a:latin typeface="Roboto"/>
                <a:ea typeface="Roboto"/>
                <a:cs typeface="Roboto"/>
                <a:sym typeface="Roboto"/>
              </a:rPr>
              <a:t>6. Kaffe och te ger stor miljöpåverkan i de länder de odlas. Måste alltid importeras. Många länder odlar i monokulturer, stor mängd bekämpningsmedel och vattenanvändning.</a:t>
            </a:r>
            <a:endParaRPr lang="sv-SE" sz="1400" dirty="0">
              <a:solidFill>
                <a:srgbClr val="1155CC"/>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sv-SE" sz="1800" dirty="0"/>
          </a:p>
          <a:p>
            <a:pPr rtl="0">
              <a:spcBef>
                <a:spcPts val="0"/>
              </a:spcBef>
              <a:spcAft>
                <a:spcPts val="0"/>
              </a:spcAft>
            </a:pPr>
            <a:r>
              <a:rPr lang="sv-SE" sz="1800" b="0" i="0" u="none" strike="noStrike" dirty="0">
                <a:solidFill>
                  <a:srgbClr val="000000"/>
                </a:solidFill>
                <a:effectLst/>
                <a:latin typeface="Calibri" panose="020F0502020204030204" pitchFamily="34" charset="0"/>
              </a:rPr>
              <a:t>6. Sverige har en nationell handlingsplan för minskat matsvinn och två etappmål och ökat samarbete mellan branschaktörer i livsmedelskedjan.(Agenda 2030, </a:t>
            </a:r>
            <a:r>
              <a:rPr lang="sv-SE" sz="1800" b="0" i="0" u="sng" strike="noStrike" dirty="0">
                <a:solidFill>
                  <a:srgbClr val="0563C1"/>
                </a:solidFill>
                <a:effectLst/>
                <a:latin typeface="Calibri" panose="020F0502020204030204" pitchFamily="34" charset="0"/>
                <a:hlinkClick r:id="rId3"/>
              </a:rPr>
              <a:t>https://www.regeringen.se/49d5f2/globalassets/regeringen/dokument/regeringskansliet/agenda-2030-och-de-globala-malen-for-hallbar-utveckling/voluntary-national-review--vnr/2021_sveriges_genomforande_av_agenda_2030_for_hallbar_utveckling_webb.pdf</a:t>
            </a:r>
            <a:r>
              <a:rPr lang="sv-SE" sz="1800" b="0" i="0" u="none" strike="noStrike" dirty="0">
                <a:solidFill>
                  <a:srgbClr val="000000"/>
                </a:solidFill>
                <a:effectLst/>
                <a:latin typeface="Calibri" panose="020F0502020204030204" pitchFamily="34" charset="0"/>
              </a:rPr>
              <a:t>)</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377" name="Google Shape;37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SzPts val="1400"/>
              <a:buNone/>
            </a:pPr>
            <a:endParaRPr/>
          </a:p>
        </p:txBody>
      </p:sp>
      <p:sp>
        <p:nvSpPr>
          <p:cNvPr id="388" name="Google Shape;38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500"/>
              </a:spcBef>
              <a:spcAft>
                <a:spcPts val="0"/>
              </a:spcAft>
            </a:pPr>
            <a:r>
              <a:rPr lang="sv-SE" sz="1800" b="0" i="0" u="none" strike="noStrike" dirty="0">
                <a:solidFill>
                  <a:srgbClr val="000000"/>
                </a:solidFill>
                <a:effectLst/>
                <a:latin typeface="Calibri" panose="020F0502020204030204" pitchFamily="34" charset="0"/>
              </a:rPr>
              <a:t>Detta utgör basen på tallriken. Även om frukt, grönt och spannmål har ett relativt litet klimatavtryck, så finns det flera andra viktiga perspektiv. T ex är detta den delen av kosten som använder mest bekämpningsmedel och påverkar den biologiska mångfalden. </a:t>
            </a:r>
            <a:endParaRPr lang="sv-SE" b="0" dirty="0">
              <a:effectLst/>
            </a:endParaRPr>
          </a:p>
          <a:p>
            <a:pPr rtl="0">
              <a:spcBef>
                <a:spcPts val="500"/>
              </a:spcBef>
              <a:spcAft>
                <a:spcPts val="0"/>
              </a:spcAft>
            </a:pPr>
            <a:r>
              <a:rPr lang="sv-SE" sz="1800" b="0" i="0" u="none" strike="noStrike" dirty="0">
                <a:solidFill>
                  <a:srgbClr val="000000"/>
                </a:solidFill>
                <a:effectLst/>
                <a:latin typeface="Calibri" panose="020F0502020204030204" pitchFamily="34" charset="0"/>
              </a:rPr>
              <a:t>Observera växtproteinerna som finns i både spannmål, baljväxter och nötter/frön och som kan ersätta kött-delen.</a:t>
            </a:r>
            <a:endParaRPr lang="sv-SE" b="0" dirty="0">
              <a:effectLst/>
            </a:endParaRPr>
          </a:p>
          <a:p>
            <a:pPr rtl="0">
              <a:spcBef>
                <a:spcPts val="500"/>
              </a:spcBef>
              <a:spcAft>
                <a:spcPts val="0"/>
              </a:spcAft>
            </a:pPr>
            <a:r>
              <a:rPr lang="sv-SE" sz="1800" b="0" i="0" u="none" strike="noStrike" dirty="0">
                <a:solidFill>
                  <a:srgbClr val="000000"/>
                </a:solidFill>
                <a:effectLst/>
                <a:latin typeface="Calibri" panose="020F0502020204030204" pitchFamily="34" charset="0"/>
              </a:rPr>
              <a:t>Förvaring är viktigt för ökad hållbarhet på konsumtionsnivå.</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050"/>
              <a:buFont typeface="Calibri"/>
              <a:buNone/>
            </a:pPr>
            <a:endParaRPr sz="1050" dirty="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050"/>
              <a:buFont typeface="Calibri"/>
              <a:buNone/>
            </a:pPr>
            <a:endParaRPr sz="1050" dirty="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rgbClr val="3C4043"/>
              </a:buClr>
              <a:buSzPts val="1050"/>
              <a:buFont typeface="Roboto"/>
              <a:buNone/>
            </a:pPr>
            <a:r>
              <a:rPr lang="sv-SE" sz="1050" dirty="0">
                <a:solidFill>
                  <a:srgbClr val="3C4043"/>
                </a:solidFill>
                <a:highlight>
                  <a:schemeClr val="lt1"/>
                </a:highlight>
                <a:latin typeface="Roboto"/>
                <a:ea typeface="Roboto"/>
                <a:cs typeface="Roboto"/>
                <a:sym typeface="Roboto"/>
              </a:rPr>
              <a:t>Mer info: </a:t>
            </a:r>
            <a:r>
              <a:rPr lang="sv-SE" sz="1050" dirty="0" err="1">
                <a:solidFill>
                  <a:srgbClr val="3C4043"/>
                </a:solidFill>
                <a:highlight>
                  <a:schemeClr val="lt1"/>
                </a:highlight>
                <a:latin typeface="Roboto"/>
                <a:ea typeface="Roboto"/>
                <a:cs typeface="Roboto"/>
                <a:sym typeface="Roboto"/>
              </a:rPr>
              <a:t>SRC_Report</a:t>
            </a:r>
            <a:r>
              <a:rPr lang="sv-SE" sz="1050" dirty="0">
                <a:solidFill>
                  <a:srgbClr val="3C4043"/>
                </a:solidFill>
                <a:highlight>
                  <a:schemeClr val="lt1"/>
                </a:highlight>
                <a:latin typeface="Roboto"/>
                <a:ea typeface="Roboto"/>
                <a:cs typeface="Roboto"/>
                <a:sym typeface="Roboto"/>
              </a:rPr>
              <a:t> Nordic Food Systems.pdf sid 31</a:t>
            </a:r>
            <a:endParaRPr sz="1050" dirty="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050"/>
              <a:buFont typeface="Calibri"/>
              <a:buNone/>
            </a:pPr>
            <a:endParaRPr sz="1050" dirty="0">
              <a:solidFill>
                <a:srgbClr val="3C4043"/>
              </a:solidFill>
              <a:highlight>
                <a:schemeClr val="lt1"/>
              </a:highlight>
              <a:latin typeface="Roboto"/>
              <a:ea typeface="Roboto"/>
              <a:cs typeface="Roboto"/>
              <a:sym typeface="Roboto"/>
            </a:endParaRPr>
          </a:p>
          <a:p>
            <a:pPr marL="685800" lvl="1" indent="-101600" algn="l" rtl="0">
              <a:lnSpc>
                <a:spcPct val="90000"/>
              </a:lnSpc>
              <a:spcBef>
                <a:spcPts val="500"/>
              </a:spcBef>
              <a:spcAft>
                <a:spcPts val="0"/>
              </a:spcAft>
              <a:buClr>
                <a:schemeClr val="dk1"/>
              </a:buClr>
              <a:buSzPts val="800"/>
              <a:buFont typeface="Calibri"/>
              <a:buChar char="•"/>
            </a:pPr>
            <a:r>
              <a:rPr lang="sv-SE" sz="800" dirty="0"/>
              <a:t>Obs skiljer sig åt från de allmänna kostråden. Förstärk hållbarhetsbudskapet (ej hälsobudskapet). Växtproteinerna! Förvaring är viktigt!</a:t>
            </a:r>
            <a:endParaRPr sz="800" dirty="0"/>
          </a:p>
          <a:p>
            <a:pPr marL="685800" lvl="1" indent="-101600" algn="l" rtl="0">
              <a:lnSpc>
                <a:spcPct val="90000"/>
              </a:lnSpc>
              <a:spcBef>
                <a:spcPts val="500"/>
              </a:spcBef>
              <a:spcAft>
                <a:spcPts val="0"/>
              </a:spcAft>
              <a:buClr>
                <a:schemeClr val="dk1"/>
              </a:buClr>
              <a:buSzPts val="800"/>
              <a:buFont typeface="Calibri"/>
              <a:buChar char="•"/>
            </a:pPr>
            <a:r>
              <a:rPr lang="sv-SE" sz="800" dirty="0"/>
              <a:t>Fullkorn</a:t>
            </a:r>
            <a:endParaRPr sz="800" dirty="0"/>
          </a:p>
          <a:p>
            <a:pPr marL="685800" lvl="1" indent="-101600" algn="l" rtl="0">
              <a:lnSpc>
                <a:spcPct val="90000"/>
              </a:lnSpc>
              <a:spcBef>
                <a:spcPts val="500"/>
              </a:spcBef>
              <a:spcAft>
                <a:spcPts val="0"/>
              </a:spcAft>
              <a:buClr>
                <a:schemeClr val="dk1"/>
              </a:buClr>
              <a:buSzPts val="800"/>
              <a:buFont typeface="Calibri"/>
              <a:buChar char="•"/>
            </a:pPr>
            <a:r>
              <a:rPr lang="sv-SE" sz="800" dirty="0"/>
              <a:t>Baljväxter</a:t>
            </a:r>
            <a:endParaRPr sz="800" dirty="0"/>
          </a:p>
          <a:p>
            <a:pPr marL="685800" lvl="1" indent="-101600" algn="l" rtl="0">
              <a:lnSpc>
                <a:spcPct val="90000"/>
              </a:lnSpc>
              <a:spcBef>
                <a:spcPts val="500"/>
              </a:spcBef>
              <a:spcAft>
                <a:spcPts val="0"/>
              </a:spcAft>
              <a:buClr>
                <a:schemeClr val="dk1"/>
              </a:buClr>
              <a:buSzPts val="800"/>
              <a:buFont typeface="Calibri"/>
              <a:buChar char="•"/>
            </a:pPr>
            <a:r>
              <a:rPr lang="sv-SE" sz="800" dirty="0"/>
              <a:t>Rotfrukter</a:t>
            </a:r>
            <a:endParaRPr sz="800" dirty="0"/>
          </a:p>
          <a:p>
            <a:pPr marL="685800" lvl="1" indent="-101600" algn="l" rtl="0">
              <a:lnSpc>
                <a:spcPct val="90000"/>
              </a:lnSpc>
              <a:spcBef>
                <a:spcPts val="500"/>
              </a:spcBef>
              <a:spcAft>
                <a:spcPts val="0"/>
              </a:spcAft>
              <a:buClr>
                <a:schemeClr val="dk1"/>
              </a:buClr>
              <a:buSzPts val="800"/>
              <a:buFont typeface="Calibri"/>
              <a:buChar char="•"/>
            </a:pPr>
            <a:r>
              <a:rPr lang="sv-SE" sz="800" dirty="0"/>
              <a:t>Kålsorter</a:t>
            </a:r>
            <a:endParaRPr sz="800" dirty="0"/>
          </a:p>
          <a:p>
            <a:pPr marL="685800" lvl="1" indent="-101600" algn="l" rtl="0">
              <a:lnSpc>
                <a:spcPct val="90000"/>
              </a:lnSpc>
              <a:spcBef>
                <a:spcPts val="500"/>
              </a:spcBef>
              <a:spcAft>
                <a:spcPts val="0"/>
              </a:spcAft>
              <a:buClr>
                <a:schemeClr val="dk1"/>
              </a:buClr>
              <a:buSzPts val="800"/>
              <a:buFont typeface="Calibri"/>
              <a:buChar char="•"/>
            </a:pPr>
            <a:r>
              <a:rPr lang="sv-SE" sz="800" dirty="0"/>
              <a:t>Ät efter säsong</a:t>
            </a:r>
            <a:endParaRPr sz="800" dirty="0"/>
          </a:p>
          <a:p>
            <a:pPr marL="228600" lvl="0" indent="-25400" algn="l" rtl="0">
              <a:lnSpc>
                <a:spcPct val="90000"/>
              </a:lnSpc>
              <a:spcBef>
                <a:spcPts val="1000"/>
              </a:spcBef>
              <a:spcAft>
                <a:spcPts val="0"/>
              </a:spcAft>
              <a:buClr>
                <a:schemeClr val="dk1"/>
              </a:buClr>
              <a:buSzPts val="3200"/>
              <a:buFont typeface="Arial"/>
              <a:buNone/>
            </a:pPr>
            <a:endParaRPr dirty="0"/>
          </a:p>
          <a:p>
            <a:pPr marL="685800" lvl="1" indent="-101600" algn="l" rtl="0">
              <a:lnSpc>
                <a:spcPct val="90000"/>
              </a:lnSpc>
              <a:spcBef>
                <a:spcPts val="500"/>
              </a:spcBef>
              <a:spcAft>
                <a:spcPts val="0"/>
              </a:spcAft>
              <a:buClr>
                <a:schemeClr val="dk1"/>
              </a:buClr>
              <a:buSzPts val="800"/>
              <a:buFont typeface="Calibri"/>
              <a:buChar char="•"/>
            </a:pPr>
            <a:r>
              <a:rPr lang="sv-SE" sz="800" dirty="0"/>
              <a:t> Undvik: Flygtransporterade grönsaker och frukter</a:t>
            </a:r>
            <a:endParaRPr sz="100" dirty="0"/>
          </a:p>
        </p:txBody>
      </p:sp>
      <p:sp>
        <p:nvSpPr>
          <p:cNvPr id="396" name="Google Shape;3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07" name="Google Shape;4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sz="1800" b="0" i="0" u="none" strike="noStrike" dirty="0">
                <a:solidFill>
                  <a:srgbClr val="000000"/>
                </a:solidFill>
                <a:effectLst/>
                <a:latin typeface="Calibri" panose="020F0502020204030204" pitchFamily="34" charset="0"/>
              </a:rPr>
              <a:t>Välj mejeri med omsorg; både traditionella och växtmejerier som bör vara berikade. </a:t>
            </a:r>
            <a:endParaRPr dirty="0"/>
          </a:p>
        </p:txBody>
      </p:sp>
      <p:sp>
        <p:nvSpPr>
          <p:cNvPr id="418" name="Google Shape;4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SzPts val="1400"/>
              <a:buNone/>
            </a:pPr>
            <a:endParaRPr/>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430" name="Google Shape;43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45" name="Google Shape;445;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56" name="Google Shape;456;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Kostråden om att äta fisk 2-3 ggr/v är baserade på att fisk bidrar med tex essentiell omega-3, men  går inte i linje med risken för globalt </a:t>
            </a:r>
            <a:r>
              <a:rPr lang="sv-SE" sz="1800" b="0" i="0" u="none" strike="noStrike" dirty="0" err="1">
                <a:solidFill>
                  <a:srgbClr val="000000"/>
                </a:solidFill>
                <a:effectLst/>
                <a:latin typeface="Calibri" panose="020F0502020204030204" pitchFamily="34" charset="0"/>
              </a:rPr>
              <a:t>utfiske</a:t>
            </a:r>
            <a:r>
              <a:rPr lang="sv-SE" sz="1800" b="0" i="0" u="none" strike="noStrike" dirty="0">
                <a:solidFill>
                  <a:srgbClr val="000000"/>
                </a:solidFill>
                <a:effectLst/>
                <a:latin typeface="Calibri" panose="020F0502020204030204" pitchFamily="34" charset="0"/>
              </a:rPr>
              <a:t>. </a:t>
            </a:r>
            <a:r>
              <a:rPr lang="sv-SE" sz="1800" b="0" i="0" u="none" strike="noStrike" dirty="0" err="1">
                <a:solidFill>
                  <a:srgbClr val="000000"/>
                </a:solidFill>
                <a:effectLst/>
                <a:latin typeface="Calibri" panose="020F0502020204030204" pitchFamily="34" charset="0"/>
              </a:rPr>
              <a:t>Sjömat</a:t>
            </a:r>
            <a:r>
              <a:rPr lang="sv-SE" sz="1800" b="0" i="0" u="none" strike="noStrike" dirty="0">
                <a:solidFill>
                  <a:srgbClr val="000000"/>
                </a:solidFill>
                <a:effectLst/>
                <a:latin typeface="Calibri" panose="020F0502020204030204" pitchFamily="34" charset="0"/>
              </a:rPr>
              <a:t> är ett vidare begrepp än fisk och skaldjur, och inkluderar alger som också kan bidra med viktiga oljor och mineraler. Odlad </a:t>
            </a:r>
            <a:r>
              <a:rPr lang="sv-SE" sz="1800" b="0" i="0" u="none" strike="noStrike" dirty="0" err="1">
                <a:solidFill>
                  <a:srgbClr val="000000"/>
                </a:solidFill>
                <a:effectLst/>
                <a:latin typeface="Calibri" panose="020F0502020204030204" pitchFamily="34" charset="0"/>
              </a:rPr>
              <a:t>sjömat</a:t>
            </a:r>
            <a:r>
              <a:rPr lang="sv-SE" sz="1800" b="0" i="0" u="none" strike="noStrike" dirty="0">
                <a:solidFill>
                  <a:srgbClr val="000000"/>
                </a:solidFill>
                <a:effectLst/>
                <a:latin typeface="Calibri" panose="020F0502020204030204" pitchFamily="34" charset="0"/>
              </a:rPr>
              <a:t> i slutna system kan vara mer hållbart. </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67" name="Google Shape;4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r>
              <a:rPr lang="sv-SE" dirty="0"/>
              <a:t>Huvudbudskap och resonemang:</a:t>
            </a:r>
            <a:endParaRPr dirty="0"/>
          </a:p>
          <a:p>
            <a:pPr marL="457200" lvl="0" indent="-317500" algn="l" rtl="0">
              <a:lnSpc>
                <a:spcPct val="100000"/>
              </a:lnSpc>
              <a:spcBef>
                <a:spcPts val="0"/>
              </a:spcBef>
              <a:spcAft>
                <a:spcPts val="0"/>
              </a:spcAft>
              <a:buClr>
                <a:schemeClr val="dk1"/>
              </a:buClr>
              <a:buSzPts val="1400"/>
              <a:buFont typeface="Calibri"/>
              <a:buChar char="-"/>
            </a:pPr>
            <a:r>
              <a:rPr lang="sv-SE" dirty="0"/>
              <a:t>Detta är en pågående dialog</a:t>
            </a:r>
            <a:endParaRPr dirty="0"/>
          </a:p>
          <a:p>
            <a:pPr marL="457200" lvl="0" indent="-317500" algn="l" rtl="0">
              <a:lnSpc>
                <a:spcPct val="100000"/>
              </a:lnSpc>
              <a:spcBef>
                <a:spcPts val="0"/>
              </a:spcBef>
              <a:spcAft>
                <a:spcPts val="0"/>
              </a:spcAft>
              <a:buClr>
                <a:schemeClr val="dk1"/>
              </a:buClr>
              <a:buSzPts val="1400"/>
              <a:buFont typeface="Calibri"/>
              <a:buChar char="-"/>
            </a:pPr>
            <a:r>
              <a:rPr lang="sv-SE" dirty="0"/>
              <a:t>Exempel är ex att det finns starka hälsoargument till att äta fisk 2-3 ggr i veckan men ur hållbarhetssynpunkt är det knepigt</a:t>
            </a:r>
            <a:endParaRPr dirty="0"/>
          </a:p>
          <a:p>
            <a:pPr marL="457200" lvl="0" indent="-317500" algn="l" rtl="0">
              <a:lnSpc>
                <a:spcPct val="100000"/>
              </a:lnSpc>
              <a:spcBef>
                <a:spcPts val="0"/>
              </a:spcBef>
              <a:spcAft>
                <a:spcPts val="0"/>
              </a:spcAft>
              <a:buClr>
                <a:schemeClr val="dk1"/>
              </a:buClr>
              <a:buSzPts val="1400"/>
              <a:buFont typeface="Calibri"/>
              <a:buChar char="-"/>
            </a:pPr>
            <a:r>
              <a:rPr lang="sv-SE" dirty="0" err="1"/>
              <a:t>Lose-lose</a:t>
            </a:r>
            <a:r>
              <a:rPr lang="sv-SE" dirty="0"/>
              <a:t> utrymmesmaten</a:t>
            </a:r>
            <a:endParaRPr dirty="0"/>
          </a:p>
          <a:p>
            <a:pPr marL="0" lvl="0" indent="0" algn="l" rtl="0">
              <a:lnSpc>
                <a:spcPct val="100000"/>
              </a:lnSpc>
              <a:spcBef>
                <a:spcPts val="0"/>
              </a:spcBef>
              <a:spcAft>
                <a:spcPts val="0"/>
              </a:spcAft>
              <a:buSzPts val="1400"/>
              <a:buNone/>
            </a:pPr>
            <a:endParaRPr dirty="0"/>
          </a:p>
        </p:txBody>
      </p:sp>
      <p:sp>
        <p:nvSpPr>
          <p:cNvPr id="478" name="Google Shape;47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Kostråden om att äta fisk 2-3 ggr/v är baserade på att fisk bidrar med tex essentiell omega-3, men  går inte i linje med risken för globalt </a:t>
            </a:r>
            <a:r>
              <a:rPr lang="sv-SE" sz="1800" b="0" i="0" u="none" strike="noStrike" dirty="0" err="1">
                <a:solidFill>
                  <a:srgbClr val="000000"/>
                </a:solidFill>
                <a:effectLst/>
                <a:latin typeface="Calibri" panose="020F0502020204030204" pitchFamily="34" charset="0"/>
              </a:rPr>
              <a:t>utfiske</a:t>
            </a:r>
            <a:r>
              <a:rPr lang="sv-SE" sz="1800" b="0" i="0" u="none" strike="noStrike" dirty="0">
                <a:solidFill>
                  <a:srgbClr val="000000"/>
                </a:solidFill>
                <a:effectLst/>
                <a:latin typeface="Calibri" panose="020F0502020204030204" pitchFamily="34" charset="0"/>
              </a:rPr>
              <a:t>. </a:t>
            </a:r>
            <a:endParaRPr lang="sv-SE" b="0" dirty="0">
              <a:effectLst/>
            </a:endParaRPr>
          </a:p>
          <a:p>
            <a:pPr rtl="0">
              <a:spcBef>
                <a:spcPts val="0"/>
              </a:spcBef>
              <a:spcAft>
                <a:spcPts val="0"/>
              </a:spcAft>
            </a:pPr>
            <a:r>
              <a:rPr lang="sv-SE" sz="1800" b="0" i="0" u="none" strike="noStrike" dirty="0">
                <a:solidFill>
                  <a:srgbClr val="000000"/>
                </a:solidFill>
                <a:effectLst/>
                <a:latin typeface="Calibri" panose="020F0502020204030204" pitchFamily="34" charset="0"/>
              </a:rPr>
              <a:t>Frukt och grönsaker är hälsosamt och bidrar med både vitaminer och fibrer, men det kan vara stor skillnad mellan olika frukters miljö-och klimatavtryck. </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86" name="Google Shape;4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Mat med lågt klimatavtryck som t ex socker kan vara ohälsosam och dietisten har en viktig roll att bidra med kunskap och balansera budskapet kring utrymmesmat. </a:t>
            </a:r>
            <a:endParaRPr lang="sv-SE" b="0" dirty="0">
              <a:effectLst/>
            </a:endParaRPr>
          </a:p>
          <a:p>
            <a:pPr marR="114300" rtl="0">
              <a:spcBef>
                <a:spcPts val="500"/>
              </a:spcBef>
              <a:spcAft>
                <a:spcPts val="0"/>
              </a:spcAft>
            </a:pPr>
            <a:br>
              <a:rPr lang="sv-SE" b="0" dirty="0">
                <a:effectLst/>
              </a:rPr>
            </a:br>
            <a:r>
              <a:rPr lang="sv-SE" sz="1800" b="0" i="0" u="none" strike="noStrike" dirty="0">
                <a:solidFill>
                  <a:srgbClr val="3C4043"/>
                </a:solidFill>
                <a:effectLst/>
                <a:latin typeface="Roboto" panose="02000000000000000000" pitchFamily="2" charset="0"/>
              </a:rPr>
              <a:t> Från </a:t>
            </a:r>
            <a:r>
              <a:rPr lang="sv-SE" sz="1800" b="0" i="0" u="none" strike="noStrike" dirty="0" err="1">
                <a:solidFill>
                  <a:srgbClr val="3C4043"/>
                </a:solidFill>
                <a:effectLst/>
                <a:latin typeface="Roboto" panose="02000000000000000000" pitchFamily="2" charset="0"/>
              </a:rPr>
              <a:t>Riksmaten</a:t>
            </a:r>
            <a:r>
              <a:rPr lang="sv-SE" sz="1800" b="0" i="0" u="none" strike="noStrike" dirty="0">
                <a:solidFill>
                  <a:srgbClr val="3C4043"/>
                </a:solidFill>
                <a:effectLst/>
                <a:latin typeface="Roboto" panose="02000000000000000000" pitchFamily="2" charset="0"/>
              </a:rPr>
              <a:t> Ungdom 2016-17: 17 procent av totala mängden kalorier kommer från godis, läsk, kakor och snacks. Det är för mycket eftersom den här typen av mat ger tomma kalorier, utan så mycket näring. </a:t>
            </a:r>
            <a:r>
              <a:rPr lang="sv-SE" sz="1800" b="0" i="0" u="none" strike="noStrike" dirty="0" err="1">
                <a:solidFill>
                  <a:srgbClr val="3C4043"/>
                </a:solidFill>
                <a:effectLst/>
                <a:latin typeface="Roboto" panose="02000000000000000000" pitchFamily="2" charset="0"/>
              </a:rPr>
              <a:t>Riksmaten</a:t>
            </a:r>
            <a:r>
              <a:rPr lang="sv-SE" sz="1800" b="0" i="0" u="none" strike="noStrike" dirty="0">
                <a:solidFill>
                  <a:srgbClr val="3C4043"/>
                </a:solidFill>
                <a:effectLst/>
                <a:latin typeface="Roboto" panose="02000000000000000000" pitchFamily="2" charset="0"/>
              </a:rPr>
              <a:t> vuxen 2010-11 Intaget av söta och feta livsmedel är högt Många deltagare åt mycket av söta och feta livsmedel med låg näringstäthet och i genomsnitt kom cirka 15 procent av energin i denna undersökning från läsk, godis, snacks och kaffebröd.</a:t>
            </a:r>
            <a:endParaRPr lang="sv-SE" b="0" dirty="0">
              <a:effectLst/>
            </a:endParaRPr>
          </a:p>
          <a:p>
            <a:pPr marL="114300" marR="114300" rtl="0">
              <a:spcBef>
                <a:spcPts val="500"/>
              </a:spcBef>
              <a:spcAft>
                <a:spcPts val="0"/>
              </a:spcAft>
            </a:pPr>
            <a:r>
              <a:rPr lang="sv-SE" sz="1800" b="0" i="0" u="none" strike="noStrike" dirty="0">
                <a:solidFill>
                  <a:srgbClr val="3C4043"/>
                </a:solidFill>
                <a:effectLst/>
                <a:latin typeface="Roboto" panose="02000000000000000000" pitchFamily="2" charset="0"/>
              </a:rPr>
              <a:t>6. Kaffe och te ger stor miljöpåverkan de länder de odlas. Måste alltid importeras. Många länder odlar i monokulturer, stor mängd bekämpningsmedel och vattenanvändning.</a:t>
            </a:r>
            <a:endParaRPr lang="sv-SE" b="0" dirty="0">
              <a:effectLst/>
            </a:endParaRPr>
          </a:p>
          <a:p>
            <a:br>
              <a:rPr lang="sv-SE" b="0" dirty="0">
                <a:effectLst/>
              </a:rPr>
            </a:br>
            <a:br>
              <a:rPr lang="sv-SE" b="0" dirty="0">
                <a:effectLst/>
              </a:rPr>
            </a:b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497" name="Google Shape;49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Dietisten har en unik roll att integrera miljömässig hållbarhet i sitt arbete med mat och näring.</a:t>
            </a:r>
            <a:endParaRPr lang="sv-SE" b="0" dirty="0">
              <a:effectLst/>
            </a:endParaRPr>
          </a:p>
          <a:p>
            <a:br>
              <a:rPr lang="sv-SE" dirty="0"/>
            </a:br>
            <a:endParaRPr dirty="0"/>
          </a:p>
        </p:txBody>
      </p:sp>
      <p:sp>
        <p:nvSpPr>
          <p:cNvPr id="510" name="Google Shape;51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Viktigt att vi dietister integrerar hållbarhet i kostråden och i dialog med andra professioner. </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518" name="Google Shape;51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Vill du lägga till något? Hur ser det ut för dig på din arbetsplats, ser du några möjligheter att arbeta mer med hållbara matvanor?</a:t>
            </a:r>
            <a:endParaRPr lang="sv-SE" b="0" dirty="0">
              <a:effectLst/>
            </a:endParaRPr>
          </a:p>
          <a:p>
            <a:br>
              <a:rPr lang="sv-SE" dirty="0"/>
            </a:br>
            <a:endParaRPr dirty="0"/>
          </a:p>
        </p:txBody>
      </p:sp>
      <p:sp>
        <p:nvSpPr>
          <p:cNvPr id="526" name="Google Shape;52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Hållbarhet är ett vitt begrepp. Den här guiden belyser området miljö. De andra perspektiven är givetvis oerhört viktiga och vi dietister har vi ett holistiskt perspektiv som inkluderar många aspekter. </a:t>
            </a:r>
            <a:endParaRPr lang="sv-SE" b="0" dirty="0">
              <a:effectLst/>
            </a:endParaRPr>
          </a:p>
          <a:p>
            <a:br>
              <a:rPr lang="sv-SE" dirty="0"/>
            </a:b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03" name="Google Shape;10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5" name="Google Shape;5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544" name="Google Shape;544;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1000"/>
              </a:spcBef>
              <a:spcAft>
                <a:spcPts val="0"/>
              </a:spcAft>
            </a:pPr>
            <a:r>
              <a:rPr lang="sv-SE" sz="1800" b="0" i="0" u="none" strike="noStrike" dirty="0">
                <a:solidFill>
                  <a:srgbClr val="000000"/>
                </a:solidFill>
                <a:effectLst/>
                <a:latin typeface="Calibri" panose="020F0502020204030204" pitchFamily="34" charset="0"/>
              </a:rPr>
              <a:t>Det finns inte så många kompletta klimatberäknade veckomenyer . Detta är en sådan från WWF. Vad tänker du som ser menyn och arbetar med mat? Hur hade du gjort annorlunda, om du arbetade med att ta fram en hållbar, näringsrik och god meny med ett </a:t>
            </a:r>
            <a:r>
              <a:rPr lang="sv-SE" sz="1800" b="0" i="0" u="none" strike="noStrike" dirty="0" err="1">
                <a:solidFill>
                  <a:srgbClr val="000000"/>
                </a:solidFill>
                <a:effectLst/>
                <a:latin typeface="Calibri" panose="020F0502020204030204" pitchFamily="34" charset="0"/>
              </a:rPr>
              <a:t>maxtak</a:t>
            </a:r>
            <a:r>
              <a:rPr lang="sv-SE" sz="1800" b="0" i="0" u="none" strike="noStrike" dirty="0">
                <a:solidFill>
                  <a:srgbClr val="000000"/>
                </a:solidFill>
                <a:effectLst/>
                <a:latin typeface="Calibri" panose="020F0502020204030204" pitchFamily="34" charset="0"/>
              </a:rPr>
              <a:t> om 11 kg CO2?</a:t>
            </a:r>
            <a:endParaRPr lang="sv-SE" b="0" dirty="0">
              <a:effectLst/>
            </a:endParaRPr>
          </a:p>
          <a:p>
            <a:br>
              <a:rPr lang="sv-SE" dirty="0"/>
            </a:br>
            <a:endParaRPr dirty="0"/>
          </a:p>
        </p:txBody>
      </p:sp>
      <p:sp>
        <p:nvSpPr>
          <p:cNvPr id="559" name="Google Shape;559;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Det finns olika klimatdatabaser. RISE har en egen sådan som visar på klimatavtrycket från olika livsmedel, beroende på om det är importerade livsmedel eller inhemska. </a:t>
            </a:r>
            <a:endParaRPr lang="sv-SE" b="0" dirty="0">
              <a:effectLst/>
            </a:endParaRPr>
          </a:p>
          <a:p>
            <a:br>
              <a:rPr lang="sv-SE" dirty="0"/>
            </a:br>
            <a:endParaRPr dirty="0"/>
          </a:p>
        </p:txBody>
      </p:sp>
      <p:sp>
        <p:nvSpPr>
          <p:cNvPr id="570" name="Google Shape;570;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81" name="Google Shape;58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597" name="Google Shape;59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46: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607" name="Google Shape;607;p46: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sv-SE" sz="1400"/>
              <a:t>“lager på lager” mer än separat livsmedel på tallriken. </a:t>
            </a:r>
            <a:endParaRPr sz="1400"/>
          </a:p>
          <a:p>
            <a:pPr marL="0" lvl="0" indent="0" algn="l" rtl="0">
              <a:lnSpc>
                <a:spcPct val="90000"/>
              </a:lnSpc>
              <a:spcBef>
                <a:spcPts val="1000"/>
              </a:spcBef>
              <a:spcAft>
                <a:spcPts val="0"/>
              </a:spcAft>
              <a:buClr>
                <a:schemeClr val="dk1"/>
              </a:buClr>
              <a:buSzPts val="1100"/>
              <a:buFont typeface="Arial"/>
              <a:buNone/>
            </a:pPr>
            <a:endParaRPr sz="1400"/>
          </a:p>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90000"/>
              </a:lnSpc>
              <a:spcBef>
                <a:spcPts val="1000"/>
              </a:spcBef>
              <a:spcAft>
                <a:spcPts val="0"/>
              </a:spcAft>
              <a:buClr>
                <a:schemeClr val="dk1"/>
              </a:buClr>
              <a:buSzPts val="1100"/>
              <a:buFont typeface="Arial"/>
              <a:buNone/>
            </a:pPr>
            <a:endParaRPr sz="1400"/>
          </a:p>
        </p:txBody>
      </p:sp>
      <p:sp>
        <p:nvSpPr>
          <p:cNvPr id="615" name="Google Shape;615;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26" name="Google Shape;626;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634" name="Google Shape;63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sv-SE" dirty="0"/>
              <a:t>Sektionen har valt att ta avstamp i ett par vedertagna och vanligt  förekommande globala definitioner. Att de är globala är viktigt då hållbart producerad och konsumerad  mat är en global fråga. </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sv-SE" dirty="0"/>
              <a:t>Vad är EAT Lancet?</a:t>
            </a:r>
            <a:endParaRPr dirty="0"/>
          </a:p>
          <a:p>
            <a:pPr marL="0" lvl="0" indent="0" algn="l" rtl="0">
              <a:lnSpc>
                <a:spcPct val="100000"/>
              </a:lnSpc>
              <a:spcBef>
                <a:spcPts val="0"/>
              </a:spcBef>
              <a:spcAft>
                <a:spcPts val="0"/>
              </a:spcAft>
              <a:buClr>
                <a:schemeClr val="dk1"/>
              </a:buClr>
              <a:buSzPts val="1100"/>
              <a:buFont typeface="Arial"/>
              <a:buNone/>
            </a:pPr>
            <a:r>
              <a:rPr lang="sv-SE" dirty="0"/>
              <a:t>A </a:t>
            </a:r>
            <a:r>
              <a:rPr lang="sv-SE" dirty="0" err="1"/>
              <a:t>very</a:t>
            </a:r>
            <a:r>
              <a:rPr lang="sv-SE" dirty="0"/>
              <a:t> </a:t>
            </a:r>
            <a:r>
              <a:rPr lang="sv-SE" dirty="0" err="1"/>
              <a:t>rigorous</a:t>
            </a:r>
            <a:r>
              <a:rPr lang="sv-SE" dirty="0"/>
              <a:t> definition </a:t>
            </a:r>
            <a:r>
              <a:rPr lang="sv-SE" dirty="0" err="1"/>
              <a:t>of</a:t>
            </a:r>
            <a:r>
              <a:rPr lang="sv-SE" dirty="0"/>
              <a:t> a </a:t>
            </a:r>
            <a:r>
              <a:rPr lang="sv-SE" dirty="0" err="1"/>
              <a:t>environmentally</a:t>
            </a:r>
            <a:r>
              <a:rPr lang="sv-SE" dirty="0"/>
              <a:t> </a:t>
            </a:r>
            <a:r>
              <a:rPr lang="sv-SE" dirty="0" err="1"/>
              <a:t>sustainable</a:t>
            </a:r>
            <a:r>
              <a:rPr lang="sv-SE" dirty="0"/>
              <a:t> diet </a:t>
            </a:r>
            <a:r>
              <a:rPr lang="sv-SE" dirty="0" err="1"/>
              <a:t>was</a:t>
            </a:r>
            <a:r>
              <a:rPr lang="sv-SE" dirty="0"/>
              <a:t> </a:t>
            </a:r>
            <a:r>
              <a:rPr lang="sv-SE" dirty="0" err="1"/>
              <a:t>provided</a:t>
            </a:r>
            <a:endParaRPr dirty="0"/>
          </a:p>
          <a:p>
            <a:pPr marL="0" lvl="0" indent="0" algn="l" rtl="0">
              <a:lnSpc>
                <a:spcPct val="100000"/>
              </a:lnSpc>
              <a:spcBef>
                <a:spcPts val="0"/>
              </a:spcBef>
              <a:spcAft>
                <a:spcPts val="0"/>
              </a:spcAft>
              <a:buClr>
                <a:schemeClr val="dk1"/>
              </a:buClr>
              <a:buSzPts val="1100"/>
              <a:buFont typeface="Arial"/>
              <a:buNone/>
            </a:pPr>
            <a:r>
              <a:rPr lang="sv-SE" dirty="0"/>
              <a:t>in 2019 by the EAT-Lancet Commission. The Commission </a:t>
            </a:r>
            <a:r>
              <a:rPr lang="sv-SE" dirty="0" err="1"/>
              <a:t>convened</a:t>
            </a:r>
            <a:r>
              <a:rPr lang="sv-SE" dirty="0"/>
              <a:t> 37 leading</a:t>
            </a:r>
            <a:endParaRPr dirty="0"/>
          </a:p>
          <a:p>
            <a:pPr marL="0" lvl="0" indent="0" algn="l" rtl="0">
              <a:lnSpc>
                <a:spcPct val="100000"/>
              </a:lnSpc>
              <a:spcBef>
                <a:spcPts val="0"/>
              </a:spcBef>
              <a:spcAft>
                <a:spcPts val="0"/>
              </a:spcAft>
              <a:buClr>
                <a:schemeClr val="dk1"/>
              </a:buClr>
              <a:buSzPts val="1100"/>
              <a:buFont typeface="Arial"/>
              <a:buNone/>
            </a:pPr>
            <a:r>
              <a:rPr lang="sv-SE" dirty="0"/>
              <a:t>scientists from 16 </a:t>
            </a:r>
            <a:r>
              <a:rPr lang="sv-SE" dirty="0" err="1"/>
              <a:t>countries</a:t>
            </a:r>
            <a:r>
              <a:rPr lang="sv-SE" dirty="0"/>
              <a:t> in </a:t>
            </a:r>
            <a:r>
              <a:rPr lang="sv-SE" dirty="0" err="1"/>
              <a:t>various</a:t>
            </a:r>
            <a:r>
              <a:rPr lang="sv-SE" dirty="0"/>
              <a:t> </a:t>
            </a:r>
            <a:r>
              <a:rPr lang="sv-SE" dirty="0" err="1"/>
              <a:t>disciplines</a:t>
            </a:r>
            <a:r>
              <a:rPr lang="sv-SE" dirty="0"/>
              <a:t> </a:t>
            </a:r>
            <a:r>
              <a:rPr lang="sv-SE" dirty="0" err="1"/>
              <a:t>including</a:t>
            </a:r>
            <a:r>
              <a:rPr lang="sv-SE" dirty="0"/>
              <a:t> human </a:t>
            </a:r>
            <a:r>
              <a:rPr lang="sv-SE" dirty="0" err="1"/>
              <a:t>health</a:t>
            </a:r>
            <a:r>
              <a:rPr lang="sv-SE" dirty="0"/>
              <a:t>,</a:t>
            </a:r>
            <a:endParaRPr dirty="0"/>
          </a:p>
          <a:p>
            <a:pPr marL="0" lvl="0" indent="0" algn="l" rtl="0">
              <a:lnSpc>
                <a:spcPct val="100000"/>
              </a:lnSpc>
              <a:spcBef>
                <a:spcPts val="0"/>
              </a:spcBef>
              <a:spcAft>
                <a:spcPts val="0"/>
              </a:spcAft>
              <a:buClr>
                <a:schemeClr val="dk1"/>
              </a:buClr>
              <a:buSzPts val="1100"/>
              <a:buFont typeface="Arial"/>
              <a:buNone/>
            </a:pPr>
            <a:r>
              <a:rPr lang="sv-SE" dirty="0" err="1"/>
              <a:t>agriculture</a:t>
            </a:r>
            <a:r>
              <a:rPr lang="sv-SE" dirty="0"/>
              <a:t>, </a:t>
            </a:r>
            <a:r>
              <a:rPr lang="sv-SE" dirty="0" err="1"/>
              <a:t>political</a:t>
            </a:r>
            <a:r>
              <a:rPr lang="sv-SE" dirty="0"/>
              <a:t> </a:t>
            </a:r>
            <a:r>
              <a:rPr lang="sv-SE" dirty="0" err="1"/>
              <a:t>sciences</a:t>
            </a:r>
            <a:r>
              <a:rPr lang="sv-SE" dirty="0"/>
              <a:t> and </a:t>
            </a:r>
            <a:r>
              <a:rPr lang="sv-SE" dirty="0" err="1"/>
              <a:t>environmental</a:t>
            </a:r>
            <a:r>
              <a:rPr lang="sv-SE" dirty="0"/>
              <a:t> </a:t>
            </a:r>
            <a:r>
              <a:rPr lang="sv-SE" dirty="0" err="1"/>
              <a:t>sustainability</a:t>
            </a:r>
            <a:r>
              <a:rPr lang="sv-SE" dirty="0"/>
              <a:t>. The </a:t>
            </a:r>
            <a:r>
              <a:rPr lang="sv-SE" dirty="0" err="1"/>
              <a:t>commission</a:t>
            </a:r>
            <a:endParaRPr dirty="0"/>
          </a:p>
          <a:p>
            <a:pPr marL="0" lvl="0" indent="0" algn="l" rtl="0">
              <a:lnSpc>
                <a:spcPct val="100000"/>
              </a:lnSpc>
              <a:spcBef>
                <a:spcPts val="0"/>
              </a:spcBef>
              <a:spcAft>
                <a:spcPts val="0"/>
              </a:spcAft>
              <a:buClr>
                <a:schemeClr val="dk1"/>
              </a:buClr>
              <a:buSzPts val="1100"/>
              <a:buFont typeface="Arial"/>
              <a:buNone/>
            </a:pPr>
            <a:r>
              <a:rPr lang="sv-SE" dirty="0" err="1"/>
              <a:t>reviewed</a:t>
            </a:r>
            <a:r>
              <a:rPr lang="sv-SE" dirty="0"/>
              <a:t> global </a:t>
            </a:r>
            <a:r>
              <a:rPr lang="sv-SE" dirty="0" err="1"/>
              <a:t>targets</a:t>
            </a:r>
            <a:r>
              <a:rPr lang="sv-SE" dirty="0"/>
              <a:t> for </a:t>
            </a:r>
            <a:r>
              <a:rPr lang="sv-SE" dirty="0" err="1"/>
              <a:t>healthy</a:t>
            </a:r>
            <a:r>
              <a:rPr lang="sv-SE" dirty="0"/>
              <a:t> diets </a:t>
            </a:r>
            <a:r>
              <a:rPr lang="sv-SE" dirty="0" err="1"/>
              <a:t>defined</a:t>
            </a:r>
            <a:r>
              <a:rPr lang="sv-SE" dirty="0"/>
              <a:t> to </a:t>
            </a:r>
            <a:r>
              <a:rPr lang="sv-SE" dirty="0" err="1"/>
              <a:t>reduce</a:t>
            </a:r>
            <a:r>
              <a:rPr lang="sv-SE" dirty="0"/>
              <a:t> </a:t>
            </a:r>
            <a:r>
              <a:rPr lang="sv-SE" dirty="0" err="1"/>
              <a:t>premature</a:t>
            </a:r>
            <a:r>
              <a:rPr lang="sv-SE" dirty="0"/>
              <a:t> </a:t>
            </a:r>
            <a:r>
              <a:rPr lang="sv-SE" dirty="0" err="1"/>
              <a:t>deaths</a:t>
            </a:r>
            <a:r>
              <a:rPr lang="sv-SE" dirty="0"/>
              <a:t> from</a:t>
            </a:r>
            <a:endParaRPr dirty="0"/>
          </a:p>
          <a:p>
            <a:pPr marL="0" lvl="0" indent="0" algn="l" rtl="0">
              <a:lnSpc>
                <a:spcPct val="100000"/>
              </a:lnSpc>
              <a:spcBef>
                <a:spcPts val="0"/>
              </a:spcBef>
              <a:spcAft>
                <a:spcPts val="0"/>
              </a:spcAft>
              <a:buClr>
                <a:schemeClr val="dk1"/>
              </a:buClr>
              <a:buSzPts val="1100"/>
              <a:buFont typeface="Arial"/>
              <a:buNone/>
            </a:pPr>
            <a:r>
              <a:rPr lang="sv-SE" dirty="0" err="1"/>
              <a:t>chronic</a:t>
            </a:r>
            <a:r>
              <a:rPr lang="sv-SE" dirty="0"/>
              <a:t> </a:t>
            </a:r>
            <a:r>
              <a:rPr lang="sv-SE" dirty="0" err="1"/>
              <a:t>disease</a:t>
            </a:r>
            <a:r>
              <a:rPr lang="sv-SE" dirty="0"/>
              <a:t>, and </a:t>
            </a:r>
            <a:r>
              <a:rPr lang="sv-SE" dirty="0" err="1"/>
              <a:t>sustainable</a:t>
            </a:r>
            <a:r>
              <a:rPr lang="sv-SE" dirty="0"/>
              <a:t> </a:t>
            </a:r>
            <a:r>
              <a:rPr lang="sv-SE" dirty="0" err="1"/>
              <a:t>food</a:t>
            </a:r>
            <a:r>
              <a:rPr lang="sv-SE" dirty="0"/>
              <a:t> systems. </a:t>
            </a:r>
            <a:r>
              <a:rPr lang="sv-SE" dirty="0" err="1"/>
              <a:t>Planetary</a:t>
            </a:r>
            <a:r>
              <a:rPr lang="sv-SE" dirty="0"/>
              <a:t> </a:t>
            </a:r>
            <a:r>
              <a:rPr lang="sv-SE" dirty="0" err="1"/>
              <a:t>boundaries</a:t>
            </a:r>
            <a:r>
              <a:rPr lang="sv-SE" dirty="0"/>
              <a:t> </a:t>
            </a:r>
            <a:r>
              <a:rPr lang="sv-SE" dirty="0" err="1"/>
              <a:t>directly</a:t>
            </a:r>
            <a:endParaRPr dirty="0"/>
          </a:p>
          <a:p>
            <a:pPr marL="0" lvl="0" indent="0" algn="l" rtl="0">
              <a:lnSpc>
                <a:spcPct val="100000"/>
              </a:lnSpc>
              <a:spcBef>
                <a:spcPts val="0"/>
              </a:spcBef>
              <a:spcAft>
                <a:spcPts val="0"/>
              </a:spcAft>
              <a:buClr>
                <a:schemeClr val="dk1"/>
              </a:buClr>
              <a:buSzPts val="1100"/>
              <a:buFont typeface="Arial"/>
              <a:buNone/>
            </a:pPr>
            <a:r>
              <a:rPr lang="sv-SE" dirty="0" err="1"/>
              <a:t>linked</a:t>
            </a:r>
            <a:r>
              <a:rPr lang="sv-SE" dirty="0"/>
              <a:t> to </a:t>
            </a:r>
            <a:r>
              <a:rPr lang="sv-SE" dirty="0" err="1"/>
              <a:t>food</a:t>
            </a:r>
            <a:r>
              <a:rPr lang="sv-SE" dirty="0"/>
              <a:t> </a:t>
            </a:r>
            <a:r>
              <a:rPr lang="sv-SE" dirty="0" err="1"/>
              <a:t>production</a:t>
            </a:r>
            <a:r>
              <a:rPr lang="sv-SE" dirty="0"/>
              <a:t> </a:t>
            </a:r>
            <a:r>
              <a:rPr lang="sv-SE" dirty="0" err="1"/>
              <a:t>were</a:t>
            </a:r>
            <a:r>
              <a:rPr lang="sv-SE" dirty="0"/>
              <a:t> </a:t>
            </a:r>
            <a:r>
              <a:rPr lang="sv-SE" dirty="0" err="1"/>
              <a:t>assessed</a:t>
            </a:r>
            <a:r>
              <a:rPr lang="sv-SE" dirty="0"/>
              <a:t> by </a:t>
            </a:r>
            <a:r>
              <a:rPr lang="sv-SE" dirty="0" err="1"/>
              <a:t>six</a:t>
            </a:r>
            <a:r>
              <a:rPr lang="sv-SE" dirty="0"/>
              <a:t> </a:t>
            </a:r>
            <a:r>
              <a:rPr lang="sv-SE" dirty="0" err="1"/>
              <a:t>measures</a:t>
            </a:r>
            <a:r>
              <a:rPr lang="sv-SE" dirty="0"/>
              <a:t> </a:t>
            </a:r>
            <a:r>
              <a:rPr lang="sv-SE" dirty="0" err="1"/>
              <a:t>including</a:t>
            </a:r>
            <a:r>
              <a:rPr lang="sv-SE" dirty="0"/>
              <a:t> greenhouse</a:t>
            </a:r>
            <a:endParaRPr dirty="0"/>
          </a:p>
          <a:p>
            <a:pPr marL="0" lvl="0" indent="0" algn="l" rtl="0">
              <a:lnSpc>
                <a:spcPct val="100000"/>
              </a:lnSpc>
              <a:spcBef>
                <a:spcPts val="0"/>
              </a:spcBef>
              <a:spcAft>
                <a:spcPts val="0"/>
              </a:spcAft>
              <a:buClr>
                <a:schemeClr val="dk1"/>
              </a:buClr>
              <a:buSzPts val="1100"/>
              <a:buFont typeface="Arial"/>
              <a:buNone/>
            </a:pPr>
            <a:r>
              <a:rPr lang="sv-SE" dirty="0"/>
              <a:t>gas emissions, </a:t>
            </a:r>
            <a:r>
              <a:rPr lang="sv-SE" dirty="0" err="1"/>
              <a:t>cropland</a:t>
            </a:r>
            <a:r>
              <a:rPr lang="sv-SE" dirty="0"/>
              <a:t> and </a:t>
            </a:r>
            <a:r>
              <a:rPr lang="sv-SE" dirty="0" err="1"/>
              <a:t>water</a:t>
            </a:r>
            <a:r>
              <a:rPr lang="sv-SE" dirty="0"/>
              <a:t> </a:t>
            </a:r>
            <a:r>
              <a:rPr lang="sv-SE" dirty="0" err="1"/>
              <a:t>use</a:t>
            </a:r>
            <a:r>
              <a:rPr lang="sv-SE" dirty="0"/>
              <a:t>, nitrogen and </a:t>
            </a:r>
            <a:r>
              <a:rPr lang="sv-SE" dirty="0" err="1"/>
              <a:t>phosphorus</a:t>
            </a:r>
            <a:r>
              <a:rPr lang="sv-SE" dirty="0"/>
              <a:t> </a:t>
            </a:r>
            <a:r>
              <a:rPr lang="sv-SE" dirty="0" err="1"/>
              <a:t>application</a:t>
            </a:r>
            <a:r>
              <a:rPr lang="sv-SE" dirty="0"/>
              <a:t>, and</a:t>
            </a:r>
            <a:endParaRPr dirty="0"/>
          </a:p>
          <a:p>
            <a:pPr marL="0" lvl="0" indent="0" algn="l" rtl="0">
              <a:lnSpc>
                <a:spcPct val="100000"/>
              </a:lnSpc>
              <a:spcBef>
                <a:spcPts val="0"/>
              </a:spcBef>
              <a:spcAft>
                <a:spcPts val="0"/>
              </a:spcAft>
              <a:buClr>
                <a:schemeClr val="dk1"/>
              </a:buClr>
              <a:buSzPts val="1100"/>
              <a:buFont typeface="Arial"/>
              <a:buNone/>
            </a:pPr>
            <a:r>
              <a:rPr lang="sv-SE" dirty="0" err="1"/>
              <a:t>biodiversity</a:t>
            </a:r>
            <a:r>
              <a:rPr lang="sv-SE" dirty="0"/>
              <a:t> scores.</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19" name="Google Shape;11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41" name="Google Shape;64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51" name="Google Shape;65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666" name="Google Shape;66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81" name="Google Shape;68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692" name="Google Shape;69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dirty="0"/>
              <a:t>Syfte med bilden: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sv-SE" dirty="0"/>
              <a:t>Huvudbudskap och resonemang: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sz="1050" dirty="0">
              <a:solidFill>
                <a:srgbClr val="333333"/>
              </a:solidFill>
              <a:highlight>
                <a:srgbClr val="FEEFC3"/>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sv-SE" sz="1050" dirty="0">
                <a:solidFill>
                  <a:srgbClr val="333333"/>
                </a:solidFill>
                <a:highlight>
                  <a:srgbClr val="FEEFC3"/>
                </a:highlight>
                <a:latin typeface="Roboto"/>
                <a:ea typeface="Roboto"/>
                <a:cs typeface="Roboto"/>
                <a:sym typeface="Roboto"/>
              </a:rPr>
              <a:t>Ref: </a:t>
            </a:r>
            <a:r>
              <a:rPr lang="sv-SE" sz="1050" dirty="0" err="1">
                <a:solidFill>
                  <a:srgbClr val="333333"/>
                </a:solidFill>
                <a:highlight>
                  <a:srgbClr val="FEEFC3"/>
                </a:highlight>
                <a:latin typeface="Roboto"/>
                <a:ea typeface="Roboto"/>
                <a:cs typeface="Roboto"/>
                <a:sym typeface="Roboto"/>
              </a:rPr>
              <a:t>Food</a:t>
            </a:r>
            <a:r>
              <a:rPr lang="sv-SE" sz="1050" dirty="0">
                <a:solidFill>
                  <a:srgbClr val="333333"/>
                </a:solidFill>
                <a:highlight>
                  <a:srgbClr val="FEEFC3"/>
                </a:highlight>
                <a:latin typeface="Roboto"/>
                <a:ea typeface="Roboto"/>
                <a:cs typeface="Roboto"/>
                <a:sym typeface="Roboto"/>
              </a:rPr>
              <a:t> and </a:t>
            </a:r>
            <a:r>
              <a:rPr lang="sv-SE" sz="1050" dirty="0" err="1">
                <a:solidFill>
                  <a:srgbClr val="333333"/>
                </a:solidFill>
                <a:highlight>
                  <a:srgbClr val="FEEFC3"/>
                </a:highlight>
                <a:latin typeface="Roboto"/>
                <a:ea typeface="Roboto"/>
                <a:cs typeface="Roboto"/>
                <a:sym typeface="Roboto"/>
              </a:rPr>
              <a:t>Agriculture</a:t>
            </a:r>
            <a:r>
              <a:rPr lang="sv-SE" sz="1050" dirty="0">
                <a:solidFill>
                  <a:srgbClr val="333333"/>
                </a:solidFill>
                <a:highlight>
                  <a:srgbClr val="FEEFC3"/>
                </a:highlight>
                <a:latin typeface="Roboto"/>
                <a:ea typeface="Roboto"/>
                <a:cs typeface="Roboto"/>
                <a:sym typeface="Roboto"/>
              </a:rPr>
              <a:t> </a:t>
            </a:r>
            <a:r>
              <a:rPr lang="sv-SE" sz="1050" dirty="0" err="1">
                <a:solidFill>
                  <a:srgbClr val="333333"/>
                </a:solidFill>
                <a:highlight>
                  <a:srgbClr val="FEEFC3"/>
                </a:highlight>
                <a:latin typeface="Roboto"/>
                <a:ea typeface="Roboto"/>
                <a:cs typeface="Roboto"/>
                <a:sym typeface="Roboto"/>
              </a:rPr>
              <a:t>Organizaion</a:t>
            </a:r>
            <a:r>
              <a:rPr lang="sv-SE" sz="1050" dirty="0">
                <a:solidFill>
                  <a:srgbClr val="333333"/>
                </a:solidFill>
                <a:highlight>
                  <a:srgbClr val="FEEFC3"/>
                </a:highlight>
                <a:latin typeface="Roboto"/>
                <a:ea typeface="Roboto"/>
                <a:cs typeface="Roboto"/>
                <a:sym typeface="Roboto"/>
              </a:rPr>
              <a:t> FAO , 2010, </a:t>
            </a:r>
            <a:r>
              <a:rPr lang="sv-SE" sz="1050" dirty="0" err="1">
                <a:solidFill>
                  <a:srgbClr val="333333"/>
                </a:solidFill>
                <a:highlight>
                  <a:srgbClr val="FEEFC3"/>
                </a:highlight>
                <a:latin typeface="Roboto"/>
                <a:ea typeface="Roboto"/>
                <a:cs typeface="Roboto"/>
                <a:sym typeface="Roboto"/>
              </a:rPr>
              <a:t>Sustainable</a:t>
            </a:r>
            <a:r>
              <a:rPr lang="sv-SE" sz="1050" dirty="0">
                <a:solidFill>
                  <a:srgbClr val="333333"/>
                </a:solidFill>
                <a:highlight>
                  <a:srgbClr val="FEEFC3"/>
                </a:highlight>
                <a:latin typeface="Roboto"/>
                <a:ea typeface="Roboto"/>
                <a:cs typeface="Roboto"/>
                <a:sym typeface="Roboto"/>
              </a:rPr>
              <a:t> Diets and </a:t>
            </a:r>
            <a:r>
              <a:rPr lang="sv-SE" sz="1050" dirty="0" err="1">
                <a:solidFill>
                  <a:srgbClr val="333333"/>
                </a:solidFill>
                <a:highlight>
                  <a:srgbClr val="FEEFC3"/>
                </a:highlight>
                <a:latin typeface="Roboto"/>
                <a:ea typeface="Roboto"/>
                <a:cs typeface="Roboto"/>
                <a:sym typeface="Roboto"/>
              </a:rPr>
              <a:t>Biodiversity</a:t>
            </a:r>
            <a:r>
              <a:rPr lang="sv-SE" sz="1050" dirty="0">
                <a:solidFill>
                  <a:srgbClr val="333333"/>
                </a:solidFill>
                <a:highlight>
                  <a:srgbClr val="FEEFC3"/>
                </a:highlight>
                <a:latin typeface="Roboto"/>
                <a:ea typeface="Roboto"/>
                <a:cs typeface="Roboto"/>
                <a:sym typeface="Roboto"/>
              </a:rPr>
              <a:t> (sid 7).</a:t>
            </a: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457200" lvl="0" indent="-228600" algn="l" rtl="0">
              <a:lnSpc>
                <a:spcPct val="115000"/>
              </a:lnSpc>
              <a:spcBef>
                <a:spcPts val="1200"/>
              </a:spcBef>
              <a:spcAft>
                <a:spcPts val="0"/>
              </a:spcAft>
              <a:buClr>
                <a:schemeClr val="dk1"/>
              </a:buClr>
              <a:buSzPts val="1100"/>
              <a:buFont typeface="Calibri"/>
              <a:buNone/>
            </a:pPr>
            <a:br>
              <a:rPr lang="sv-SE" dirty="0"/>
            </a:br>
            <a:r>
              <a:rPr lang="sv-SE" dirty="0"/>
              <a:t> 							</a:t>
            </a:r>
            <a:endParaRPr dirty="0"/>
          </a:p>
          <a:p>
            <a:pPr marL="0" lvl="0" indent="0" algn="l" rtl="0">
              <a:lnSpc>
                <a:spcPct val="115000"/>
              </a:lnSpc>
              <a:spcBef>
                <a:spcPts val="120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200"/>
              <a:buFont typeface="Calibri"/>
              <a:buNone/>
            </a:pP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100"/>
              <a:buFont typeface="Arial"/>
              <a:buNone/>
            </a:pPr>
            <a:r>
              <a:rPr lang="sv-SE" dirty="0"/>
              <a:t>		</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32" name="Google Shape;132;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sv-SE" dirty="0"/>
              <a:t>EAT-Lancet </a:t>
            </a:r>
            <a:r>
              <a:rPr lang="sv-SE" dirty="0" err="1"/>
              <a:t>Planetary</a:t>
            </a:r>
            <a:r>
              <a:rPr lang="sv-SE" dirty="0"/>
              <a:t> Health Diet A </a:t>
            </a:r>
            <a:r>
              <a:rPr lang="sv-SE" dirty="0" err="1"/>
              <a:t>very</a:t>
            </a:r>
            <a:r>
              <a:rPr lang="sv-SE" dirty="0"/>
              <a:t> </a:t>
            </a:r>
            <a:r>
              <a:rPr lang="sv-SE" dirty="0" err="1"/>
              <a:t>rigorous</a:t>
            </a:r>
            <a:r>
              <a:rPr lang="sv-SE" dirty="0"/>
              <a:t> definition </a:t>
            </a:r>
            <a:r>
              <a:rPr lang="sv-SE" dirty="0" err="1"/>
              <a:t>of</a:t>
            </a:r>
            <a:r>
              <a:rPr lang="sv-SE" dirty="0"/>
              <a:t> a </a:t>
            </a:r>
            <a:r>
              <a:rPr lang="sv-SE" dirty="0" err="1"/>
              <a:t>environmentally</a:t>
            </a:r>
            <a:r>
              <a:rPr lang="sv-SE" dirty="0"/>
              <a:t> </a:t>
            </a:r>
            <a:r>
              <a:rPr lang="sv-SE" dirty="0" err="1"/>
              <a:t>sustainable</a:t>
            </a:r>
            <a:r>
              <a:rPr lang="sv-SE" dirty="0"/>
              <a:t> diet </a:t>
            </a:r>
            <a:r>
              <a:rPr lang="sv-SE" dirty="0" err="1"/>
              <a:t>was</a:t>
            </a:r>
            <a:r>
              <a:rPr lang="sv-SE" dirty="0"/>
              <a:t> </a:t>
            </a:r>
            <a:r>
              <a:rPr lang="sv-SE" dirty="0" err="1"/>
              <a:t>provided</a:t>
            </a:r>
            <a:r>
              <a:rPr lang="sv-SE" dirty="0"/>
              <a:t> in 2019 by the EAT-Lancet Commission. The Commission </a:t>
            </a:r>
            <a:r>
              <a:rPr lang="sv-SE" dirty="0" err="1"/>
              <a:t>convened</a:t>
            </a:r>
            <a:r>
              <a:rPr lang="sv-SE" dirty="0"/>
              <a:t> 37 leading scientists from 16 </a:t>
            </a:r>
            <a:r>
              <a:rPr lang="sv-SE" dirty="0" err="1"/>
              <a:t>countries</a:t>
            </a:r>
            <a:r>
              <a:rPr lang="sv-SE" dirty="0"/>
              <a:t> in </a:t>
            </a:r>
            <a:r>
              <a:rPr lang="sv-SE" dirty="0" err="1"/>
              <a:t>various</a:t>
            </a:r>
            <a:r>
              <a:rPr lang="sv-SE" dirty="0"/>
              <a:t> </a:t>
            </a:r>
            <a:r>
              <a:rPr lang="sv-SE" dirty="0" err="1"/>
              <a:t>disciplines</a:t>
            </a:r>
            <a:r>
              <a:rPr lang="sv-SE" dirty="0"/>
              <a:t> </a:t>
            </a:r>
            <a:r>
              <a:rPr lang="sv-SE" dirty="0" err="1"/>
              <a:t>including</a:t>
            </a:r>
            <a:r>
              <a:rPr lang="sv-SE" dirty="0"/>
              <a:t> human </a:t>
            </a:r>
            <a:r>
              <a:rPr lang="sv-SE" dirty="0" err="1"/>
              <a:t>health</a:t>
            </a:r>
            <a:r>
              <a:rPr lang="sv-SE" dirty="0"/>
              <a:t>, </a:t>
            </a:r>
            <a:r>
              <a:rPr lang="sv-SE" dirty="0" err="1"/>
              <a:t>agriculture</a:t>
            </a:r>
            <a:r>
              <a:rPr lang="sv-SE" dirty="0"/>
              <a:t>, </a:t>
            </a:r>
            <a:r>
              <a:rPr lang="sv-SE" dirty="0" err="1"/>
              <a:t>political</a:t>
            </a:r>
            <a:r>
              <a:rPr lang="sv-SE" dirty="0"/>
              <a:t> </a:t>
            </a:r>
            <a:r>
              <a:rPr lang="sv-SE" dirty="0" err="1"/>
              <a:t>sciences</a:t>
            </a:r>
            <a:r>
              <a:rPr lang="sv-SE" dirty="0"/>
              <a:t> and </a:t>
            </a:r>
            <a:r>
              <a:rPr lang="sv-SE" dirty="0" err="1"/>
              <a:t>environmental</a:t>
            </a:r>
            <a:r>
              <a:rPr lang="sv-SE" dirty="0"/>
              <a:t> </a:t>
            </a:r>
            <a:r>
              <a:rPr lang="sv-SE" dirty="0" err="1"/>
              <a:t>sustainability</a:t>
            </a:r>
            <a:r>
              <a:rPr lang="sv-SE" dirty="0"/>
              <a:t>. The </a:t>
            </a:r>
            <a:r>
              <a:rPr lang="sv-SE" dirty="0" err="1"/>
              <a:t>commission</a:t>
            </a:r>
            <a:r>
              <a:rPr lang="sv-SE" dirty="0"/>
              <a:t> </a:t>
            </a:r>
            <a:r>
              <a:rPr lang="sv-SE" dirty="0" err="1"/>
              <a:t>reviewed</a:t>
            </a:r>
            <a:r>
              <a:rPr lang="sv-SE" dirty="0"/>
              <a:t> global </a:t>
            </a:r>
            <a:r>
              <a:rPr lang="sv-SE" dirty="0" err="1"/>
              <a:t>targets</a:t>
            </a:r>
            <a:r>
              <a:rPr lang="sv-SE" dirty="0"/>
              <a:t> for </a:t>
            </a:r>
            <a:r>
              <a:rPr lang="sv-SE" dirty="0" err="1"/>
              <a:t>healthy</a:t>
            </a:r>
            <a:r>
              <a:rPr lang="sv-SE" dirty="0"/>
              <a:t> diets </a:t>
            </a:r>
            <a:r>
              <a:rPr lang="sv-SE" dirty="0" err="1"/>
              <a:t>defined</a:t>
            </a:r>
            <a:r>
              <a:rPr lang="sv-SE" dirty="0"/>
              <a:t> to </a:t>
            </a:r>
            <a:r>
              <a:rPr lang="sv-SE" dirty="0" err="1"/>
              <a:t>reduce</a:t>
            </a:r>
            <a:r>
              <a:rPr lang="sv-SE" dirty="0"/>
              <a:t> </a:t>
            </a:r>
            <a:r>
              <a:rPr lang="sv-SE" dirty="0" err="1"/>
              <a:t>premature</a:t>
            </a:r>
            <a:r>
              <a:rPr lang="sv-SE" dirty="0"/>
              <a:t> </a:t>
            </a:r>
            <a:r>
              <a:rPr lang="sv-SE" dirty="0" err="1"/>
              <a:t>deaths</a:t>
            </a:r>
            <a:r>
              <a:rPr lang="sv-SE" dirty="0"/>
              <a:t> from </a:t>
            </a:r>
            <a:r>
              <a:rPr lang="sv-SE" dirty="0" err="1"/>
              <a:t>chronic</a:t>
            </a:r>
            <a:r>
              <a:rPr lang="sv-SE" dirty="0"/>
              <a:t> </a:t>
            </a:r>
            <a:r>
              <a:rPr lang="sv-SE" dirty="0" err="1"/>
              <a:t>disease</a:t>
            </a:r>
            <a:r>
              <a:rPr lang="sv-SE" dirty="0"/>
              <a:t>, and </a:t>
            </a:r>
            <a:r>
              <a:rPr lang="sv-SE" dirty="0" err="1"/>
              <a:t>sustainable</a:t>
            </a:r>
            <a:r>
              <a:rPr lang="sv-SE" dirty="0"/>
              <a:t> </a:t>
            </a:r>
            <a:r>
              <a:rPr lang="sv-SE" dirty="0" err="1"/>
              <a:t>food</a:t>
            </a:r>
            <a:r>
              <a:rPr lang="sv-SE" dirty="0"/>
              <a:t> systems. </a:t>
            </a:r>
            <a:r>
              <a:rPr lang="sv-SE" dirty="0" err="1"/>
              <a:t>Planetary</a:t>
            </a:r>
            <a:r>
              <a:rPr lang="sv-SE" dirty="0"/>
              <a:t> </a:t>
            </a:r>
            <a:r>
              <a:rPr lang="sv-SE" dirty="0" err="1"/>
              <a:t>boundaries</a:t>
            </a:r>
            <a:r>
              <a:rPr lang="sv-SE" dirty="0"/>
              <a:t> </a:t>
            </a:r>
            <a:r>
              <a:rPr lang="sv-SE" dirty="0" err="1"/>
              <a:t>directly</a:t>
            </a:r>
            <a:r>
              <a:rPr lang="sv-SE" dirty="0"/>
              <a:t> </a:t>
            </a:r>
            <a:r>
              <a:rPr lang="sv-SE" dirty="0" err="1"/>
              <a:t>linked</a:t>
            </a:r>
            <a:r>
              <a:rPr lang="sv-SE" dirty="0"/>
              <a:t> to </a:t>
            </a:r>
            <a:r>
              <a:rPr lang="sv-SE" dirty="0" err="1"/>
              <a:t>food</a:t>
            </a:r>
            <a:r>
              <a:rPr lang="sv-SE" dirty="0"/>
              <a:t> </a:t>
            </a:r>
            <a:r>
              <a:rPr lang="sv-SE" dirty="0" err="1"/>
              <a:t>production</a:t>
            </a:r>
            <a:r>
              <a:rPr lang="sv-SE" dirty="0"/>
              <a:t> </a:t>
            </a:r>
            <a:r>
              <a:rPr lang="sv-SE" dirty="0" err="1"/>
              <a:t>were</a:t>
            </a:r>
            <a:r>
              <a:rPr lang="sv-SE" dirty="0"/>
              <a:t> </a:t>
            </a:r>
            <a:r>
              <a:rPr lang="sv-SE" dirty="0" err="1"/>
              <a:t>assessed</a:t>
            </a:r>
            <a:r>
              <a:rPr lang="sv-SE" dirty="0"/>
              <a:t> by </a:t>
            </a:r>
            <a:r>
              <a:rPr lang="sv-SE" dirty="0" err="1"/>
              <a:t>six</a:t>
            </a:r>
            <a:r>
              <a:rPr lang="sv-SE" dirty="0"/>
              <a:t> </a:t>
            </a:r>
            <a:r>
              <a:rPr lang="sv-SE" dirty="0" err="1"/>
              <a:t>measures</a:t>
            </a:r>
            <a:r>
              <a:rPr lang="sv-SE" dirty="0"/>
              <a:t> </a:t>
            </a:r>
            <a:r>
              <a:rPr lang="sv-SE" dirty="0" err="1"/>
              <a:t>including</a:t>
            </a:r>
            <a:r>
              <a:rPr lang="sv-SE" dirty="0"/>
              <a:t> greenhouse gas emissions, </a:t>
            </a:r>
            <a:r>
              <a:rPr lang="sv-SE" dirty="0" err="1"/>
              <a:t>cropland</a:t>
            </a:r>
            <a:r>
              <a:rPr lang="sv-SE" dirty="0"/>
              <a:t> and </a:t>
            </a:r>
            <a:r>
              <a:rPr lang="sv-SE" dirty="0" err="1"/>
              <a:t>water</a:t>
            </a:r>
            <a:r>
              <a:rPr lang="sv-SE" dirty="0"/>
              <a:t> </a:t>
            </a:r>
            <a:r>
              <a:rPr lang="sv-SE" dirty="0" err="1"/>
              <a:t>use</a:t>
            </a:r>
            <a:r>
              <a:rPr lang="sv-SE" dirty="0"/>
              <a:t>, nitrogen and </a:t>
            </a:r>
            <a:r>
              <a:rPr lang="sv-SE" dirty="0" err="1"/>
              <a:t>phosphorus</a:t>
            </a:r>
            <a:r>
              <a:rPr lang="sv-SE" dirty="0"/>
              <a:t> </a:t>
            </a:r>
            <a:r>
              <a:rPr lang="sv-SE" dirty="0" err="1"/>
              <a:t>application</a:t>
            </a:r>
            <a:r>
              <a:rPr lang="sv-SE" dirty="0"/>
              <a:t>, and </a:t>
            </a:r>
            <a:r>
              <a:rPr lang="sv-SE" dirty="0" err="1"/>
              <a:t>biodiversity</a:t>
            </a:r>
            <a:r>
              <a:rPr lang="sv-SE" dirty="0"/>
              <a:t> scores. </a:t>
            </a:r>
            <a:r>
              <a:rPr lang="sv-SE" dirty="0" err="1"/>
              <a:t>They</a:t>
            </a:r>
            <a:r>
              <a:rPr lang="sv-SE" dirty="0"/>
              <a:t> </a:t>
            </a:r>
            <a:r>
              <a:rPr lang="sv-SE" dirty="0" err="1"/>
              <a:t>also</a:t>
            </a:r>
            <a:r>
              <a:rPr lang="sv-SE" dirty="0"/>
              <a:t> </a:t>
            </a:r>
            <a:r>
              <a:rPr lang="sv-SE" dirty="0" err="1"/>
              <a:t>provide</a:t>
            </a:r>
            <a:r>
              <a:rPr lang="sv-SE" dirty="0"/>
              <a:t> </a:t>
            </a:r>
            <a:r>
              <a:rPr lang="sv-SE" dirty="0" err="1"/>
              <a:t>specific</a:t>
            </a:r>
            <a:r>
              <a:rPr lang="sv-SE" dirty="0"/>
              <a:t> </a:t>
            </a:r>
            <a:r>
              <a:rPr lang="sv-SE" dirty="0" err="1"/>
              <a:t>quantities</a:t>
            </a:r>
            <a:r>
              <a:rPr lang="sv-SE" dirty="0"/>
              <a:t> </a:t>
            </a:r>
            <a:r>
              <a:rPr lang="sv-SE" dirty="0" err="1"/>
              <a:t>of</a:t>
            </a:r>
            <a:r>
              <a:rPr lang="sv-SE" dirty="0"/>
              <a:t> </a:t>
            </a:r>
            <a:r>
              <a:rPr lang="sv-SE" dirty="0" err="1"/>
              <a:t>foods</a:t>
            </a:r>
            <a:r>
              <a:rPr lang="sv-SE" dirty="0"/>
              <a:t>, </a:t>
            </a:r>
            <a:r>
              <a:rPr lang="sv-SE" dirty="0" err="1"/>
              <a:t>including</a:t>
            </a:r>
            <a:r>
              <a:rPr lang="sv-SE" dirty="0"/>
              <a:t> as </a:t>
            </a:r>
            <a:r>
              <a:rPr lang="sv-SE" dirty="0" err="1"/>
              <a:t>little</a:t>
            </a:r>
            <a:r>
              <a:rPr lang="sv-SE" dirty="0"/>
              <a:t> as 14g per </a:t>
            </a:r>
            <a:r>
              <a:rPr lang="sv-SE" dirty="0" err="1"/>
              <a:t>day</a:t>
            </a:r>
            <a:r>
              <a:rPr lang="sv-SE" dirty="0"/>
              <a:t> </a:t>
            </a:r>
            <a:r>
              <a:rPr lang="sv-SE" dirty="0" err="1"/>
              <a:t>of</a:t>
            </a:r>
            <a:r>
              <a:rPr lang="sv-SE" dirty="0"/>
              <a:t> red </a:t>
            </a:r>
            <a:r>
              <a:rPr lang="sv-SE" dirty="0" err="1"/>
              <a:t>meat</a:t>
            </a:r>
            <a:r>
              <a:rPr lang="sv-SE" dirty="0"/>
              <a:t>, 29g </a:t>
            </a:r>
            <a:r>
              <a:rPr lang="sv-SE" dirty="0" err="1"/>
              <a:t>of</a:t>
            </a:r>
            <a:r>
              <a:rPr lang="sv-SE" dirty="0"/>
              <a:t> </a:t>
            </a:r>
            <a:r>
              <a:rPr lang="sv-SE" dirty="0" err="1"/>
              <a:t>white</a:t>
            </a:r>
            <a:r>
              <a:rPr lang="sv-SE" dirty="0"/>
              <a:t> </a:t>
            </a:r>
            <a:r>
              <a:rPr lang="sv-SE" dirty="0" err="1"/>
              <a:t>meat</a:t>
            </a:r>
            <a:r>
              <a:rPr lang="sv-SE" dirty="0"/>
              <a:t> </a:t>
            </a:r>
            <a:r>
              <a:rPr lang="sv-SE" dirty="0" err="1"/>
              <a:t>but</a:t>
            </a:r>
            <a:r>
              <a:rPr lang="sv-SE" dirty="0"/>
              <a:t> 75g or </a:t>
            </a:r>
            <a:r>
              <a:rPr lang="sv-SE" dirty="0" err="1"/>
              <a:t>legumes</a:t>
            </a:r>
            <a:r>
              <a:rPr lang="sv-SE" dirty="0"/>
              <a:t> and 50g </a:t>
            </a:r>
            <a:r>
              <a:rPr lang="sv-SE" dirty="0" err="1"/>
              <a:t>of</a:t>
            </a:r>
            <a:r>
              <a:rPr lang="sv-SE" dirty="0"/>
              <a:t> </a:t>
            </a:r>
            <a:r>
              <a:rPr lang="sv-SE" dirty="0" err="1"/>
              <a:t>nuts</a:t>
            </a:r>
            <a:r>
              <a:rPr lang="sv-SE" dirty="0"/>
              <a:t>. The BDA has </a:t>
            </a:r>
            <a:r>
              <a:rPr lang="sv-SE" dirty="0" err="1"/>
              <a:t>deliberately</a:t>
            </a:r>
            <a:r>
              <a:rPr lang="sv-SE" dirty="0"/>
              <a:t> </a:t>
            </a:r>
            <a:r>
              <a:rPr lang="sv-SE" dirty="0" err="1"/>
              <a:t>avoided</a:t>
            </a:r>
            <a:r>
              <a:rPr lang="sv-SE" dirty="0"/>
              <a:t> </a:t>
            </a:r>
            <a:r>
              <a:rPr lang="sv-SE" dirty="0" err="1"/>
              <a:t>such</a:t>
            </a:r>
            <a:r>
              <a:rPr lang="sv-SE" dirty="0"/>
              <a:t> a </a:t>
            </a:r>
            <a:r>
              <a:rPr lang="sv-SE" dirty="0" err="1"/>
              <a:t>prescriptive</a:t>
            </a:r>
            <a:r>
              <a:rPr lang="sv-SE" dirty="0"/>
              <a:t> approach, as </a:t>
            </a:r>
            <a:r>
              <a:rPr lang="sv-SE" dirty="0" err="1"/>
              <a:t>individual</a:t>
            </a:r>
            <a:r>
              <a:rPr lang="sv-SE" dirty="0"/>
              <a:t> diets </a:t>
            </a:r>
            <a:r>
              <a:rPr lang="sv-SE" dirty="0" err="1"/>
              <a:t>will</a:t>
            </a:r>
            <a:r>
              <a:rPr lang="sv-SE" dirty="0"/>
              <a:t> </a:t>
            </a:r>
            <a:r>
              <a:rPr lang="sv-SE" dirty="0" err="1"/>
              <a:t>vary</a:t>
            </a:r>
            <a:r>
              <a:rPr lang="sv-SE" dirty="0"/>
              <a:t> </a:t>
            </a:r>
            <a:r>
              <a:rPr lang="sv-SE" dirty="0" err="1"/>
              <a:t>considerably</a:t>
            </a:r>
            <a:r>
              <a:rPr lang="sv-SE" dirty="0"/>
              <a:t>. </a:t>
            </a:r>
            <a:r>
              <a:rPr lang="sv-SE" dirty="0" err="1"/>
              <a:t>However</a:t>
            </a:r>
            <a:r>
              <a:rPr lang="sv-SE" dirty="0"/>
              <a:t>, EAT-Lancet </a:t>
            </a:r>
            <a:r>
              <a:rPr lang="sv-SE" dirty="0" err="1"/>
              <a:t>does</a:t>
            </a:r>
            <a:r>
              <a:rPr lang="sv-SE" dirty="0"/>
              <a:t> </a:t>
            </a:r>
            <a:r>
              <a:rPr lang="sv-SE" dirty="0" err="1"/>
              <a:t>provide</a:t>
            </a:r>
            <a:r>
              <a:rPr lang="sv-SE" dirty="0"/>
              <a:t> a </a:t>
            </a:r>
            <a:r>
              <a:rPr lang="sv-SE" dirty="0" err="1"/>
              <a:t>clear</a:t>
            </a:r>
            <a:r>
              <a:rPr lang="sv-SE" dirty="0"/>
              <a:t> </a:t>
            </a:r>
            <a:r>
              <a:rPr lang="sv-SE" dirty="0" err="1"/>
              <a:t>indication</a:t>
            </a:r>
            <a:r>
              <a:rPr lang="sv-SE" dirty="0"/>
              <a:t> </a:t>
            </a:r>
            <a:r>
              <a:rPr lang="sv-SE" dirty="0" err="1"/>
              <a:t>of</a:t>
            </a:r>
            <a:r>
              <a:rPr lang="sv-SE" dirty="0"/>
              <a:t> the </a:t>
            </a:r>
            <a:r>
              <a:rPr lang="sv-SE" dirty="0" err="1"/>
              <a:t>degree</a:t>
            </a:r>
            <a:r>
              <a:rPr lang="sv-SE" dirty="0"/>
              <a:t> </a:t>
            </a:r>
            <a:r>
              <a:rPr lang="sv-SE" dirty="0" err="1"/>
              <a:t>of</a:t>
            </a:r>
            <a:r>
              <a:rPr lang="sv-SE" dirty="0"/>
              <a:t> </a:t>
            </a:r>
            <a:r>
              <a:rPr lang="sv-SE" dirty="0" err="1"/>
              <a:t>change</a:t>
            </a:r>
            <a:r>
              <a:rPr lang="sv-SE" dirty="0"/>
              <a:t> </a:t>
            </a:r>
            <a:r>
              <a:rPr lang="sv-SE" dirty="0" err="1"/>
              <a:t>necessary</a:t>
            </a:r>
            <a:r>
              <a:rPr lang="sv-SE" dirty="0"/>
              <a:t> to </a:t>
            </a:r>
            <a:r>
              <a:rPr lang="sv-SE" dirty="0" err="1"/>
              <a:t>sufficiently</a:t>
            </a:r>
            <a:r>
              <a:rPr lang="sv-SE" dirty="0"/>
              <a:t> </a:t>
            </a:r>
            <a:r>
              <a:rPr lang="sv-SE" dirty="0" err="1"/>
              <a:t>reduce</a:t>
            </a:r>
            <a:r>
              <a:rPr lang="sv-SE" dirty="0"/>
              <a:t> </a:t>
            </a:r>
            <a:r>
              <a:rPr lang="sv-SE" dirty="0" err="1"/>
              <a:t>environmental</a:t>
            </a:r>
            <a:r>
              <a:rPr lang="sv-SE" dirty="0"/>
              <a:t> </a:t>
            </a:r>
            <a:r>
              <a:rPr lang="sv-SE" dirty="0" err="1"/>
              <a:t>impact</a:t>
            </a:r>
            <a:r>
              <a:rPr lang="sv-SE" dirty="0"/>
              <a:t> from </a:t>
            </a:r>
            <a:r>
              <a:rPr lang="sv-SE" dirty="0" err="1"/>
              <a:t>our</a:t>
            </a:r>
            <a:r>
              <a:rPr lang="sv-SE" dirty="0"/>
              <a:t> </a:t>
            </a:r>
            <a:r>
              <a:rPr lang="sv-SE" dirty="0" err="1"/>
              <a:t>food</a:t>
            </a:r>
            <a:r>
              <a:rPr lang="sv-SE" dirty="0"/>
              <a:t> system</a:t>
            </a:r>
            <a:endParaRPr dirty="0"/>
          </a:p>
        </p:txBody>
      </p:sp>
      <p:sp>
        <p:nvSpPr>
          <p:cNvPr id="142" name="Google Shape;14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sv-SE" sz="1800" b="0" i="0" u="none" strike="noStrike" dirty="0">
                <a:solidFill>
                  <a:srgbClr val="000000"/>
                </a:solidFill>
                <a:effectLst/>
                <a:latin typeface="Calibri" panose="020F0502020204030204" pitchFamily="34" charset="0"/>
              </a:rPr>
              <a:t>Sektionen “Hållbart ätande” lanserade en vision och målbild 2020. Mer information om sektionen finns på drf.nu, under medlemssidorna. Bakgrunden till bildandet av sektionen var att vi var några dietister som kände ett stort engagemang för hur mat och miljö, hänger samman. Vi etablerade sektionen för att både fördjupa vår egen kunskap men även för att kunna driva mat-och hållbarhetsfrågor i de sammanhang som vi verkar. </a:t>
            </a:r>
            <a:endParaRPr lang="sv-SE" b="0" dirty="0">
              <a:effectLst/>
            </a:endParaRPr>
          </a:p>
          <a:p>
            <a:br>
              <a:rPr lang="sv-SE" b="0" dirty="0">
                <a:effectLst/>
              </a:rPr>
            </a:br>
            <a:endParaRPr dirty="0"/>
          </a:p>
        </p:txBody>
      </p:sp>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sv-SE"/>
              <a:t>Syfte med bilden: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sv-SE"/>
              <a:t>Huvudbudskap och resonemang:</a:t>
            </a:r>
            <a:endParaRPr/>
          </a:p>
          <a:p>
            <a:pPr marL="0" lvl="0" indent="0" algn="l" rtl="0">
              <a:lnSpc>
                <a:spcPct val="100000"/>
              </a:lnSpc>
              <a:spcBef>
                <a:spcPts val="0"/>
              </a:spcBef>
              <a:spcAft>
                <a:spcPts val="0"/>
              </a:spcAft>
              <a:buSzPts val="1400"/>
              <a:buNone/>
            </a:pPr>
            <a:endParaRPr/>
          </a:p>
        </p:txBody>
      </p:sp>
      <p:sp>
        <p:nvSpPr>
          <p:cNvPr id="174" name="Google Shape;1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ast rubrik">
  <p:cSld name="Endast rubrik">
    <p:spTree>
      <p:nvGrpSpPr>
        <p:cNvPr id="1" name="Shape 15"/>
        <p:cNvGrpSpPr/>
        <p:nvPr/>
      </p:nvGrpSpPr>
      <p:grpSpPr>
        <a:xfrm>
          <a:off x="0" y="0"/>
          <a:ext cx="0" cy="0"/>
          <a:chOff x="0" y="0"/>
          <a:chExt cx="0" cy="0"/>
        </a:xfrm>
      </p:grpSpPr>
      <p:sp>
        <p:nvSpPr>
          <p:cNvPr id="16" name="Google Shape;16;p55"/>
          <p:cNvSpPr txBox="1">
            <a:spLocks noGrp="1"/>
          </p:cNvSpPr>
          <p:nvPr>
            <p:ph type="body" idx="1"/>
          </p:nvPr>
        </p:nvSpPr>
        <p:spPr>
          <a:xfrm>
            <a:off x="1219200" y="4162425"/>
            <a:ext cx="9772650" cy="9239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2"/>
              </a:buClr>
              <a:buSzPts val="3000"/>
              <a:buNone/>
              <a:defRPr sz="3000" cap="none">
                <a:solidFill>
                  <a:schemeClr val="dk2"/>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55"/>
          <p:cNvSpPr txBox="1">
            <a:spLocks noGrp="1"/>
          </p:cNvSpPr>
          <p:nvPr>
            <p:ph type="title"/>
          </p:nvPr>
        </p:nvSpPr>
        <p:spPr>
          <a:xfrm>
            <a:off x="1219200" y="1536700"/>
            <a:ext cx="9753600" cy="248174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25768"/>
              </a:buClr>
              <a:buSzPts val="5800"/>
              <a:buFont typeface="Calibri"/>
              <a:buNone/>
              <a:defRPr sz="5800">
                <a:solidFill>
                  <a:srgbClr val="5257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55" descr="powerpoint-sida1.png"/>
          <p:cNvPicPr preferRelativeResize="0"/>
          <p:nvPr/>
        </p:nvPicPr>
        <p:blipFill rotWithShape="1">
          <a:blip r:embed="rId2">
            <a:alphaModFix/>
          </a:blip>
          <a:srcRect/>
          <a:stretch/>
        </p:blipFill>
        <p:spPr>
          <a:xfrm>
            <a:off x="390748" y="506156"/>
            <a:ext cx="1618806" cy="7949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1"/>
        <p:cNvGrpSpPr/>
        <p:nvPr/>
      </p:nvGrpSpPr>
      <p:grpSpPr>
        <a:xfrm>
          <a:off x="0" y="0"/>
          <a:ext cx="0" cy="0"/>
          <a:chOff x="0" y="0"/>
          <a:chExt cx="0" cy="0"/>
        </a:xfrm>
      </p:grpSpPr>
      <p:sp>
        <p:nvSpPr>
          <p:cNvPr id="62" name="Google Shape;62;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4"/>
          <p:cNvSpPr>
            <a:spLocks noGrp="1"/>
          </p:cNvSpPr>
          <p:nvPr>
            <p:ph type="pic" idx="2"/>
          </p:nvPr>
        </p:nvSpPr>
        <p:spPr>
          <a:xfrm>
            <a:off x="5183188" y="987425"/>
            <a:ext cx="6172200" cy="4873625"/>
          </a:xfrm>
          <a:prstGeom prst="rect">
            <a:avLst/>
          </a:prstGeom>
          <a:noFill/>
          <a:ln>
            <a:noFill/>
          </a:ln>
        </p:spPr>
      </p:sp>
      <p:sp>
        <p:nvSpPr>
          <p:cNvPr id="64" name="Google Shape;64;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66" name="Google Shape;6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67" name="Google Shape;6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1pPr>
            <a:lvl2pPr marL="0" marR="0" lvl="1"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2pPr>
            <a:lvl3pPr marL="0" marR="0" lvl="2"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3pPr>
            <a:lvl4pPr marL="0" marR="0" lvl="3"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4pPr>
            <a:lvl5pPr marL="0" marR="0" lvl="4"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5pPr>
            <a:lvl6pPr marL="0" marR="0" lvl="5"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6pPr>
            <a:lvl7pPr marL="0" marR="0" lvl="6"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7pPr>
            <a:lvl8pPr marL="0" marR="0" lvl="7"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8pPr>
            <a:lvl9pPr marL="0" marR="0" lvl="8"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nehåll">
  <p:cSld name="Innehåll">
    <p:spTree>
      <p:nvGrpSpPr>
        <p:cNvPr id="1" name="Shape 68"/>
        <p:cNvGrpSpPr/>
        <p:nvPr/>
      </p:nvGrpSpPr>
      <p:grpSpPr>
        <a:xfrm>
          <a:off x="0" y="0"/>
          <a:ext cx="0" cy="0"/>
          <a:chOff x="0" y="0"/>
          <a:chExt cx="0" cy="0"/>
        </a:xfrm>
      </p:grpSpPr>
      <p:sp>
        <p:nvSpPr>
          <p:cNvPr id="69" name="Google Shape;69;g111977d4705_1_234"/>
          <p:cNvSpPr txBox="1">
            <a:spLocks noGrp="1"/>
          </p:cNvSpPr>
          <p:nvPr>
            <p:ph type="body" idx="1"/>
          </p:nvPr>
        </p:nvSpPr>
        <p:spPr>
          <a:xfrm>
            <a:off x="4322235" y="1510605"/>
            <a:ext cx="7397700" cy="4610100"/>
          </a:xfrm>
          <a:prstGeom prst="rect">
            <a:avLst/>
          </a:prstGeom>
          <a:noFill/>
          <a:ln>
            <a:noFill/>
          </a:ln>
        </p:spPr>
        <p:txBody>
          <a:bodyPr spcFirstLastPara="1" wrap="square" lIns="0" tIns="0" rIns="0" bIns="0" anchor="t" anchorCtr="0">
            <a:normAutofit/>
          </a:bodyPr>
          <a:lstStyle>
            <a:lvl1pPr marL="457200" lvl="0" indent="-349250" algn="l" rtl="0">
              <a:lnSpc>
                <a:spcPct val="120000"/>
              </a:lnSpc>
              <a:spcBef>
                <a:spcPts val="1600"/>
              </a:spcBef>
              <a:spcAft>
                <a:spcPts val="0"/>
              </a:spcAft>
              <a:buClr>
                <a:schemeClr val="dk1"/>
              </a:buClr>
              <a:buSzPts val="1900"/>
              <a:buChar char="•"/>
              <a:defRPr sz="1900" b="0">
                <a:solidFill>
                  <a:schemeClr val="dk1"/>
                </a:solidFill>
                <a:latin typeface="Arial"/>
                <a:ea typeface="Arial"/>
                <a:cs typeface="Arial"/>
                <a:sym typeface="Arial"/>
              </a:defRPr>
            </a:lvl1pPr>
            <a:lvl2pPr marL="914400" lvl="1" indent="-330200" algn="l" rtl="0">
              <a:lnSpc>
                <a:spcPct val="120000"/>
              </a:lnSpc>
              <a:spcBef>
                <a:spcPts val="0"/>
              </a:spcBef>
              <a:spcAft>
                <a:spcPts val="0"/>
              </a:spcAft>
              <a:buClr>
                <a:schemeClr val="dk1"/>
              </a:buClr>
              <a:buSzPts val="1600"/>
              <a:buChar char="•"/>
              <a:defRPr sz="1600" b="0">
                <a:solidFill>
                  <a:schemeClr val="dk1"/>
                </a:solidFill>
                <a:latin typeface="Arial"/>
                <a:ea typeface="Arial"/>
                <a:cs typeface="Arial"/>
                <a:sym typeface="Arial"/>
              </a:defRPr>
            </a:lvl2pPr>
            <a:lvl3pPr marL="1371600" lvl="2" indent="-311150" algn="l" rtl="0">
              <a:lnSpc>
                <a:spcPct val="120000"/>
              </a:lnSpc>
              <a:spcBef>
                <a:spcPts val="0"/>
              </a:spcBef>
              <a:spcAft>
                <a:spcPts val="0"/>
              </a:spcAft>
              <a:buClr>
                <a:schemeClr val="dk1"/>
              </a:buClr>
              <a:buSzPts val="1300"/>
              <a:buChar char="•"/>
              <a:defRPr sz="1300" b="0">
                <a:solidFill>
                  <a:schemeClr val="dk1"/>
                </a:solidFill>
                <a:latin typeface="Arial"/>
                <a:ea typeface="Arial"/>
                <a:cs typeface="Arial"/>
                <a:sym typeface="Arial"/>
              </a:defRPr>
            </a:lvl3pPr>
            <a:lvl4pPr marL="1828800" lvl="3" indent="-298450" algn="l" rtl="0">
              <a:lnSpc>
                <a:spcPct val="120000"/>
              </a:lnSpc>
              <a:spcBef>
                <a:spcPts val="200"/>
              </a:spcBef>
              <a:spcAft>
                <a:spcPts val="0"/>
              </a:spcAft>
              <a:buClr>
                <a:schemeClr val="dk1"/>
              </a:buClr>
              <a:buSzPts val="1100"/>
              <a:buChar char="•"/>
              <a:defRPr sz="1100" b="0">
                <a:solidFill>
                  <a:schemeClr val="dk1"/>
                </a:solidFill>
                <a:latin typeface="Arial"/>
                <a:ea typeface="Arial"/>
                <a:cs typeface="Arial"/>
                <a:sym typeface="Arial"/>
              </a:defRPr>
            </a:lvl4pPr>
            <a:lvl5pPr marL="2286000" lvl="4" indent="-298450" algn="l" rtl="0">
              <a:lnSpc>
                <a:spcPct val="120000"/>
              </a:lnSpc>
              <a:spcBef>
                <a:spcPts val="200"/>
              </a:spcBef>
              <a:spcAft>
                <a:spcPts val="0"/>
              </a:spcAft>
              <a:buClr>
                <a:schemeClr val="dk1"/>
              </a:buClr>
              <a:buSzPts val="1100"/>
              <a:buChar char="•"/>
              <a:defRPr sz="1100" b="0">
                <a:solidFill>
                  <a:schemeClr val="dk1"/>
                </a:solidFill>
                <a:latin typeface="Arial"/>
                <a:ea typeface="Arial"/>
                <a:cs typeface="Arial"/>
                <a:sym typeface="Arial"/>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70" name="Google Shape;70;g111977d4705_1_234"/>
          <p:cNvSpPr txBox="1">
            <a:spLocks noGrp="1"/>
          </p:cNvSpPr>
          <p:nvPr>
            <p:ph type="title"/>
          </p:nvPr>
        </p:nvSpPr>
        <p:spPr>
          <a:xfrm>
            <a:off x="487677" y="359408"/>
            <a:ext cx="11226000" cy="67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4000"/>
              <a:buFont typeface="Libre Franklin Thin"/>
              <a:buNone/>
              <a:defRPr>
                <a:latin typeface="Libre Franklin Thin"/>
                <a:ea typeface="Libre Franklin Thin"/>
                <a:cs typeface="Libre Franklin Thin"/>
                <a:sym typeface="Libre Franklin Thin"/>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71" name="Google Shape;71;g111977d4705_1_234"/>
          <p:cNvSpPr txBox="1">
            <a:spLocks noGrp="1"/>
          </p:cNvSpPr>
          <p:nvPr>
            <p:ph type="dt" idx="10"/>
          </p:nvPr>
        </p:nvSpPr>
        <p:spPr>
          <a:xfrm>
            <a:off x="3769256" y="6365738"/>
            <a:ext cx="1847700" cy="365400"/>
          </a:xfrm>
          <a:prstGeom prst="rect">
            <a:avLst/>
          </a:prstGeom>
          <a:noFill/>
          <a:ln>
            <a:noFill/>
          </a:ln>
        </p:spPr>
        <p:txBody>
          <a:bodyPr spcFirstLastPara="1" wrap="square" lIns="121875" tIns="60925" rIns="121875"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72" name="Google Shape;72;g111977d4705_1_234"/>
          <p:cNvSpPr txBox="1">
            <a:spLocks noGrp="1"/>
          </p:cNvSpPr>
          <p:nvPr>
            <p:ph type="sldNum" idx="12"/>
          </p:nvPr>
        </p:nvSpPr>
        <p:spPr>
          <a:xfrm>
            <a:off x="355496" y="6365738"/>
            <a:ext cx="693900" cy="365400"/>
          </a:xfrm>
          <a:prstGeom prst="rect">
            <a:avLst/>
          </a:prstGeom>
          <a:noFill/>
          <a:ln>
            <a:noFill/>
          </a:ln>
        </p:spPr>
        <p:txBody>
          <a:bodyPr spcFirstLastPara="1" wrap="square" lIns="121875" tIns="60925" rIns="121875" bIns="6092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p:cSld name="Rubrik och innehåll">
    <p:spTree>
      <p:nvGrpSpPr>
        <p:cNvPr id="1" name="Shape 19"/>
        <p:cNvGrpSpPr/>
        <p:nvPr/>
      </p:nvGrpSpPr>
      <p:grpSpPr>
        <a:xfrm>
          <a:off x="0" y="0"/>
          <a:ext cx="0" cy="0"/>
          <a:chOff x="0" y="0"/>
          <a:chExt cx="0" cy="0"/>
        </a:xfrm>
      </p:grpSpPr>
      <p:sp>
        <p:nvSpPr>
          <p:cNvPr id="20" name="Google Shape;20;p56"/>
          <p:cNvSpPr txBox="1">
            <a:spLocks noGrp="1"/>
          </p:cNvSpPr>
          <p:nvPr>
            <p:ph type="body" idx="1"/>
          </p:nvPr>
        </p:nvSpPr>
        <p:spPr>
          <a:xfrm>
            <a:off x="838200" y="1819275"/>
            <a:ext cx="10515600" cy="4362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81000" algn="l">
              <a:lnSpc>
                <a:spcPct val="90000"/>
              </a:lnSpc>
              <a:spcBef>
                <a:spcPts val="500"/>
              </a:spcBef>
              <a:spcAft>
                <a:spcPts val="0"/>
              </a:spcAft>
              <a:buClr>
                <a:schemeClr val="dk2"/>
              </a:buClr>
              <a:buSzPts val="2400"/>
              <a:buFont typeface="Lato"/>
              <a:buChar char="‒"/>
              <a:defRPr/>
            </a:lvl2pPr>
            <a:lvl3pPr marL="1371600" lvl="2" indent="-355600" algn="l">
              <a:lnSpc>
                <a:spcPct val="90000"/>
              </a:lnSpc>
              <a:spcBef>
                <a:spcPts val="500"/>
              </a:spcBef>
              <a:spcAft>
                <a:spcPts val="0"/>
              </a:spcAft>
              <a:buClr>
                <a:schemeClr val="dk2"/>
              </a:buClr>
              <a:buSzPts val="20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3800"/>
              <a:buFont typeface="Calibri"/>
              <a:buNone/>
              <a:defRPr sz="3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6"/>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Endast rubrik">
  <p:cSld name="2_Endast rubrik">
    <p:spTree>
      <p:nvGrpSpPr>
        <p:cNvPr id="1" name="Shape 25"/>
        <p:cNvGrpSpPr/>
        <p:nvPr/>
      </p:nvGrpSpPr>
      <p:grpSpPr>
        <a:xfrm>
          <a:off x="0" y="0"/>
          <a:ext cx="0" cy="0"/>
          <a:chOff x="0" y="0"/>
          <a:chExt cx="0" cy="0"/>
        </a:xfrm>
      </p:grpSpPr>
      <p:sp>
        <p:nvSpPr>
          <p:cNvPr id="26" name="Google Shape;26;p57"/>
          <p:cNvSpPr txBox="1">
            <a:spLocks noGrp="1"/>
          </p:cNvSpPr>
          <p:nvPr>
            <p:ph type="body" idx="1"/>
          </p:nvPr>
        </p:nvSpPr>
        <p:spPr>
          <a:xfrm>
            <a:off x="1219200" y="2038350"/>
            <a:ext cx="9763125" cy="923925"/>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2"/>
              </a:buClr>
              <a:buSzPts val="3000"/>
              <a:buNone/>
              <a:defRPr sz="3000" cap="none">
                <a:solidFill>
                  <a:schemeClr val="dk2"/>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7"/>
          <p:cNvSpPr txBox="1">
            <a:spLocks noGrp="1"/>
          </p:cNvSpPr>
          <p:nvPr>
            <p:ph type="title"/>
          </p:nvPr>
        </p:nvSpPr>
        <p:spPr>
          <a:xfrm>
            <a:off x="1219200" y="2981325"/>
            <a:ext cx="9753600" cy="1618142"/>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4600"/>
              <a:buFont typeface="Calibri"/>
              <a:buNone/>
              <a:defRPr sz="4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7"/>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57" descr="powerpoint-sida1.png"/>
          <p:cNvPicPr preferRelativeResize="0"/>
          <p:nvPr/>
        </p:nvPicPr>
        <p:blipFill rotWithShape="1">
          <a:blip r:embed="rId2">
            <a:alphaModFix/>
          </a:blip>
          <a:srcRect/>
          <a:stretch/>
        </p:blipFill>
        <p:spPr>
          <a:xfrm>
            <a:off x="390748" y="506156"/>
            <a:ext cx="1618806" cy="79496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5" name="Google Shape;3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6" name="Google Shape;3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1pPr>
            <a:lvl2pPr marL="0" marR="0" lvl="1"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2pPr>
            <a:lvl3pPr marL="0" marR="0" lvl="2"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3pPr>
            <a:lvl4pPr marL="0" marR="0" lvl="3"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4pPr>
            <a:lvl5pPr marL="0" marR="0" lvl="4"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5pPr>
            <a:lvl6pPr marL="0" marR="0" lvl="5"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6pPr>
            <a:lvl7pPr marL="0" marR="0" lvl="6"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7pPr>
            <a:lvl8pPr marL="0" marR="0" lvl="7"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8pPr>
            <a:lvl9pPr marL="0" marR="0" lvl="8"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Endast rubrik" type="titleOnly">
  <p:cSld name="TITLE_ONLY">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3800"/>
              <a:buFont typeface="Calibri"/>
              <a:buNone/>
              <a:defRPr sz="3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9"/>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9"/>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9"/>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42"/>
        <p:cNvGrpSpPr/>
        <p:nvPr/>
      </p:nvGrpSpPr>
      <p:grpSpPr>
        <a:xfrm>
          <a:off x="0" y="0"/>
          <a:ext cx="0" cy="0"/>
          <a:chOff x="0" y="0"/>
          <a:chExt cx="0" cy="0"/>
        </a:xfrm>
      </p:grpSpPr>
      <p:pic>
        <p:nvPicPr>
          <p:cNvPr id="43" name="Google Shape;43;p60" descr="powerpoint-sida1.png"/>
          <p:cNvPicPr preferRelativeResize="0"/>
          <p:nvPr/>
        </p:nvPicPr>
        <p:blipFill rotWithShape="1">
          <a:blip r:embed="rId2">
            <a:alphaModFix/>
          </a:blip>
          <a:srcRect/>
          <a:stretch/>
        </p:blipFill>
        <p:spPr>
          <a:xfrm>
            <a:off x="8039323" y="4594433"/>
            <a:ext cx="3276377" cy="1608267"/>
          </a:xfrm>
          <a:prstGeom prst="rect">
            <a:avLst/>
          </a:prstGeom>
          <a:noFill/>
          <a:ln>
            <a:noFill/>
          </a:ln>
        </p:spPr>
      </p:pic>
      <p:sp>
        <p:nvSpPr>
          <p:cNvPr id="44" name="Google Shape;44;p60"/>
          <p:cNvSpPr txBox="1">
            <a:spLocks noGrp="1"/>
          </p:cNvSpPr>
          <p:nvPr>
            <p:ph type="title"/>
          </p:nvPr>
        </p:nvSpPr>
        <p:spPr>
          <a:xfrm>
            <a:off x="514016" y="4060825"/>
            <a:ext cx="5639134"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200"/>
              <a:buFont typeface="Calibri"/>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0"/>
          <p:cNvSpPr txBox="1">
            <a:spLocks noGrp="1"/>
          </p:cNvSpPr>
          <p:nvPr>
            <p:ph type="body" idx="1"/>
          </p:nvPr>
        </p:nvSpPr>
        <p:spPr>
          <a:xfrm>
            <a:off x="514350" y="5429250"/>
            <a:ext cx="5638800" cy="5810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25768"/>
              </a:buClr>
              <a:buSzPts val="3200"/>
              <a:buNone/>
              <a:defRPr sz="3200">
                <a:solidFill>
                  <a:srgbClr val="525768"/>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bild">
  <p:cSld name="Rubrikbild">
    <p:spTree>
      <p:nvGrpSpPr>
        <p:cNvPr id="1" name="Shape 46"/>
        <p:cNvGrpSpPr/>
        <p:nvPr/>
      </p:nvGrpSpPr>
      <p:grpSpPr>
        <a:xfrm>
          <a:off x="0" y="0"/>
          <a:ext cx="0" cy="0"/>
          <a:chOff x="0" y="0"/>
          <a:chExt cx="0" cy="0"/>
        </a:xfrm>
      </p:grpSpPr>
      <p:sp>
        <p:nvSpPr>
          <p:cNvPr id="47" name="Google Shape;47;p61"/>
          <p:cNvSpPr txBox="1"/>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rgbClr val="526741"/>
                </a:solidFill>
                <a:latin typeface="Calibri"/>
                <a:ea typeface="Calibri"/>
                <a:cs typeface="Calibri"/>
                <a:sym typeface="Calibri"/>
              </a:rPr>
              <a:t>‹#›</a:t>
            </a:fld>
            <a:endParaRPr sz="1200" b="0" i="0" u="none" strike="noStrike" cap="none">
              <a:solidFill>
                <a:srgbClr val="5267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48"/>
        <p:cNvGrpSpPr/>
        <p:nvPr/>
      </p:nvGrpSpPr>
      <p:grpSpPr>
        <a:xfrm>
          <a:off x="0" y="0"/>
          <a:ext cx="0" cy="0"/>
          <a:chOff x="0" y="0"/>
          <a:chExt cx="0" cy="0"/>
        </a:xfrm>
      </p:grpSpPr>
      <p:sp>
        <p:nvSpPr>
          <p:cNvPr id="49" name="Google Shape;49;p62"/>
          <p:cNvSpPr txBox="1">
            <a:spLocks noGrp="1"/>
          </p:cNvSpPr>
          <p:nvPr>
            <p:ph type="title"/>
          </p:nvPr>
        </p:nvSpPr>
        <p:spPr>
          <a:xfrm>
            <a:off x="487678" y="290463"/>
            <a:ext cx="11225956" cy="67741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2"/>
          <p:cNvSpPr txBox="1">
            <a:spLocks noGrp="1"/>
          </p:cNvSpPr>
          <p:nvPr>
            <p:ph type="dt" idx="10"/>
          </p:nvPr>
        </p:nvSpPr>
        <p:spPr>
          <a:xfrm>
            <a:off x="3769256" y="6365723"/>
            <a:ext cx="184755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51" name="Google Shape;51;p62"/>
          <p:cNvSpPr txBox="1">
            <a:spLocks noGrp="1"/>
          </p:cNvSpPr>
          <p:nvPr>
            <p:ph type="sldNum" idx="12"/>
          </p:nvPr>
        </p:nvSpPr>
        <p:spPr>
          <a:xfrm>
            <a:off x="355497" y="6365723"/>
            <a:ext cx="694007"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52"/>
        <p:cNvGrpSpPr/>
        <p:nvPr/>
      </p:nvGrpSpPr>
      <p:grpSpPr>
        <a:xfrm>
          <a:off x="0" y="0"/>
          <a:ext cx="0" cy="0"/>
          <a:chOff x="0" y="0"/>
          <a:chExt cx="0" cy="0"/>
        </a:xfrm>
      </p:grpSpPr>
      <p:sp>
        <p:nvSpPr>
          <p:cNvPr id="53" name="Google Shape;53;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59" name="Google Shape;59;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60" name="Google Shape;6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1pPr>
            <a:lvl2pPr marL="0" marR="0" lvl="1"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2pPr>
            <a:lvl3pPr marL="0" marR="0" lvl="2"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3pPr>
            <a:lvl4pPr marL="0" marR="0" lvl="3"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4pPr>
            <a:lvl5pPr marL="0" marR="0" lvl="4"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5pPr>
            <a:lvl6pPr marL="0" marR="0" lvl="5"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6pPr>
            <a:lvl7pPr marL="0" marR="0" lvl="6"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7pPr>
            <a:lvl8pPr marL="0" marR="0" lvl="7"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8pPr>
            <a:lvl9pPr marL="0" marR="0" lvl="8" indent="0" algn="r">
              <a:lnSpc>
                <a:spcPct val="100000"/>
              </a:lnSpc>
              <a:spcBef>
                <a:spcPts val="0"/>
              </a:spcBef>
              <a:spcAft>
                <a:spcPts val="0"/>
              </a:spcAft>
              <a:buClr>
                <a:srgbClr val="526741"/>
              </a:buClr>
              <a:buSzPts val="1200"/>
              <a:buFont typeface="Calibri"/>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2"/>
              </a:buClr>
              <a:buSzPts val="3800"/>
              <a:buFont typeface="Calibri"/>
              <a:buNone/>
              <a:defRPr sz="38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wwfse.cdn.triggerfish.cloud/uploads/2020/04/20-3310_kottguiden_2019_200416-2.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www.wwf.se/vegoguide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wwf.se/mat-och-jordbruk/fiskguiden/" TargetMode="External"/><Relationship Id="rId5" Type="http://schemas.openxmlformats.org/officeDocument/2006/relationships/image" Target="../media/image32.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eur03.safelinks.protection.outlook.com/?url=https://icdasustainability.org/&amp;data=04%7C01%7Cjulia.stromblad.lenhoff@oatly.com%7C54f1adf1ecda4b13146008d957e3b908%7C726d92b3a06f467d86e981b5d6b34600%7C0%7C0%7C637637457838320076%7CUnknown%7CTWFpbGZsb3d8eyJWIjoiMC4wLjAwMDAiLCJQIjoiV2luMzIiLCJBTiI6Ik1haWwiLCJXVCI6Mn0%3D%7C1000&amp;sdata=u7ZIMr7OL/320VmAuCp9zYlDcGNctlTd7nycI3QTEic%3D&amp;reserved=0" TargetMode="External"/><Relationship Id="rId3" Type="http://schemas.openxmlformats.org/officeDocument/2006/relationships/hyperlink" Target="https://www.ri.se/sites/default/files/2021-07/RISE%20%C3%96ppna%20listan%201.7%20210531.pdf" TargetMode="External"/><Relationship Id="rId7" Type="http://schemas.openxmlformats.org/officeDocument/2006/relationships/hyperlink" Target="https://www.bda.uk.com/resource/one-blue-dot.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sigill.se/" TargetMode="External"/><Relationship Id="rId4" Type="http://schemas.openxmlformats.org/officeDocument/2006/relationships/image" Target="../media/image29.png"/><Relationship Id="rId9" Type="http://schemas.openxmlformats.org/officeDocument/2006/relationships/comments" Target="../comments/comment3.xml"/></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comments" Target="../comments/commen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
          <p:cNvPicPr preferRelativeResize="0"/>
          <p:nvPr/>
        </p:nvPicPr>
        <p:blipFill rotWithShape="1">
          <a:blip r:embed="rId3">
            <a:alphaModFix/>
          </a:blip>
          <a:srcRect r="13047"/>
          <a:stretch/>
        </p:blipFill>
        <p:spPr>
          <a:xfrm>
            <a:off x="-31805" y="4134680"/>
            <a:ext cx="12223806" cy="2177912"/>
          </a:xfrm>
          <a:prstGeom prst="rect">
            <a:avLst/>
          </a:prstGeom>
          <a:noFill/>
          <a:ln>
            <a:noFill/>
          </a:ln>
        </p:spPr>
      </p:pic>
      <p:sp>
        <p:nvSpPr>
          <p:cNvPr id="79" name="Google Shape;79;p1"/>
          <p:cNvSpPr txBox="1">
            <a:spLocks noGrp="1"/>
          </p:cNvSpPr>
          <p:nvPr>
            <p:ph type="body" idx="1"/>
          </p:nvPr>
        </p:nvSpPr>
        <p:spPr>
          <a:xfrm>
            <a:off x="1219200" y="3168513"/>
            <a:ext cx="9772650" cy="58450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000"/>
              <a:buNone/>
            </a:pPr>
            <a:r>
              <a:rPr lang="sv-SE"/>
              <a:t>AV DRF</a:t>
            </a:r>
            <a:r>
              <a:rPr lang="sv-SE" cap="none"/>
              <a:t>s</a:t>
            </a:r>
            <a:r>
              <a:rPr lang="sv-SE"/>
              <a:t> SEKTION FÖR HÅLLBART ÄTANDE</a:t>
            </a:r>
            <a:endParaRPr/>
          </a:p>
          <a:p>
            <a:pPr marL="0" lvl="0" indent="0" algn="ctr" rtl="0">
              <a:lnSpc>
                <a:spcPct val="90000"/>
              </a:lnSpc>
              <a:spcBef>
                <a:spcPts val="1000"/>
              </a:spcBef>
              <a:spcAft>
                <a:spcPts val="0"/>
              </a:spcAft>
              <a:buClr>
                <a:schemeClr val="dk2"/>
              </a:buClr>
              <a:buSzPts val="3000"/>
              <a:buNone/>
            </a:pPr>
            <a:r>
              <a:rPr lang="sv-SE"/>
              <a:t> </a:t>
            </a:r>
            <a:endParaRPr/>
          </a:p>
        </p:txBody>
      </p:sp>
      <p:sp>
        <p:nvSpPr>
          <p:cNvPr id="80" name="Google Shape;80;p1"/>
          <p:cNvSpPr txBox="1">
            <a:spLocks noGrp="1"/>
          </p:cNvSpPr>
          <p:nvPr>
            <p:ph type="title"/>
          </p:nvPr>
        </p:nvSpPr>
        <p:spPr>
          <a:xfrm>
            <a:off x="1219200" y="542787"/>
            <a:ext cx="9753600" cy="248174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25768"/>
              </a:buClr>
              <a:buSzPts val="6000"/>
              <a:buFont typeface="Calibri"/>
              <a:buNone/>
            </a:pPr>
            <a:r>
              <a:rPr lang="sv-SE" sz="6000"/>
              <a:t>DRF</a:t>
            </a:r>
            <a:r>
              <a:rPr lang="sv-SE" sz="6000" cap="none"/>
              <a:t>s</a:t>
            </a:r>
            <a:r>
              <a:rPr lang="sv-SE" sz="6000"/>
              <a:t> GUIDE FÖR </a:t>
            </a:r>
            <a:br>
              <a:rPr lang="sv-SE" sz="6000"/>
            </a:br>
            <a:r>
              <a:rPr lang="sv-SE" sz="6000"/>
              <a:t>HÅLLBART ÄTANDE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a:spLocks noGrp="1"/>
          </p:cNvSpPr>
          <p:nvPr>
            <p:ph type="title"/>
          </p:nvPr>
        </p:nvSpPr>
        <p:spPr>
          <a:xfrm>
            <a:off x="838200" y="450850"/>
            <a:ext cx="10515600" cy="7146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FÖR HÅLLBARA MATVANOR</a:t>
            </a:r>
            <a:endParaRPr/>
          </a:p>
        </p:txBody>
      </p:sp>
      <p:pic>
        <p:nvPicPr>
          <p:cNvPr id="186" name="Google Shape;186;p10"/>
          <p:cNvPicPr preferRelativeResize="0"/>
          <p:nvPr/>
        </p:nvPicPr>
        <p:blipFill rotWithShape="1">
          <a:blip r:embed="rId3">
            <a:alphaModFix/>
          </a:blip>
          <a:srcRect/>
          <a:stretch/>
        </p:blipFill>
        <p:spPr>
          <a:xfrm rot="271916">
            <a:off x="7450416" y="1445282"/>
            <a:ext cx="3815958" cy="5007182"/>
          </a:xfrm>
          <a:prstGeom prst="rect">
            <a:avLst/>
          </a:prstGeom>
          <a:noFill/>
          <a:ln>
            <a:noFill/>
          </a:ln>
        </p:spPr>
      </p:pic>
      <p:sp>
        <p:nvSpPr>
          <p:cNvPr id="187" name="Google Shape;187;p1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10</a:t>
            </a:fld>
            <a:endParaRPr/>
          </a:p>
        </p:txBody>
      </p:sp>
      <p:sp>
        <p:nvSpPr>
          <p:cNvPr id="188" name="Google Shape;188;p10"/>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10</a:t>
            </a:r>
            <a:endParaRPr sz="1400" b="0" i="0" u="none" strike="noStrike" cap="none">
              <a:solidFill>
                <a:srgbClr val="000000"/>
              </a:solidFill>
              <a:latin typeface="Arial"/>
              <a:ea typeface="Arial"/>
              <a:cs typeface="Arial"/>
              <a:sym typeface="Arial"/>
            </a:endParaRPr>
          </a:p>
        </p:txBody>
      </p:sp>
      <p:sp>
        <p:nvSpPr>
          <p:cNvPr id="189" name="Google Shape;189;p10"/>
          <p:cNvSpPr/>
          <p:nvPr/>
        </p:nvSpPr>
        <p:spPr>
          <a:xfrm rot="10800000">
            <a:off x="3486149" y="4461194"/>
            <a:ext cx="365760" cy="434656"/>
          </a:xfrm>
          <a:prstGeom prst="downArrow">
            <a:avLst>
              <a:gd name="adj1" fmla="val 50000"/>
              <a:gd name="adj2" fmla="val 5000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10"/>
          <p:cNvSpPr/>
          <p:nvPr/>
        </p:nvSpPr>
        <p:spPr>
          <a:xfrm>
            <a:off x="952500" y="5029200"/>
            <a:ext cx="5391150" cy="97155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400"/>
              <a:buFont typeface="Arial"/>
              <a:buNone/>
            </a:pPr>
            <a:r>
              <a:rPr lang="sv-SE" sz="1800" b="1" i="0" u="none" strike="noStrike" cap="none">
                <a:solidFill>
                  <a:schemeClr val="lt1"/>
                </a:solidFill>
                <a:latin typeface="Calibri"/>
                <a:ea typeface="Calibri"/>
                <a:cs typeface="Calibri"/>
                <a:sym typeface="Calibri"/>
              </a:rPr>
              <a:t>Grunden: </a:t>
            </a:r>
            <a:br>
              <a:rPr lang="sv-SE" sz="1800" b="0" i="0" u="none" strike="noStrike" cap="none">
                <a:solidFill>
                  <a:schemeClr val="lt1"/>
                </a:solidFill>
                <a:latin typeface="Calibri"/>
                <a:ea typeface="Calibri"/>
                <a:cs typeface="Calibri"/>
                <a:sym typeface="Calibri"/>
              </a:rPr>
            </a:br>
            <a:r>
              <a:rPr lang="sv-SE" sz="1800" b="1" i="0" u="none" strike="noStrike" cap="none">
                <a:solidFill>
                  <a:schemeClr val="lt1"/>
                </a:solidFill>
                <a:latin typeface="Calibri"/>
                <a:ea typeface="Calibri"/>
                <a:cs typeface="Calibri"/>
                <a:sym typeface="Calibri"/>
              </a:rPr>
              <a:t>1. </a:t>
            </a:r>
            <a:r>
              <a:rPr lang="sv-SE" sz="1800" b="0" i="0" u="none" strike="noStrike" cap="none">
                <a:solidFill>
                  <a:schemeClr val="lt1"/>
                </a:solidFill>
                <a:latin typeface="Calibri"/>
                <a:ea typeface="Calibri"/>
                <a:cs typeface="Calibri"/>
                <a:sym typeface="Calibri"/>
              </a:rPr>
              <a:t>Nordiska näringsrekommendationerna (2012) och Livsmedelsverkets kostråd för hälsosamma matvanor.</a:t>
            </a:r>
            <a:endParaRPr/>
          </a:p>
        </p:txBody>
      </p:sp>
      <p:sp>
        <p:nvSpPr>
          <p:cNvPr id="191" name="Google Shape;191;p10"/>
          <p:cNvSpPr/>
          <p:nvPr/>
        </p:nvSpPr>
        <p:spPr>
          <a:xfrm>
            <a:off x="1704975" y="3390900"/>
            <a:ext cx="3886200" cy="97155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400"/>
              <a:buFont typeface="Arial"/>
              <a:buNone/>
            </a:pPr>
            <a:r>
              <a:rPr lang="sv-SE" sz="1800" b="1" i="0" u="none" strike="noStrike" cap="none">
                <a:solidFill>
                  <a:schemeClr val="lt1"/>
                </a:solidFill>
                <a:latin typeface="Calibri"/>
                <a:ea typeface="Calibri"/>
                <a:cs typeface="Calibri"/>
                <a:sym typeface="Calibri"/>
              </a:rPr>
              <a:t>Grunden integreras med:</a:t>
            </a:r>
            <a:br>
              <a:rPr lang="sv-SE" sz="1800" b="1" i="0" u="none" strike="noStrike" cap="none">
                <a:solidFill>
                  <a:schemeClr val="lt1"/>
                </a:solidFill>
                <a:latin typeface="Calibri"/>
                <a:ea typeface="Calibri"/>
                <a:cs typeface="Calibri"/>
                <a:sym typeface="Calibri"/>
              </a:rPr>
            </a:br>
            <a:r>
              <a:rPr lang="sv-SE" sz="1800" b="1" i="0" u="none" strike="noStrike" cap="none">
                <a:solidFill>
                  <a:schemeClr val="lt1"/>
                </a:solidFill>
                <a:latin typeface="Calibri"/>
                <a:ea typeface="Calibri"/>
                <a:cs typeface="Calibri"/>
                <a:sym typeface="Calibri"/>
              </a:rPr>
              <a:t>2.  </a:t>
            </a:r>
            <a:r>
              <a:rPr lang="sv-SE" sz="1800" b="0" i="0" u="none" strike="noStrike" cap="none">
                <a:solidFill>
                  <a:schemeClr val="lt1"/>
                </a:solidFill>
                <a:latin typeface="Calibri"/>
                <a:ea typeface="Calibri"/>
                <a:cs typeface="Calibri"/>
                <a:sym typeface="Calibri"/>
              </a:rPr>
              <a:t>Generationsmålen, Agenda 2030/ </a:t>
            </a:r>
            <a:br>
              <a:rPr lang="sv-SE" sz="1800" b="0" i="0" u="none" strike="noStrike" cap="none">
                <a:solidFill>
                  <a:schemeClr val="lt1"/>
                </a:solidFill>
                <a:latin typeface="Calibri"/>
                <a:ea typeface="Calibri"/>
                <a:cs typeface="Calibri"/>
                <a:sym typeface="Calibri"/>
              </a:rPr>
            </a:br>
            <a:r>
              <a:rPr lang="sv-SE" sz="1800" b="0" i="0" u="none" strike="noStrike" cap="none">
                <a:solidFill>
                  <a:schemeClr val="lt1"/>
                </a:solidFill>
                <a:latin typeface="Calibri"/>
                <a:ea typeface="Calibri"/>
                <a:cs typeface="Calibri"/>
                <a:sym typeface="Calibri"/>
              </a:rPr>
              <a:t>FNs hållbarhetsmål.</a:t>
            </a:r>
            <a:endParaRPr/>
          </a:p>
        </p:txBody>
      </p:sp>
      <p:sp>
        <p:nvSpPr>
          <p:cNvPr id="192" name="Google Shape;192;p10"/>
          <p:cNvSpPr/>
          <p:nvPr/>
        </p:nvSpPr>
        <p:spPr>
          <a:xfrm>
            <a:off x="2105025" y="1743075"/>
            <a:ext cx="3086100" cy="971550"/>
          </a:xfrm>
          <a:prstGeom prst="roundRect">
            <a:avLst>
              <a:gd name="adj" fmla="val 16667"/>
            </a:avLst>
          </a:prstGeom>
          <a:solidFill>
            <a:schemeClr val="tx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2400"/>
              <a:buFont typeface="Arial"/>
              <a:buNone/>
            </a:pPr>
            <a:r>
              <a:rPr lang="sv-SE" sz="1800" b="1" i="0" u="none" strike="noStrike" cap="none">
                <a:solidFill>
                  <a:schemeClr val="bg1"/>
                </a:solidFill>
                <a:latin typeface="Calibri"/>
                <a:ea typeface="Calibri"/>
                <a:cs typeface="Calibri"/>
                <a:sym typeface="Calibri"/>
              </a:rPr>
              <a:t>3. FNs klimatpanel IPCC, </a:t>
            </a:r>
            <a:br>
              <a:rPr lang="sv-SE" sz="1800" b="1" i="0" u="none" strike="noStrike" cap="none">
                <a:solidFill>
                  <a:schemeClr val="bg1"/>
                </a:solidFill>
                <a:latin typeface="Calibri"/>
                <a:ea typeface="Calibri"/>
                <a:cs typeface="Calibri"/>
                <a:sym typeface="Calibri"/>
              </a:rPr>
            </a:br>
            <a:r>
              <a:rPr lang="sv-SE" sz="1800" b="1" i="0" u="none" strike="noStrike" cap="none">
                <a:solidFill>
                  <a:schemeClr val="bg1"/>
                </a:solidFill>
                <a:latin typeface="Calibri"/>
                <a:ea typeface="Calibri"/>
                <a:cs typeface="Calibri"/>
                <a:sym typeface="Calibri"/>
              </a:rPr>
              <a:t>EAT Lancet Commission </a:t>
            </a:r>
            <a:br>
              <a:rPr lang="sv-SE" sz="1800" b="1" i="0" u="none" strike="noStrike" cap="none">
                <a:solidFill>
                  <a:schemeClr val="bg1"/>
                </a:solidFill>
                <a:latin typeface="Calibri"/>
                <a:ea typeface="Calibri"/>
                <a:cs typeface="Calibri"/>
                <a:sym typeface="Calibri"/>
              </a:rPr>
            </a:br>
            <a:r>
              <a:rPr lang="sv-SE" sz="1800" b="1" i="0" u="none" strike="noStrike" cap="none">
                <a:solidFill>
                  <a:schemeClr val="bg1"/>
                </a:solidFill>
                <a:latin typeface="Calibri"/>
                <a:ea typeface="Calibri"/>
                <a:cs typeface="Calibri"/>
                <a:sym typeface="Calibri"/>
              </a:rPr>
              <a:t>for Planetary health.</a:t>
            </a:r>
            <a:endParaRPr>
              <a:solidFill>
                <a:schemeClr val="bg1"/>
              </a:solidFill>
            </a:endParaRPr>
          </a:p>
        </p:txBody>
      </p:sp>
      <p:sp>
        <p:nvSpPr>
          <p:cNvPr id="193" name="Google Shape;193;p10"/>
          <p:cNvSpPr/>
          <p:nvPr/>
        </p:nvSpPr>
        <p:spPr>
          <a:xfrm rot="10800000">
            <a:off x="3486149" y="2813369"/>
            <a:ext cx="365760" cy="434656"/>
          </a:xfrm>
          <a:prstGeom prst="downArrow">
            <a:avLst>
              <a:gd name="adj1" fmla="val 50000"/>
              <a:gd name="adj2" fmla="val 5000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1. LIVSMEDELSVERKETS KOSTRÅD FÖR </a:t>
            </a:r>
            <a:br>
              <a:rPr lang="sv-SE"/>
            </a:br>
            <a:r>
              <a:rPr lang="sv-SE"/>
              <a:t>HÄLSOSAMMA MATVANOR</a:t>
            </a:r>
            <a:endParaRPr/>
          </a:p>
        </p:txBody>
      </p:sp>
      <p:pic>
        <p:nvPicPr>
          <p:cNvPr id="199" name="Google Shape;199;p11"/>
          <p:cNvPicPr preferRelativeResize="0"/>
          <p:nvPr/>
        </p:nvPicPr>
        <p:blipFill rotWithShape="1">
          <a:blip r:embed="rId3">
            <a:alphaModFix/>
          </a:blip>
          <a:srcRect t="2330" b="1709"/>
          <a:stretch/>
        </p:blipFill>
        <p:spPr>
          <a:xfrm>
            <a:off x="2703117" y="1898469"/>
            <a:ext cx="6803184" cy="4754880"/>
          </a:xfrm>
          <a:prstGeom prst="roundRect">
            <a:avLst>
              <a:gd name="adj" fmla="val 4762"/>
            </a:avLst>
          </a:prstGeom>
          <a:noFill/>
          <a:ln w="28575" cap="flat" cmpd="sng">
            <a:solidFill>
              <a:srgbClr val="91AB7B"/>
            </a:solidFill>
            <a:prstDash val="solid"/>
            <a:round/>
            <a:headEnd type="none" w="sm" len="sm"/>
            <a:tailEnd type="none" w="sm" len="sm"/>
          </a:ln>
        </p:spPr>
      </p:pic>
      <p:sp>
        <p:nvSpPr>
          <p:cNvPr id="200" name="Google Shape;200;p11"/>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11</a:t>
            </a:fld>
            <a:endParaRPr/>
          </a:p>
        </p:txBody>
      </p:sp>
      <p:sp>
        <p:nvSpPr>
          <p:cNvPr id="201" name="Google Shape;201;p11"/>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11</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p:nvPr/>
        </p:nvSpPr>
        <p:spPr>
          <a:xfrm>
            <a:off x="850789" y="6285386"/>
            <a:ext cx="6235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Livsmedelsverket Miljösmarta matval. livsmedelsverket.se/matvanor-halsa--miljo/miljo/miljosmarta-matval2.</a:t>
            </a:r>
            <a:endParaRPr sz="1000" b="0" i="0" u="none" strike="noStrike" cap="none">
              <a:solidFill>
                <a:srgbClr val="526741"/>
              </a:solidFill>
              <a:latin typeface="Calibri"/>
              <a:ea typeface="Calibri"/>
              <a:cs typeface="Calibri"/>
              <a:sym typeface="Calibri"/>
            </a:endParaRPr>
          </a:p>
        </p:txBody>
      </p:sp>
      <p:sp>
        <p:nvSpPr>
          <p:cNvPr id="207" name="Google Shape;207;p12"/>
          <p:cNvSpPr/>
          <p:nvPr/>
        </p:nvSpPr>
        <p:spPr>
          <a:xfrm>
            <a:off x="2194560" y="1584960"/>
            <a:ext cx="7811588" cy="4664801"/>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180000" tIns="45700" rIns="180000"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sv-SE" sz="1800" b="0" i="0" u="none" strike="noStrike" cap="none">
                <a:solidFill>
                  <a:schemeClr val="dk1"/>
                </a:solidFill>
                <a:latin typeface="Calibri"/>
                <a:ea typeface="Calibri"/>
                <a:cs typeface="Calibri"/>
                <a:sym typeface="Calibri"/>
              </a:rPr>
              <a:t>Hur du äter är inte bara viktigt för din hälsa, du påverkar även miljön </a:t>
            </a:r>
            <a:br>
              <a:rPr lang="sv-SE" sz="1800" b="0" i="0" u="none" strike="noStrike" cap="none">
                <a:solidFill>
                  <a:schemeClr val="dk1"/>
                </a:solidFill>
                <a:latin typeface="Calibri"/>
                <a:ea typeface="Calibri"/>
                <a:cs typeface="Calibri"/>
                <a:sym typeface="Calibri"/>
              </a:rPr>
            </a:br>
            <a:r>
              <a:rPr lang="sv-SE" sz="1800" b="0" i="0" u="none" strike="noStrike" cap="none">
                <a:solidFill>
                  <a:schemeClr val="dk1"/>
                </a:solidFill>
                <a:latin typeface="Calibri"/>
                <a:ea typeface="Calibri"/>
                <a:cs typeface="Calibri"/>
                <a:sym typeface="Calibri"/>
              </a:rPr>
              <a:t>genom ditt val av mat. </a:t>
            </a:r>
            <a:br>
              <a:rPr lang="sv-SE" sz="1800" b="0" i="0" u="none" strike="noStrike" cap="none">
                <a:solidFill>
                  <a:schemeClr val="dk1"/>
                </a:solidFill>
                <a:latin typeface="Calibri"/>
                <a:ea typeface="Calibri"/>
                <a:cs typeface="Calibri"/>
                <a:sym typeface="Calibri"/>
              </a:rPr>
            </a:br>
            <a:br>
              <a:rPr lang="sv-SE" sz="1800" b="0" i="0" u="none" strike="noStrike" cap="none">
                <a:solidFill>
                  <a:schemeClr val="dk1"/>
                </a:solidFill>
                <a:latin typeface="Calibri"/>
                <a:ea typeface="Calibri"/>
                <a:cs typeface="Calibri"/>
                <a:sym typeface="Calibri"/>
              </a:rPr>
            </a:br>
            <a:r>
              <a:rPr lang="sv-SE" sz="1800" b="1" i="0" u="none" strike="noStrike" cap="none">
                <a:solidFill>
                  <a:schemeClr val="dk1"/>
                </a:solidFill>
                <a:latin typeface="Calibri"/>
                <a:ea typeface="Calibri"/>
                <a:cs typeface="Calibri"/>
                <a:sym typeface="Calibri"/>
              </a:rPr>
              <a:t>Här är några tips på hur du minskar matens miljöpåverkan:</a:t>
            </a:r>
            <a:endParaRPr sz="1400" b="0" i="0" u="none" strike="noStrike" cap="none">
              <a:solidFill>
                <a:srgbClr val="000000"/>
              </a:solidFill>
              <a:latin typeface="Arial"/>
              <a:ea typeface="Arial"/>
              <a:cs typeface="Arial"/>
              <a:sym typeface="Arial"/>
            </a:endParaRPr>
          </a:p>
          <a:p>
            <a:pPr marL="182563" marR="0" lvl="0" indent="-182563" algn="l" rtl="0">
              <a:lnSpc>
                <a:spcPct val="90000"/>
              </a:lnSpc>
              <a:spcBef>
                <a:spcPts val="1000"/>
              </a:spcBef>
              <a:spcAft>
                <a:spcPts val="0"/>
              </a:spcAft>
              <a:buClr>
                <a:srgbClr val="333333"/>
              </a:buClr>
              <a:buSzPts val="1600"/>
              <a:buFont typeface="Arial"/>
              <a:buChar char="•"/>
            </a:pPr>
            <a:r>
              <a:rPr lang="sv-SE" sz="1600" b="0" i="0" u="none" strike="noStrike" cap="none">
                <a:solidFill>
                  <a:schemeClr val="dk1"/>
                </a:solidFill>
                <a:latin typeface="Calibri"/>
                <a:ea typeface="Calibri"/>
                <a:cs typeface="Calibri"/>
                <a:sym typeface="Calibri"/>
              </a:rPr>
              <a:t>Minska på mängden kött, ät mer grönsaker istället. Prova att byta ut några </a:t>
            </a:r>
            <a:br>
              <a:rPr lang="sv-SE" sz="1600" b="0" i="0" u="none" strike="noStrike" cap="none">
                <a:solidFill>
                  <a:schemeClr val="dk1"/>
                </a:solidFill>
                <a:latin typeface="Calibri"/>
                <a:ea typeface="Calibri"/>
                <a:cs typeface="Calibri"/>
                <a:sym typeface="Calibri"/>
              </a:rPr>
            </a:br>
            <a:r>
              <a:rPr lang="sv-SE" sz="1600" b="0" i="0" u="none" strike="noStrike" cap="none">
                <a:solidFill>
                  <a:schemeClr val="dk1"/>
                </a:solidFill>
                <a:latin typeface="Calibri"/>
                <a:ea typeface="Calibri"/>
                <a:cs typeface="Calibri"/>
                <a:sym typeface="Calibri"/>
              </a:rPr>
              <a:t>rätter av nöt, lamm, gris eller kyckling i veckan mot vegetariska rätter, och </a:t>
            </a:r>
            <a:br>
              <a:rPr lang="sv-SE" sz="1600" b="0" i="0" u="none" strike="noStrike" cap="none">
                <a:solidFill>
                  <a:schemeClr val="dk1"/>
                </a:solidFill>
                <a:latin typeface="Calibri"/>
                <a:ea typeface="Calibri"/>
                <a:cs typeface="Calibri"/>
                <a:sym typeface="Calibri"/>
              </a:rPr>
            </a:br>
            <a:r>
              <a:rPr lang="sv-SE" sz="1600" b="0" i="0" u="none" strike="noStrike" cap="none">
                <a:solidFill>
                  <a:schemeClr val="dk1"/>
                </a:solidFill>
                <a:latin typeface="Calibri"/>
                <a:ea typeface="Calibri"/>
                <a:cs typeface="Calibri"/>
                <a:sym typeface="Calibri"/>
              </a:rPr>
              <a:t>minska på köttportionen.</a:t>
            </a:r>
            <a:endParaRPr sz="1400" b="0" i="0" u="none" strike="noStrike" cap="none">
              <a:solidFill>
                <a:srgbClr val="000000"/>
              </a:solidFill>
              <a:latin typeface="Arial"/>
              <a:ea typeface="Arial"/>
              <a:cs typeface="Arial"/>
              <a:sym typeface="Arial"/>
            </a:endParaRPr>
          </a:p>
          <a:p>
            <a:pPr marL="182563" marR="0" lvl="0" indent="-182563" algn="l" rtl="0">
              <a:lnSpc>
                <a:spcPct val="90000"/>
              </a:lnSpc>
              <a:spcBef>
                <a:spcPts val="1000"/>
              </a:spcBef>
              <a:spcAft>
                <a:spcPts val="0"/>
              </a:spcAft>
              <a:buClr>
                <a:srgbClr val="333333"/>
              </a:buClr>
              <a:buSzPts val="1600"/>
              <a:buFont typeface="Arial"/>
              <a:buChar char="•"/>
            </a:pPr>
            <a:r>
              <a:rPr lang="sv-SE" sz="1600" b="0" i="0" u="none" strike="noStrike" cap="none">
                <a:solidFill>
                  <a:schemeClr val="dk1"/>
                </a:solidFill>
                <a:latin typeface="Calibri"/>
                <a:ea typeface="Calibri"/>
                <a:cs typeface="Calibri"/>
                <a:sym typeface="Calibri"/>
              </a:rPr>
              <a:t>Välj fisk som är fiskad eller odlad på ett hållbart sätt, till exempel miljömärkt fisk.</a:t>
            </a:r>
            <a:endParaRPr sz="1400" b="0" i="0" u="none" strike="noStrike" cap="none">
              <a:solidFill>
                <a:srgbClr val="000000"/>
              </a:solidFill>
              <a:latin typeface="Arial"/>
              <a:ea typeface="Arial"/>
              <a:cs typeface="Arial"/>
              <a:sym typeface="Arial"/>
            </a:endParaRPr>
          </a:p>
          <a:p>
            <a:pPr marL="182563" marR="0" lvl="0" indent="-182563" algn="l" rtl="0">
              <a:lnSpc>
                <a:spcPct val="90000"/>
              </a:lnSpc>
              <a:spcBef>
                <a:spcPts val="1000"/>
              </a:spcBef>
              <a:spcAft>
                <a:spcPts val="0"/>
              </a:spcAft>
              <a:buClr>
                <a:srgbClr val="333333"/>
              </a:buClr>
              <a:buSzPts val="1600"/>
              <a:buFont typeface="Arial"/>
              <a:buChar char="•"/>
            </a:pPr>
            <a:r>
              <a:rPr lang="sv-SE" sz="1600" b="0" i="0" u="none" strike="noStrike" cap="none">
                <a:solidFill>
                  <a:schemeClr val="dk1"/>
                </a:solidFill>
                <a:latin typeface="Calibri"/>
                <a:ea typeface="Calibri"/>
                <a:cs typeface="Calibri"/>
                <a:sym typeface="Calibri"/>
              </a:rPr>
              <a:t>Välj frukt och grönt som tål att lagras, till exempel grova grönsaker, och välj känsligare frukter och grönsaker efter säsong.</a:t>
            </a:r>
            <a:endParaRPr sz="1400" b="0" i="0" u="none" strike="noStrike" cap="none">
              <a:solidFill>
                <a:srgbClr val="000000"/>
              </a:solidFill>
              <a:latin typeface="Arial"/>
              <a:ea typeface="Arial"/>
              <a:cs typeface="Arial"/>
              <a:sym typeface="Arial"/>
            </a:endParaRPr>
          </a:p>
          <a:p>
            <a:pPr marL="182563" marR="0" lvl="0" indent="-182563" algn="l" rtl="0">
              <a:lnSpc>
                <a:spcPct val="90000"/>
              </a:lnSpc>
              <a:spcBef>
                <a:spcPts val="1000"/>
              </a:spcBef>
              <a:spcAft>
                <a:spcPts val="0"/>
              </a:spcAft>
              <a:buClr>
                <a:srgbClr val="333333"/>
              </a:buClr>
              <a:buSzPts val="1600"/>
              <a:buFont typeface="Arial"/>
              <a:buChar char="•"/>
            </a:pPr>
            <a:r>
              <a:rPr lang="sv-SE" sz="1600" b="0" i="0" u="none" strike="noStrike" cap="none">
                <a:solidFill>
                  <a:schemeClr val="dk1"/>
                </a:solidFill>
                <a:latin typeface="Calibri"/>
                <a:ea typeface="Calibri"/>
                <a:cs typeface="Calibri"/>
                <a:sym typeface="Calibri"/>
              </a:rPr>
              <a:t>Dra ner på godis, läsk, bakverk och snacks – de påverkar miljön utan att bidra </a:t>
            </a:r>
            <a:br>
              <a:rPr lang="sv-SE" sz="1600" b="0" i="0" u="none" strike="noStrike" cap="none">
                <a:solidFill>
                  <a:schemeClr val="dk1"/>
                </a:solidFill>
                <a:latin typeface="Calibri"/>
                <a:ea typeface="Calibri"/>
                <a:cs typeface="Calibri"/>
                <a:sym typeface="Calibri"/>
              </a:rPr>
            </a:br>
            <a:r>
              <a:rPr lang="sv-SE" sz="1600" b="0" i="0" u="none" strike="noStrike" cap="none">
                <a:solidFill>
                  <a:schemeClr val="dk1"/>
                </a:solidFill>
                <a:latin typeface="Calibri"/>
                <a:ea typeface="Calibri"/>
                <a:cs typeface="Calibri"/>
                <a:sym typeface="Calibri"/>
              </a:rPr>
              <a:t>med så mycket näring.</a:t>
            </a:r>
            <a:endParaRPr sz="1400" b="0" i="0" u="none" strike="noStrike" cap="none">
              <a:solidFill>
                <a:srgbClr val="000000"/>
              </a:solidFill>
              <a:latin typeface="Arial"/>
              <a:ea typeface="Arial"/>
              <a:cs typeface="Arial"/>
              <a:sym typeface="Arial"/>
            </a:endParaRPr>
          </a:p>
          <a:p>
            <a:pPr marL="182563" marR="0" lvl="0" indent="-182563" algn="l" rtl="0">
              <a:lnSpc>
                <a:spcPct val="90000"/>
              </a:lnSpc>
              <a:spcBef>
                <a:spcPts val="1000"/>
              </a:spcBef>
              <a:spcAft>
                <a:spcPts val="0"/>
              </a:spcAft>
              <a:buClr>
                <a:srgbClr val="333333"/>
              </a:buClr>
              <a:buSzPts val="1600"/>
              <a:buFont typeface="Arial"/>
              <a:buChar char="•"/>
            </a:pPr>
            <a:r>
              <a:rPr lang="sv-SE" sz="1600" b="0" i="0" u="none" strike="noStrike" cap="none">
                <a:solidFill>
                  <a:schemeClr val="dk1"/>
                </a:solidFill>
                <a:latin typeface="Calibri"/>
                <a:ea typeface="Calibri"/>
                <a:cs typeface="Calibri"/>
                <a:sym typeface="Calibri"/>
              </a:rPr>
              <a:t>Minska svinnet – förvara maten rätt, planera dina inköp och ta hand om rester.</a:t>
            </a:r>
            <a:br>
              <a:rPr lang="sv-SE" sz="1600" b="0" i="0" u="none" strike="noStrike" cap="none">
                <a:solidFill>
                  <a:schemeClr val="dk1"/>
                </a:solidFill>
                <a:latin typeface="Calibri"/>
                <a:ea typeface="Calibri"/>
                <a:cs typeface="Calibri"/>
                <a:sym typeface="Calibri"/>
              </a:rPr>
            </a:br>
            <a:endParaRPr sz="1600" b="0" i="0" u="none" strike="noStrike" cap="none">
              <a:solidFill>
                <a:schemeClr val="dk1"/>
              </a:solidFill>
              <a:latin typeface="Calibri"/>
              <a:ea typeface="Calibri"/>
              <a:cs typeface="Calibri"/>
              <a:sym typeface="Calibri"/>
            </a:endParaRPr>
          </a:p>
        </p:txBody>
      </p:sp>
      <p:pic>
        <p:nvPicPr>
          <p:cNvPr id="208" name="Google Shape;208;p12"/>
          <p:cNvPicPr preferRelativeResize="0"/>
          <p:nvPr/>
        </p:nvPicPr>
        <p:blipFill rotWithShape="1">
          <a:blip r:embed="rId3">
            <a:alphaModFix/>
          </a:blip>
          <a:srcRect l="1484" t="87043" r="64336" b="3115"/>
          <a:stretch/>
        </p:blipFill>
        <p:spPr>
          <a:xfrm>
            <a:off x="5024846" y="5732171"/>
            <a:ext cx="2177143" cy="456630"/>
          </a:xfrm>
          <a:prstGeom prst="rect">
            <a:avLst/>
          </a:prstGeom>
          <a:noFill/>
          <a:ln>
            <a:noFill/>
          </a:ln>
        </p:spPr>
      </p:pic>
      <p:sp>
        <p:nvSpPr>
          <p:cNvPr id="209" name="Google Shape;209;p12"/>
          <p:cNvSpPr txBox="1">
            <a:spLocks noGrp="1"/>
          </p:cNvSpPr>
          <p:nvPr>
            <p:ph type="title"/>
          </p:nvPr>
        </p:nvSpPr>
        <p:spPr>
          <a:xfrm>
            <a:off x="838200" y="450851"/>
            <a:ext cx="10515600" cy="70739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1. MILJÖSMARTA MATVAL</a:t>
            </a:r>
            <a:endParaRPr/>
          </a:p>
        </p:txBody>
      </p:sp>
      <p:sp>
        <p:nvSpPr>
          <p:cNvPr id="210" name="Google Shape;210;p1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12</a:t>
            </a:fld>
            <a:endParaRPr/>
          </a:p>
        </p:txBody>
      </p:sp>
      <p:sp>
        <p:nvSpPr>
          <p:cNvPr id="211" name="Google Shape;211;p12"/>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12</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3"/>
          <p:cNvSpPr txBox="1">
            <a:spLocks noGrp="1"/>
          </p:cNvSpPr>
          <p:nvPr>
            <p:ph type="title"/>
          </p:nvPr>
        </p:nvSpPr>
        <p:spPr>
          <a:xfrm>
            <a:off x="838200" y="450851"/>
            <a:ext cx="10515600" cy="70739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2. GENERATIONSMÅLEN</a:t>
            </a:r>
            <a:endParaRPr/>
          </a:p>
        </p:txBody>
      </p:sp>
      <p:sp>
        <p:nvSpPr>
          <p:cNvPr id="218" name="Google Shape;218;p13"/>
          <p:cNvSpPr txBox="1">
            <a:spLocks noGrp="1"/>
          </p:cNvSpPr>
          <p:nvPr>
            <p:ph type="body" idx="4294967295"/>
          </p:nvPr>
        </p:nvSpPr>
        <p:spPr>
          <a:xfrm>
            <a:off x="0" y="1825625"/>
            <a:ext cx="10515600" cy="39163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400"/>
              <a:buNone/>
            </a:pPr>
            <a:endParaRPr sz="1400">
              <a:solidFill>
                <a:srgbClr val="000000"/>
              </a:solidFill>
              <a:latin typeface="Arial"/>
              <a:ea typeface="Arial"/>
              <a:cs typeface="Arial"/>
              <a:sym typeface="Arial"/>
            </a:endParaRPr>
          </a:p>
          <a:p>
            <a:pPr marL="0" lvl="0" indent="0" algn="l" rtl="0">
              <a:lnSpc>
                <a:spcPct val="90000"/>
              </a:lnSpc>
              <a:spcBef>
                <a:spcPts val="1000"/>
              </a:spcBef>
              <a:spcAft>
                <a:spcPts val="0"/>
              </a:spcAft>
              <a:buClr>
                <a:schemeClr val="dk2"/>
              </a:buClr>
              <a:buSzPts val="2800"/>
              <a:buNone/>
            </a:pPr>
            <a:endParaRPr/>
          </a:p>
        </p:txBody>
      </p:sp>
      <p:sp>
        <p:nvSpPr>
          <p:cNvPr id="219" name="Google Shape;219;p13"/>
          <p:cNvSpPr txBox="1"/>
          <p:nvPr/>
        </p:nvSpPr>
        <p:spPr>
          <a:xfrm>
            <a:off x="1865811" y="915216"/>
            <a:ext cx="8479971"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2600"/>
              <a:buFont typeface="Calibri"/>
              <a:buNone/>
            </a:pPr>
            <a:r>
              <a:rPr lang="sv-SE" sz="2600" b="0" i="0" u="none" strike="noStrike" cap="none">
                <a:solidFill>
                  <a:schemeClr val="dk1"/>
                </a:solidFill>
                <a:latin typeface="Calibri"/>
                <a:ea typeface="Calibri"/>
                <a:cs typeface="Calibri"/>
                <a:sym typeface="Calibri"/>
              </a:rPr>
              <a:t>Max 1 ton utsläpp av växthusgaser per person och år 2050</a:t>
            </a:r>
            <a:endParaRPr sz="2600" b="0" i="0" u="none" strike="noStrike" cap="none">
              <a:solidFill>
                <a:schemeClr val="dk1"/>
              </a:solidFill>
              <a:latin typeface="Calibri"/>
              <a:ea typeface="Calibri"/>
              <a:cs typeface="Calibri"/>
              <a:sym typeface="Calibri"/>
            </a:endParaRPr>
          </a:p>
        </p:txBody>
      </p:sp>
      <p:sp>
        <p:nvSpPr>
          <p:cNvPr id="220" name="Google Shape;220;p13"/>
          <p:cNvSpPr txBox="1"/>
          <p:nvPr/>
        </p:nvSpPr>
        <p:spPr>
          <a:xfrm>
            <a:off x="850789" y="6285386"/>
            <a:ext cx="5854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https://sverigesmiljomal.se/miljomalen/generationsmalet.</a:t>
            </a:r>
            <a:endParaRPr sz="1000" b="0" i="0" u="none" strike="noStrike" cap="none">
              <a:solidFill>
                <a:srgbClr val="526741"/>
              </a:solidFill>
              <a:latin typeface="Calibri"/>
              <a:ea typeface="Calibri"/>
              <a:cs typeface="Calibri"/>
              <a:sym typeface="Calibri"/>
            </a:endParaRPr>
          </a:p>
        </p:txBody>
      </p:sp>
      <p:grpSp>
        <p:nvGrpSpPr>
          <p:cNvPr id="221" name="Google Shape;221;p13"/>
          <p:cNvGrpSpPr/>
          <p:nvPr/>
        </p:nvGrpSpPr>
        <p:grpSpPr>
          <a:xfrm>
            <a:off x="1339702" y="1998922"/>
            <a:ext cx="9547114" cy="3672504"/>
            <a:chOff x="1339702" y="1998922"/>
            <a:chExt cx="9547114" cy="3672504"/>
          </a:xfrm>
        </p:grpSpPr>
        <p:sp>
          <p:nvSpPr>
            <p:cNvPr id="222" name="Google Shape;222;p13"/>
            <p:cNvSpPr/>
            <p:nvPr/>
          </p:nvSpPr>
          <p:spPr>
            <a:xfrm>
              <a:off x="1339702" y="1998922"/>
              <a:ext cx="9547114" cy="3672504"/>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3" name="Google Shape;223;p13"/>
            <p:cNvPicPr preferRelativeResize="0"/>
            <p:nvPr/>
          </p:nvPicPr>
          <p:blipFill rotWithShape="1">
            <a:blip r:embed="rId3">
              <a:alphaModFix/>
            </a:blip>
            <a:srcRect/>
            <a:stretch/>
          </p:blipFill>
          <p:spPr>
            <a:xfrm>
              <a:off x="2084203" y="2436771"/>
              <a:ext cx="2796806" cy="2796806"/>
            </a:xfrm>
            <a:prstGeom prst="rect">
              <a:avLst/>
            </a:prstGeom>
            <a:noFill/>
            <a:ln>
              <a:noFill/>
            </a:ln>
          </p:spPr>
        </p:pic>
      </p:grpSp>
      <p:sp>
        <p:nvSpPr>
          <p:cNvPr id="224" name="Google Shape;224;p13"/>
          <p:cNvSpPr txBox="1"/>
          <p:nvPr/>
        </p:nvSpPr>
        <p:spPr>
          <a:xfrm>
            <a:off x="5329920" y="2868657"/>
            <a:ext cx="219419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sv-SE" sz="2100" b="1" i="0" u="none" strike="noStrike" cap="none">
                <a:solidFill>
                  <a:schemeClr val="dk1"/>
                </a:solidFill>
                <a:latin typeface="Calibri"/>
                <a:ea typeface="Calibri"/>
                <a:cs typeface="Calibri"/>
                <a:sym typeface="Calibri"/>
              </a:rPr>
              <a:t>Generationsmålet</a:t>
            </a:r>
            <a:endParaRPr sz="1400" b="0" i="0" u="none" strike="noStrike" cap="none">
              <a:solidFill>
                <a:srgbClr val="000000"/>
              </a:solidFill>
              <a:latin typeface="Arial"/>
              <a:ea typeface="Arial"/>
              <a:cs typeface="Arial"/>
              <a:sym typeface="Arial"/>
            </a:endParaRPr>
          </a:p>
        </p:txBody>
      </p:sp>
      <p:cxnSp>
        <p:nvCxnSpPr>
          <p:cNvPr id="225" name="Google Shape;225;p13"/>
          <p:cNvCxnSpPr/>
          <p:nvPr/>
        </p:nvCxnSpPr>
        <p:spPr>
          <a:xfrm>
            <a:off x="5429250" y="3284155"/>
            <a:ext cx="1990725" cy="0"/>
          </a:xfrm>
          <a:prstGeom prst="straightConnector1">
            <a:avLst/>
          </a:prstGeom>
          <a:noFill/>
          <a:ln w="31750" cap="flat" cmpd="sng">
            <a:solidFill>
              <a:schemeClr val="dk1"/>
            </a:solidFill>
            <a:prstDash val="solid"/>
            <a:miter lim="800000"/>
            <a:headEnd type="none" w="sm" len="sm"/>
            <a:tailEnd type="none" w="sm" len="sm"/>
          </a:ln>
        </p:spPr>
      </p:cxnSp>
      <p:sp>
        <p:nvSpPr>
          <p:cNvPr id="226" name="Google Shape;226;p13"/>
          <p:cNvSpPr txBox="1"/>
          <p:nvPr/>
        </p:nvSpPr>
        <p:spPr>
          <a:xfrm>
            <a:off x="5329921" y="3341732"/>
            <a:ext cx="5120366" cy="1540743"/>
          </a:xfrm>
          <a:prstGeom prst="rect">
            <a:avLst/>
          </a:prstGeom>
          <a:noFill/>
          <a:ln>
            <a:noFill/>
          </a:ln>
        </p:spPr>
        <p:txBody>
          <a:bodyPr spcFirstLastPara="1" wrap="square" lIns="91425" tIns="45700" rIns="91425" bIns="45700" anchor="t" anchorCtr="0">
            <a:spAutoFit/>
          </a:bodyPr>
          <a:lstStyle/>
          <a:p>
            <a:pPr marL="0" marR="0" lvl="0" indent="0" algn="l" rtl="0">
              <a:lnSpc>
                <a:spcPct val="132142"/>
              </a:lnSpc>
              <a:spcBef>
                <a:spcPts val="0"/>
              </a:spcBef>
              <a:spcAft>
                <a:spcPts val="0"/>
              </a:spcAft>
              <a:buClr>
                <a:srgbClr val="000000"/>
              </a:buClr>
              <a:buSzPts val="1400"/>
              <a:buFont typeface="Arial"/>
              <a:buNone/>
            </a:pPr>
            <a:r>
              <a:rPr lang="sv-SE" sz="1400" b="0" i="0" u="none" strike="noStrike" cap="none">
                <a:solidFill>
                  <a:schemeClr val="dk1"/>
                </a:solidFill>
                <a:latin typeface="Calibri"/>
                <a:ea typeface="Calibri"/>
                <a:cs typeface="Calibri"/>
                <a:sym typeface="Calibri"/>
              </a:rPr>
              <a:t>”Det övergripande målet för miljöpolitiken är att till nästa generation lämna över ett samhälle där de stora miljöproblemen </a:t>
            </a:r>
            <a:br>
              <a:rPr lang="sv-SE" sz="1400" b="0" i="0" u="none" strike="noStrike" cap="none">
                <a:solidFill>
                  <a:schemeClr val="dk1"/>
                </a:solidFill>
                <a:latin typeface="Calibri"/>
                <a:ea typeface="Calibri"/>
                <a:cs typeface="Calibri"/>
                <a:sym typeface="Calibri"/>
              </a:rPr>
            </a:br>
            <a:r>
              <a:rPr lang="sv-SE" sz="1400" b="0" i="0" u="none" strike="noStrike" cap="none">
                <a:solidFill>
                  <a:schemeClr val="dk1"/>
                </a:solidFill>
                <a:latin typeface="Calibri"/>
                <a:ea typeface="Calibri"/>
                <a:cs typeface="Calibri"/>
                <a:sym typeface="Calibri"/>
              </a:rPr>
              <a:t>är lösta, utan att orsaka ökade miljö- och hälsoproblem utanför Sveriges gränser.”</a:t>
            </a:r>
            <a:endParaRPr sz="1400" b="0" i="0" u="none" strike="noStrike" cap="none">
              <a:solidFill>
                <a:srgbClr val="000000"/>
              </a:solidFill>
              <a:latin typeface="Arial"/>
              <a:ea typeface="Arial"/>
              <a:cs typeface="Arial"/>
              <a:sym typeface="Arial"/>
            </a:endParaRPr>
          </a:p>
          <a:p>
            <a:pPr marL="0" marR="0" lvl="0" indent="0" algn="l" rtl="0">
              <a:lnSpc>
                <a:spcPct val="132142"/>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32142"/>
              </a:lnSpc>
              <a:spcBef>
                <a:spcPts val="0"/>
              </a:spcBef>
              <a:spcAft>
                <a:spcPts val="0"/>
              </a:spcAft>
              <a:buClr>
                <a:srgbClr val="000000"/>
              </a:buClr>
              <a:buSzPts val="1400"/>
              <a:buFont typeface="Arial"/>
              <a:buNone/>
            </a:pPr>
            <a:r>
              <a:rPr lang="sv-SE" sz="1400" b="0" i="0" u="none" strike="noStrike" cap="none">
                <a:solidFill>
                  <a:schemeClr val="dk1"/>
                </a:solidFill>
                <a:latin typeface="Calibri"/>
                <a:ea typeface="Calibri"/>
                <a:cs typeface="Calibri"/>
                <a:sym typeface="Calibri"/>
              </a:rPr>
              <a:t>– Riksdagens definition av miljömålet</a:t>
            </a:r>
            <a:endParaRPr sz="1400" b="0" i="0" u="none" strike="noStrike" cap="none">
              <a:solidFill>
                <a:srgbClr val="000000"/>
              </a:solidFill>
              <a:latin typeface="Arial"/>
              <a:ea typeface="Arial"/>
              <a:cs typeface="Arial"/>
              <a:sym typeface="Arial"/>
            </a:endParaRPr>
          </a:p>
        </p:txBody>
      </p:sp>
      <p:sp>
        <p:nvSpPr>
          <p:cNvPr id="227" name="Google Shape;227;p1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13</a:t>
            </a:fld>
            <a:endParaRPr/>
          </a:p>
        </p:txBody>
      </p:sp>
      <p:sp>
        <p:nvSpPr>
          <p:cNvPr id="228" name="Google Shape;228;p13"/>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13</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4"/>
          <p:cNvSpPr txBox="1"/>
          <p:nvPr/>
        </p:nvSpPr>
        <p:spPr>
          <a:xfrm rot="10800000" flipH="1">
            <a:off x="0" y="4332964"/>
            <a:ext cx="3000000" cy="4155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000"/>
              </a:spcBef>
              <a:spcAft>
                <a:spcPts val="0"/>
              </a:spcAft>
              <a:buClr>
                <a:schemeClr val="dk1"/>
              </a:buClr>
              <a:buSzPts val="1500"/>
              <a:buFont typeface="Calibri"/>
              <a:buNone/>
            </a:pPr>
            <a:endParaRPr sz="1500" b="0" i="0" u="none" strike="noStrike" cap="none">
              <a:solidFill>
                <a:srgbClr val="404040"/>
              </a:solidFill>
              <a:latin typeface="Calibri"/>
              <a:ea typeface="Calibri"/>
              <a:cs typeface="Calibri"/>
              <a:sym typeface="Calibri"/>
            </a:endParaRPr>
          </a:p>
        </p:txBody>
      </p:sp>
      <p:sp>
        <p:nvSpPr>
          <p:cNvPr id="235" name="Google Shape;235;p14"/>
          <p:cNvSpPr txBox="1">
            <a:spLocks noGrp="1"/>
          </p:cNvSpPr>
          <p:nvPr>
            <p:ph type="title"/>
          </p:nvPr>
        </p:nvSpPr>
        <p:spPr>
          <a:xfrm>
            <a:off x="838200" y="450851"/>
            <a:ext cx="10515600" cy="109927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2. FN</a:t>
            </a:r>
            <a:r>
              <a:rPr lang="sv-SE" cap="none"/>
              <a:t>s</a:t>
            </a:r>
            <a:r>
              <a:rPr lang="sv-SE"/>
              <a:t> HÅLLBARHETSMÅL OCH </a:t>
            </a:r>
            <a:br>
              <a:rPr lang="sv-SE"/>
            </a:br>
            <a:r>
              <a:rPr lang="sv-SE"/>
              <a:t>AGENDA 2030 I SVERIGE</a:t>
            </a:r>
            <a:endParaRPr/>
          </a:p>
        </p:txBody>
      </p:sp>
      <p:sp>
        <p:nvSpPr>
          <p:cNvPr id="236" name="Google Shape;236;p14"/>
          <p:cNvSpPr txBox="1"/>
          <p:nvPr/>
        </p:nvSpPr>
        <p:spPr>
          <a:xfrm>
            <a:off x="850789" y="6497702"/>
            <a:ext cx="5854811" cy="25045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globalamalen.se.</a:t>
            </a:r>
            <a:endParaRPr sz="1000" b="0" i="0" u="none" strike="noStrike" cap="none">
              <a:solidFill>
                <a:srgbClr val="000000"/>
              </a:solidFill>
              <a:latin typeface="Arial"/>
              <a:ea typeface="Arial"/>
              <a:cs typeface="Arial"/>
              <a:sym typeface="Arial"/>
            </a:endParaRPr>
          </a:p>
        </p:txBody>
      </p:sp>
      <p:pic>
        <p:nvPicPr>
          <p:cNvPr id="237" name="Google Shape;237;p14"/>
          <p:cNvPicPr preferRelativeResize="0"/>
          <p:nvPr/>
        </p:nvPicPr>
        <p:blipFill rotWithShape="1">
          <a:blip r:embed="rId3">
            <a:alphaModFix/>
          </a:blip>
          <a:srcRect/>
          <a:stretch/>
        </p:blipFill>
        <p:spPr>
          <a:xfrm>
            <a:off x="1594883" y="1699678"/>
            <a:ext cx="9027042" cy="4572812"/>
          </a:xfrm>
          <a:prstGeom prst="rect">
            <a:avLst/>
          </a:prstGeom>
          <a:noFill/>
          <a:ln>
            <a:noFill/>
          </a:ln>
        </p:spPr>
      </p:pic>
      <p:sp>
        <p:nvSpPr>
          <p:cNvPr id="238" name="Google Shape;238;p1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14</a:t>
            </a:fld>
            <a:endParaRPr/>
          </a:p>
        </p:txBody>
      </p:sp>
      <p:sp>
        <p:nvSpPr>
          <p:cNvPr id="239" name="Google Shape;239;p14"/>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14</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5"/>
          <p:cNvSpPr txBox="1">
            <a:spLocks noGrp="1"/>
          </p:cNvSpPr>
          <p:nvPr>
            <p:ph type="title"/>
          </p:nvPr>
        </p:nvSpPr>
        <p:spPr>
          <a:xfrm>
            <a:off x="838200" y="450850"/>
            <a:ext cx="10515600" cy="69868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3. FN</a:t>
            </a:r>
            <a:r>
              <a:rPr lang="sv-SE" cap="none"/>
              <a:t>s</a:t>
            </a:r>
            <a:r>
              <a:rPr lang="sv-SE"/>
              <a:t> KLIMATPANEL IPCC LARMAR</a:t>
            </a:r>
            <a:endParaRPr/>
          </a:p>
        </p:txBody>
      </p:sp>
      <p:sp>
        <p:nvSpPr>
          <p:cNvPr id="246" name="Google Shape;246;p15"/>
          <p:cNvSpPr/>
          <p:nvPr/>
        </p:nvSpPr>
        <p:spPr>
          <a:xfrm>
            <a:off x="2194560" y="1994264"/>
            <a:ext cx="7811588" cy="3846194"/>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180000" tIns="45700" rIns="180000" bIns="45700" anchor="ctr" anchorCtr="0">
            <a:noAutofit/>
          </a:bodyPr>
          <a:lstStyle/>
          <a:p>
            <a:pPr marL="287338" marR="0" lvl="0" indent="-287338" algn="l" rtl="0">
              <a:lnSpc>
                <a:spcPct val="90000"/>
              </a:lnSpc>
              <a:spcBef>
                <a:spcPts val="0"/>
              </a:spcBef>
              <a:spcAft>
                <a:spcPts val="0"/>
              </a:spcAft>
              <a:buClr>
                <a:schemeClr val="dk1"/>
              </a:buClr>
              <a:buSzPts val="2400"/>
              <a:buFont typeface="Arial"/>
              <a:buChar char="•"/>
            </a:pPr>
            <a:r>
              <a:rPr lang="sv-SE" sz="2400" b="0" i="0" u="none" strike="noStrike" cap="none" dirty="0">
                <a:solidFill>
                  <a:schemeClr val="dk1"/>
                </a:solidFill>
                <a:latin typeface="Calibri"/>
                <a:ea typeface="Calibri"/>
                <a:cs typeface="Calibri"/>
                <a:sym typeface="Calibri"/>
              </a:rPr>
              <a:t>Minst en halvering av världens utsläpp av växthusgaser till år 2030. Det är det första nödvändiga steget mot att klara 1,5 </a:t>
            </a:r>
            <a:r>
              <a:rPr lang="sv-SE" sz="2400" b="0" i="0" u="none" strike="noStrike" cap="none" dirty="0" err="1">
                <a:solidFill>
                  <a:schemeClr val="dk1"/>
                </a:solidFill>
                <a:latin typeface="Calibri"/>
                <a:ea typeface="Calibri"/>
                <a:cs typeface="Calibri"/>
                <a:sym typeface="Calibri"/>
              </a:rPr>
              <a:t>gradersmålet</a:t>
            </a:r>
            <a:r>
              <a:rPr lang="sv-SE" sz="2400" b="0" i="0" u="none" strike="noStrike" cap="none" dirty="0">
                <a:solidFill>
                  <a:schemeClr val="dk1"/>
                </a:solidFill>
                <a:latin typeface="Calibri"/>
                <a:ea typeface="Calibri"/>
                <a:cs typeface="Calibri"/>
                <a:sym typeface="Calibri"/>
              </a:rPr>
              <a:t>.  </a:t>
            </a:r>
            <a:endParaRPr lang="sv-SE" sz="1400" b="0" i="0" u="none" strike="noStrike" cap="none" dirty="0">
              <a:solidFill>
                <a:srgbClr val="000000"/>
              </a:solidFill>
              <a:latin typeface="Arial"/>
              <a:ea typeface="Arial"/>
              <a:cs typeface="Arial"/>
              <a:sym typeface="Arial"/>
            </a:endParaRPr>
          </a:p>
          <a:p>
            <a:pPr marL="287338" marR="0" lvl="0" indent="-287338" algn="l" rtl="0">
              <a:lnSpc>
                <a:spcPct val="90000"/>
              </a:lnSpc>
              <a:spcBef>
                <a:spcPts val="1000"/>
              </a:spcBef>
              <a:spcAft>
                <a:spcPts val="0"/>
              </a:spcAft>
              <a:buClr>
                <a:schemeClr val="dk1"/>
              </a:buClr>
              <a:buSzPts val="2400"/>
              <a:buFont typeface="Arial"/>
              <a:buChar char="•"/>
            </a:pPr>
            <a:r>
              <a:rPr lang="sv-SE" sz="2400" b="0" i="0" u="none" strike="noStrike" cap="none" dirty="0">
                <a:solidFill>
                  <a:schemeClr val="dk1"/>
                </a:solidFill>
                <a:latin typeface="Calibri"/>
                <a:ea typeface="Calibri"/>
                <a:cs typeface="Calibri"/>
                <a:sym typeface="Calibri"/>
              </a:rPr>
              <a:t>År 2050 ska växthusgasutsläppen vara netto noll.</a:t>
            </a:r>
            <a:br>
              <a:rPr lang="sv-SE" sz="2400" b="0" i="0" u="none" strike="noStrike" cap="none" dirty="0">
                <a:solidFill>
                  <a:schemeClr val="dk1"/>
                </a:solidFill>
                <a:latin typeface="Calibri"/>
                <a:ea typeface="Calibri"/>
                <a:cs typeface="Calibri"/>
                <a:sym typeface="Calibri"/>
              </a:rPr>
            </a:br>
            <a:r>
              <a:rPr lang="sv-SE" sz="2400" b="0" i="0" u="none" strike="noStrike" cap="none" dirty="0">
                <a:solidFill>
                  <a:schemeClr val="dk1"/>
                </a:solidFill>
                <a:latin typeface="Calibri"/>
                <a:ea typeface="Calibri"/>
                <a:cs typeface="Calibri"/>
                <a:sym typeface="Calibri"/>
              </a:rPr>
              <a:t>Senaste rapporten våren 2022, IPPC. </a:t>
            </a:r>
            <a:br>
              <a:rPr lang="sv-SE" sz="2400" b="0" i="0" u="none" strike="noStrike" cap="none" dirty="0">
                <a:solidFill>
                  <a:schemeClr val="dk1"/>
                </a:solidFill>
                <a:latin typeface="Calibri"/>
                <a:ea typeface="Calibri"/>
                <a:cs typeface="Calibri"/>
                <a:sym typeface="Calibri"/>
              </a:rPr>
            </a:br>
            <a:br>
              <a:rPr lang="sv-SE" sz="2400" b="0" i="0" u="none" strike="noStrike" cap="none" dirty="0">
                <a:solidFill>
                  <a:schemeClr val="dk1"/>
                </a:solidFill>
                <a:latin typeface="Calibri"/>
                <a:ea typeface="Calibri"/>
                <a:cs typeface="Calibri"/>
                <a:sym typeface="Calibri"/>
              </a:rPr>
            </a:br>
            <a:br>
              <a:rPr lang="sv-SE" sz="2400" b="0" i="0" u="none" strike="noStrike" cap="none" dirty="0">
                <a:solidFill>
                  <a:schemeClr val="dk1"/>
                </a:solidFill>
                <a:latin typeface="Calibri"/>
                <a:ea typeface="Calibri"/>
                <a:cs typeface="Calibri"/>
                <a:sym typeface="Calibri"/>
              </a:rPr>
            </a:br>
            <a:br>
              <a:rPr lang="sv-SE" sz="2400" b="0" i="0" u="none" strike="noStrike" cap="none" dirty="0">
                <a:solidFill>
                  <a:schemeClr val="dk1"/>
                </a:solidFill>
                <a:latin typeface="Calibri"/>
                <a:ea typeface="Calibri"/>
                <a:cs typeface="Calibri"/>
                <a:sym typeface="Calibri"/>
              </a:rPr>
            </a:br>
            <a:endParaRPr lang="sv-SE" sz="2400" b="0" i="0" u="none" strike="noStrike" cap="none" dirty="0">
              <a:solidFill>
                <a:schemeClr val="dk1"/>
              </a:solidFill>
              <a:latin typeface="Calibri"/>
              <a:ea typeface="Calibri"/>
              <a:cs typeface="Calibri"/>
              <a:sym typeface="Calibri"/>
            </a:endParaRPr>
          </a:p>
        </p:txBody>
      </p:sp>
      <p:pic>
        <p:nvPicPr>
          <p:cNvPr id="247" name="Google Shape;247;p15"/>
          <p:cNvPicPr preferRelativeResize="0"/>
          <p:nvPr/>
        </p:nvPicPr>
        <p:blipFill rotWithShape="1">
          <a:blip r:embed="rId3">
            <a:alphaModFix/>
          </a:blip>
          <a:srcRect/>
          <a:stretch/>
        </p:blipFill>
        <p:spPr>
          <a:xfrm>
            <a:off x="5296553" y="4387771"/>
            <a:ext cx="1530967" cy="1170153"/>
          </a:xfrm>
          <a:prstGeom prst="rect">
            <a:avLst/>
          </a:prstGeom>
          <a:noFill/>
          <a:ln>
            <a:noFill/>
          </a:ln>
        </p:spPr>
      </p:pic>
      <p:sp>
        <p:nvSpPr>
          <p:cNvPr id="248" name="Google Shape;248;p15"/>
          <p:cNvSpPr txBox="1"/>
          <p:nvPr/>
        </p:nvSpPr>
        <p:spPr>
          <a:xfrm>
            <a:off x="850789" y="6285386"/>
            <a:ext cx="5854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a:solidFill>
                  <a:srgbClr val="526741"/>
                </a:solidFill>
                <a:latin typeface="Calibri"/>
                <a:ea typeface="Calibri"/>
                <a:cs typeface="Calibri"/>
                <a:sym typeface="Calibri"/>
              </a:rPr>
              <a:t>https://www.ipcc.ch/</a:t>
            </a:r>
            <a:endParaRPr sz="1000" b="0" i="0" u="none" strike="noStrike" cap="none" dirty="0">
              <a:solidFill>
                <a:srgbClr val="526741"/>
              </a:solidFill>
              <a:latin typeface="Calibri"/>
              <a:ea typeface="Calibri"/>
              <a:cs typeface="Calibri"/>
              <a:sym typeface="Calibri"/>
            </a:endParaRPr>
          </a:p>
        </p:txBody>
      </p:sp>
      <p:sp>
        <p:nvSpPr>
          <p:cNvPr id="249" name="Google Shape;249;p1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15</a:t>
            </a:fld>
            <a:endParaRPr/>
          </a:p>
        </p:txBody>
      </p:sp>
      <p:sp>
        <p:nvSpPr>
          <p:cNvPr id="250" name="Google Shape;250;p15"/>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15</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body" idx="1"/>
          </p:nvPr>
        </p:nvSpPr>
        <p:spPr>
          <a:xfrm>
            <a:off x="838201" y="1760148"/>
            <a:ext cx="3757654" cy="30469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2"/>
              </a:buClr>
              <a:buSzPts val="2800"/>
              <a:buNone/>
            </a:pPr>
            <a:r>
              <a:rPr lang="sv-SE" b="1"/>
              <a:t>Studie visar att </a:t>
            </a:r>
            <a:br>
              <a:rPr lang="sv-SE" b="1"/>
            </a:br>
            <a:r>
              <a:rPr lang="sv-SE" b="1"/>
              <a:t>den svenska kosten överskrider </a:t>
            </a:r>
            <a:br>
              <a:rPr lang="sv-SE" b="1"/>
            </a:br>
            <a:r>
              <a:rPr lang="sv-SE" b="1"/>
              <a:t>miljöbegränsningarna. </a:t>
            </a:r>
            <a:endParaRPr/>
          </a:p>
        </p:txBody>
      </p:sp>
      <p:sp>
        <p:nvSpPr>
          <p:cNvPr id="257" name="Google Shape;257;p16"/>
          <p:cNvSpPr txBox="1">
            <a:spLocks noGrp="1"/>
          </p:cNvSpPr>
          <p:nvPr>
            <p:ph type="title"/>
          </p:nvPr>
        </p:nvSpPr>
        <p:spPr>
          <a:xfrm>
            <a:off x="1190625" y="450850"/>
            <a:ext cx="9810750" cy="10731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cap="none" dirty="0"/>
              <a:t>3. SVENSKARNAS MATVANOR ÖVERSKRIDER MILJÖBEGRÄNSNINGARNA</a:t>
            </a:r>
            <a:endParaRPr cap="none" dirty="0"/>
          </a:p>
        </p:txBody>
      </p:sp>
      <p:sp>
        <p:nvSpPr>
          <p:cNvPr id="258" name="Google Shape;258;p16"/>
          <p:cNvSpPr/>
          <p:nvPr/>
        </p:nvSpPr>
        <p:spPr>
          <a:xfrm>
            <a:off x="5227093" y="1676401"/>
            <a:ext cx="6442424" cy="4983788"/>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9" name="Google Shape;259;p16"/>
          <p:cNvPicPr preferRelativeResize="0"/>
          <p:nvPr/>
        </p:nvPicPr>
        <p:blipFill rotWithShape="1">
          <a:blip r:embed="rId3">
            <a:alphaModFix/>
          </a:blip>
          <a:srcRect l="12362" t="7780" r="16974" b="31411"/>
          <a:stretch/>
        </p:blipFill>
        <p:spPr>
          <a:xfrm>
            <a:off x="5567638" y="1752031"/>
            <a:ext cx="5801977" cy="4860144"/>
          </a:xfrm>
          <a:prstGeom prst="rect">
            <a:avLst/>
          </a:prstGeom>
          <a:noFill/>
          <a:ln>
            <a:noFill/>
          </a:ln>
        </p:spPr>
      </p:pic>
      <p:sp>
        <p:nvSpPr>
          <p:cNvPr id="260" name="Google Shape;260;p16"/>
          <p:cNvSpPr txBox="1"/>
          <p:nvPr/>
        </p:nvSpPr>
        <p:spPr>
          <a:xfrm>
            <a:off x="850790" y="6296019"/>
            <a:ext cx="4376304" cy="461665"/>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Benchmarking the Swedish Diet Relative to Global and National </a:t>
            </a:r>
            <a:br>
              <a:rPr lang="sv-SE" sz="1000" b="0" i="0" u="none" strike="noStrike" cap="none">
                <a:solidFill>
                  <a:srgbClr val="526741"/>
                </a:solidFill>
                <a:latin typeface="Calibri"/>
                <a:ea typeface="Calibri"/>
                <a:cs typeface="Calibri"/>
                <a:sym typeface="Calibri"/>
              </a:rPr>
            </a:br>
            <a:r>
              <a:rPr lang="sv-SE" sz="1000" b="0" i="0" u="none" strike="noStrike" cap="none">
                <a:solidFill>
                  <a:srgbClr val="526741"/>
                </a:solidFill>
                <a:latin typeface="Calibri"/>
                <a:ea typeface="Calibri"/>
                <a:cs typeface="Calibri"/>
                <a:sym typeface="Calibri"/>
              </a:rPr>
              <a:t>Environmental Targets—Identification of Indicator Limitations and Data Gaps, </a:t>
            </a:r>
            <a:br>
              <a:rPr lang="sv-SE" sz="1000" b="0" i="0" u="none" strike="noStrike" cap="none">
                <a:solidFill>
                  <a:srgbClr val="526741"/>
                </a:solidFill>
                <a:latin typeface="Calibri"/>
                <a:ea typeface="Calibri"/>
                <a:cs typeface="Calibri"/>
                <a:sym typeface="Calibri"/>
              </a:rPr>
            </a:br>
            <a:r>
              <a:rPr lang="sv-SE" sz="1000" b="0" i="0" u="none" strike="noStrike" cap="none">
                <a:solidFill>
                  <a:srgbClr val="526741"/>
                </a:solidFill>
                <a:latin typeface="Calibri"/>
                <a:ea typeface="Calibri"/>
                <a:cs typeface="Calibri"/>
                <a:sym typeface="Calibri"/>
              </a:rPr>
              <a:t>Länk till studien</a:t>
            </a:r>
            <a:endParaRPr sz="1000" b="0" i="0" u="none" strike="noStrike" cap="none">
              <a:solidFill>
                <a:srgbClr val="526741"/>
              </a:solidFill>
              <a:latin typeface="Calibri"/>
              <a:ea typeface="Calibri"/>
              <a:cs typeface="Calibri"/>
              <a:sym typeface="Calibri"/>
            </a:endParaRPr>
          </a:p>
        </p:txBody>
      </p:sp>
      <p:sp>
        <p:nvSpPr>
          <p:cNvPr id="261" name="Google Shape;261;p1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16</a:t>
            </a:fld>
            <a:endParaRPr/>
          </a:p>
        </p:txBody>
      </p:sp>
      <p:sp>
        <p:nvSpPr>
          <p:cNvPr id="262" name="Google Shape;262;p16"/>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16</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71" name="Google Shape;271;g111977d4705_1_7" descr="The Planetary Health Diet - EAT"/>
          <p:cNvPicPr preferRelativeResize="0"/>
          <p:nvPr/>
        </p:nvPicPr>
        <p:blipFill rotWithShape="1">
          <a:blip r:embed="rId3">
            <a:alphaModFix/>
          </a:blip>
          <a:srcRect/>
          <a:stretch/>
        </p:blipFill>
        <p:spPr>
          <a:xfrm>
            <a:off x="739634" y="1533235"/>
            <a:ext cx="5251939" cy="5251939"/>
          </a:xfrm>
          <a:prstGeom prst="rect">
            <a:avLst/>
          </a:prstGeom>
          <a:noFill/>
          <a:ln>
            <a:noFill/>
          </a:ln>
          <a:effectLst/>
        </p:spPr>
      </p:pic>
      <p:pic>
        <p:nvPicPr>
          <p:cNvPr id="272" name="Google Shape;272;g111977d4705_1_7" descr="The EAT-Lancet report on how to transform the global food system ..."/>
          <p:cNvPicPr preferRelativeResize="0"/>
          <p:nvPr/>
        </p:nvPicPr>
        <p:blipFill rotWithShape="1">
          <a:blip r:embed="rId4">
            <a:alphaModFix/>
          </a:blip>
          <a:srcRect l="15187" t="17762" r="15623" b="4368"/>
          <a:stretch/>
        </p:blipFill>
        <p:spPr>
          <a:xfrm>
            <a:off x="6660444" y="1861530"/>
            <a:ext cx="4718557" cy="4594248"/>
          </a:xfrm>
          <a:prstGeom prst="roundRect">
            <a:avLst>
              <a:gd name="adj" fmla="val 5364"/>
            </a:avLst>
          </a:prstGeom>
          <a:noFill/>
          <a:ln w="38100">
            <a:solidFill>
              <a:srgbClr val="91AB7B"/>
            </a:solidFill>
          </a:ln>
          <a:effectLst/>
        </p:spPr>
      </p:pic>
      <p:sp>
        <p:nvSpPr>
          <p:cNvPr id="3" name="Rubrik 2">
            <a:extLst>
              <a:ext uri="{FF2B5EF4-FFF2-40B4-BE49-F238E27FC236}">
                <a16:creationId xmlns:a16="http://schemas.microsoft.com/office/drawing/2014/main" id="{00949557-7555-42C5-AFF9-2542C0BF2F4F}"/>
              </a:ext>
            </a:extLst>
          </p:cNvPr>
          <p:cNvSpPr>
            <a:spLocks noGrp="1"/>
          </p:cNvSpPr>
          <p:nvPr>
            <p:ph type="title"/>
          </p:nvPr>
        </p:nvSpPr>
        <p:spPr>
          <a:xfrm>
            <a:off x="838200" y="450850"/>
            <a:ext cx="10515600" cy="1156277"/>
          </a:xfrm>
        </p:spPr>
        <p:txBody>
          <a:bodyPr/>
          <a:lstStyle/>
          <a:p>
            <a:r>
              <a:rPr lang="sv-SE" cap="all" dirty="0"/>
              <a:t>The </a:t>
            </a:r>
            <a:r>
              <a:rPr lang="sv-SE" cap="all" dirty="0" err="1"/>
              <a:t>Eat</a:t>
            </a:r>
            <a:r>
              <a:rPr lang="sv-SE" cap="all" dirty="0"/>
              <a:t> Lancet </a:t>
            </a:r>
            <a:r>
              <a:rPr lang="sv-SE" cap="all" dirty="0" err="1"/>
              <a:t>Report</a:t>
            </a:r>
            <a:r>
              <a:rPr lang="sv-SE" cap="all" dirty="0"/>
              <a:t> </a:t>
            </a:r>
            <a:br>
              <a:rPr lang="sv-SE" cap="all" dirty="0"/>
            </a:br>
            <a:r>
              <a:rPr lang="sv-SE" cap="all" dirty="0"/>
              <a:t>– </a:t>
            </a:r>
            <a:r>
              <a:rPr lang="sv-SE" cap="all" dirty="0" err="1"/>
              <a:t>healthy</a:t>
            </a:r>
            <a:r>
              <a:rPr lang="sv-SE" cap="all" dirty="0"/>
              <a:t> and </a:t>
            </a:r>
            <a:r>
              <a:rPr lang="sv-SE" cap="all" dirty="0" err="1"/>
              <a:t>sustainable</a:t>
            </a:r>
            <a:r>
              <a:rPr lang="sv-SE" cap="all" dirty="0"/>
              <a:t> diets</a:t>
            </a:r>
          </a:p>
        </p:txBody>
      </p:sp>
      <p:sp>
        <p:nvSpPr>
          <p:cNvPr id="2" name="Platshållare för bildnummer 1">
            <a:extLst>
              <a:ext uri="{FF2B5EF4-FFF2-40B4-BE49-F238E27FC236}">
                <a16:creationId xmlns:a16="http://schemas.microsoft.com/office/drawing/2014/main" id="{B681EECF-FD7A-4209-ABBD-B0E0B887F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v-SE" smtClean="0"/>
              <a:t>17</a:t>
            </a:fld>
            <a:endParaRPr lang="sv-SE"/>
          </a:p>
        </p:txBody>
      </p:sp>
      <p:sp>
        <p:nvSpPr>
          <p:cNvPr id="11" name="Google Shape;262;p16">
            <a:extLst>
              <a:ext uri="{FF2B5EF4-FFF2-40B4-BE49-F238E27FC236}">
                <a16:creationId xmlns:a16="http://schemas.microsoft.com/office/drawing/2014/main" id="{C542F815-8ABD-4FA0-8F00-45F301BB348E}"/>
              </a:ext>
            </a:extLst>
          </p:cNvPr>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Guidens urvalsprinciper 17</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7"/>
          <p:cNvSpPr txBox="1">
            <a:spLocks noGrp="1"/>
          </p:cNvSpPr>
          <p:nvPr>
            <p:ph type="body" idx="1"/>
          </p:nvPr>
        </p:nvSpPr>
        <p:spPr>
          <a:xfrm>
            <a:off x="838201" y="2046788"/>
            <a:ext cx="5257800" cy="28300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400"/>
              </a:spcBef>
              <a:spcAft>
                <a:spcPts val="0"/>
              </a:spcAft>
              <a:buClr>
                <a:schemeClr val="dk2"/>
              </a:buClr>
              <a:buSzPts val="2400"/>
              <a:buNone/>
            </a:pPr>
            <a:r>
              <a:rPr lang="sv-SE"/>
              <a:t>Maten står för 25% av hushållens klimatpåverkan. Målsättning är </a:t>
            </a:r>
            <a:br>
              <a:rPr lang="sv-SE"/>
            </a:br>
            <a:r>
              <a:rPr lang="sv-SE"/>
              <a:t>att minska matens klimatpåverkan </a:t>
            </a:r>
            <a:br>
              <a:rPr lang="sv-SE"/>
            </a:br>
            <a:r>
              <a:rPr lang="sv-SE"/>
              <a:t>med 75% enligt WWF</a:t>
            </a:r>
            <a:endParaRPr/>
          </a:p>
        </p:txBody>
      </p:sp>
      <p:sp>
        <p:nvSpPr>
          <p:cNvPr id="279" name="Google Shape;279;p17"/>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MATEN – ÄR EN STOR DEL </a:t>
            </a:r>
            <a:br>
              <a:rPr lang="sv-SE" dirty="0"/>
            </a:br>
            <a:r>
              <a:rPr lang="sv-SE" dirty="0"/>
              <a:t>AV VÅR KLIMATPÅVERKAN</a:t>
            </a:r>
            <a:endParaRPr dirty="0"/>
          </a:p>
        </p:txBody>
      </p:sp>
      <p:sp>
        <p:nvSpPr>
          <p:cNvPr id="280" name="Google Shape;280;p17"/>
          <p:cNvSpPr/>
          <p:nvPr/>
        </p:nvSpPr>
        <p:spPr>
          <a:xfrm>
            <a:off x="7259899" y="1582310"/>
            <a:ext cx="4420926" cy="4420926"/>
          </a:xfrm>
          <a:prstGeom prst="ellipse">
            <a:avLst/>
          </a:prstGeom>
          <a:blipFill rotWithShape="1">
            <a:blip r:embed="rId3">
              <a:alphaModFix/>
            </a:blip>
            <a:stretch>
              <a:fillRect t="-25029" b="-2502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281" name="Google Shape;281;p1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18</a:t>
            </a:fld>
            <a:endParaRPr/>
          </a:p>
        </p:txBody>
      </p:sp>
      <p:sp>
        <p:nvSpPr>
          <p:cNvPr id="282" name="Google Shape;282;p17"/>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Guidens urvalsprinciper 18</a:t>
            </a:r>
            <a:endParaRPr sz="1400" b="0" i="0" u="none" strike="noStrike" cap="none" dirty="0">
              <a:solidFill>
                <a:srgbClr val="000000"/>
              </a:solidFill>
              <a:latin typeface="Arial"/>
              <a:ea typeface="Arial"/>
              <a:cs typeface="Arial"/>
              <a:sym typeface="Arial"/>
            </a:endParaRPr>
          </a:p>
        </p:txBody>
      </p:sp>
      <p:sp>
        <p:nvSpPr>
          <p:cNvPr id="7" name="Google Shape;248;p15">
            <a:extLst>
              <a:ext uri="{FF2B5EF4-FFF2-40B4-BE49-F238E27FC236}">
                <a16:creationId xmlns:a16="http://schemas.microsoft.com/office/drawing/2014/main" id="{928E1E84-91AA-4CBF-9010-EC24DF9E3841}"/>
              </a:ext>
            </a:extLst>
          </p:cNvPr>
          <p:cNvSpPr txBox="1"/>
          <p:nvPr/>
        </p:nvSpPr>
        <p:spPr>
          <a:xfrm>
            <a:off x="850789" y="6285386"/>
            <a:ext cx="5854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en-US" sz="1000" b="0" i="0" u="none" strike="noStrike" cap="none" dirty="0">
                <a:solidFill>
                  <a:srgbClr val="526741"/>
                </a:solidFill>
                <a:latin typeface="Calibri"/>
                <a:ea typeface="Calibri"/>
                <a:cs typeface="Calibri"/>
                <a:sym typeface="Calibri"/>
              </a:rPr>
              <a:t>EAT-Lancet Commission Summary Report - EAT (eatforum.org)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p:nvPr/>
        </p:nvSpPr>
        <p:spPr>
          <a:xfrm>
            <a:off x="571499" y="1733550"/>
            <a:ext cx="11087101" cy="451460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18"/>
          <p:cNvSpPr txBox="1">
            <a:spLocks noGrp="1"/>
          </p:cNvSpPr>
          <p:nvPr>
            <p:ph type="title"/>
          </p:nvPr>
        </p:nvSpPr>
        <p:spPr>
          <a:xfrm>
            <a:off x="838200" y="450850"/>
            <a:ext cx="10515600" cy="108969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MILJÖPÅVERKAN AV SVENSKARNAS </a:t>
            </a:r>
            <a:br>
              <a:rPr lang="sv-SE"/>
            </a:br>
            <a:r>
              <a:rPr lang="sv-SE"/>
              <a:t>MATVANOR FORTSÄTTNING… </a:t>
            </a:r>
            <a:endParaRPr/>
          </a:p>
        </p:txBody>
      </p:sp>
      <p:grpSp>
        <p:nvGrpSpPr>
          <p:cNvPr id="290" name="Google Shape;290;p18"/>
          <p:cNvGrpSpPr/>
          <p:nvPr/>
        </p:nvGrpSpPr>
        <p:grpSpPr>
          <a:xfrm>
            <a:off x="3395529" y="1882867"/>
            <a:ext cx="8219477" cy="4214717"/>
            <a:chOff x="1947729" y="1825717"/>
            <a:chExt cx="8219477" cy="4214717"/>
          </a:xfrm>
        </p:grpSpPr>
        <p:grpSp>
          <p:nvGrpSpPr>
            <p:cNvPr id="291" name="Google Shape;291;p18"/>
            <p:cNvGrpSpPr/>
            <p:nvPr/>
          </p:nvGrpSpPr>
          <p:grpSpPr>
            <a:xfrm>
              <a:off x="1947729" y="1825717"/>
              <a:ext cx="8219477" cy="3525029"/>
              <a:chOff x="1947729" y="1825717"/>
              <a:chExt cx="8219477" cy="3525029"/>
            </a:xfrm>
          </p:grpSpPr>
          <p:pic>
            <p:nvPicPr>
              <p:cNvPr id="292" name="Google Shape;292;p18"/>
              <p:cNvPicPr preferRelativeResize="0"/>
              <p:nvPr/>
            </p:nvPicPr>
            <p:blipFill rotWithShape="1">
              <a:blip r:embed="rId3">
                <a:alphaModFix/>
              </a:blip>
              <a:srcRect l="1092" t="4214" r="6712" b="31359"/>
              <a:stretch/>
            </p:blipFill>
            <p:spPr>
              <a:xfrm>
                <a:off x="2082171" y="1825717"/>
                <a:ext cx="8031888" cy="2957823"/>
              </a:xfrm>
              <a:prstGeom prst="roundRect">
                <a:avLst>
                  <a:gd name="adj" fmla="val 3216"/>
                </a:avLst>
              </a:prstGeom>
              <a:noFill/>
              <a:ln>
                <a:noFill/>
              </a:ln>
            </p:spPr>
          </p:pic>
          <p:sp>
            <p:nvSpPr>
              <p:cNvPr id="293" name="Google Shape;293;p18"/>
              <p:cNvSpPr txBox="1"/>
              <p:nvPr/>
            </p:nvSpPr>
            <p:spPr>
              <a:xfrm>
                <a:off x="2550982" y="4731026"/>
                <a:ext cx="645444" cy="369332"/>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Grains</a:t>
                </a:r>
                <a:endParaRPr sz="1400" b="0" i="0" u="none" strike="noStrike" cap="none">
                  <a:solidFill>
                    <a:srgbClr val="000000"/>
                  </a:solidFill>
                  <a:latin typeface="Arial"/>
                  <a:ea typeface="Arial"/>
                  <a:cs typeface="Arial"/>
                  <a:sym typeface="Arial"/>
                </a:endParaRPr>
              </a:p>
            </p:txBody>
          </p:sp>
          <p:sp>
            <p:nvSpPr>
              <p:cNvPr id="294" name="Google Shape;294;p18"/>
              <p:cNvSpPr txBox="1"/>
              <p:nvPr/>
            </p:nvSpPr>
            <p:spPr>
              <a:xfrm>
                <a:off x="3756786" y="4731026"/>
                <a:ext cx="645444" cy="273054"/>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Vegetables</a:t>
                </a:r>
                <a:endParaRPr sz="1000" b="0" i="0" u="none" strike="noStrike" cap="none">
                  <a:solidFill>
                    <a:schemeClr val="dk1"/>
                  </a:solidFill>
                  <a:latin typeface="Calibri"/>
                  <a:ea typeface="Calibri"/>
                  <a:cs typeface="Calibri"/>
                  <a:sym typeface="Calibri"/>
                </a:endParaRPr>
              </a:p>
            </p:txBody>
          </p:sp>
          <p:sp>
            <p:nvSpPr>
              <p:cNvPr id="295" name="Google Shape;295;p18"/>
              <p:cNvSpPr txBox="1"/>
              <p:nvPr/>
            </p:nvSpPr>
            <p:spPr>
              <a:xfrm>
                <a:off x="4416004" y="4731026"/>
                <a:ext cx="522760" cy="273054"/>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Fruits</a:t>
                </a:r>
                <a:endParaRPr sz="1000" b="0" i="0" u="none" strike="noStrike" cap="none">
                  <a:solidFill>
                    <a:schemeClr val="dk1"/>
                  </a:solidFill>
                  <a:latin typeface="Calibri"/>
                  <a:ea typeface="Calibri"/>
                  <a:cs typeface="Calibri"/>
                  <a:sym typeface="Calibri"/>
                </a:endParaRPr>
              </a:p>
            </p:txBody>
          </p:sp>
          <p:sp>
            <p:nvSpPr>
              <p:cNvPr id="296" name="Google Shape;296;p18"/>
              <p:cNvSpPr txBox="1"/>
              <p:nvPr/>
            </p:nvSpPr>
            <p:spPr>
              <a:xfrm>
                <a:off x="5013881" y="4731026"/>
                <a:ext cx="522760" cy="273054"/>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Dairy foods</a:t>
                </a:r>
                <a:endParaRPr sz="1000" b="0" i="0" u="none" strike="noStrike" cap="none">
                  <a:solidFill>
                    <a:schemeClr val="dk1"/>
                  </a:solidFill>
                  <a:latin typeface="Calibri"/>
                  <a:ea typeface="Calibri"/>
                  <a:cs typeface="Calibri"/>
                  <a:sym typeface="Calibri"/>
                </a:endParaRPr>
              </a:p>
            </p:txBody>
          </p:sp>
          <p:sp>
            <p:nvSpPr>
              <p:cNvPr id="297" name="Google Shape;297;p18"/>
              <p:cNvSpPr txBox="1"/>
              <p:nvPr/>
            </p:nvSpPr>
            <p:spPr>
              <a:xfrm>
                <a:off x="5631855" y="4731026"/>
                <a:ext cx="52276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Chicken</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&amp; other</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poultry</a:t>
                </a:r>
                <a:endParaRPr sz="1000" b="0" i="0" u="none" strike="noStrike" cap="none">
                  <a:solidFill>
                    <a:schemeClr val="dk1"/>
                  </a:solidFill>
                  <a:latin typeface="Calibri"/>
                  <a:ea typeface="Calibri"/>
                  <a:cs typeface="Calibri"/>
                  <a:sym typeface="Calibri"/>
                </a:endParaRPr>
              </a:p>
            </p:txBody>
          </p:sp>
          <p:sp>
            <p:nvSpPr>
              <p:cNvPr id="298" name="Google Shape;298;p18"/>
              <p:cNvSpPr txBox="1"/>
              <p:nvPr/>
            </p:nvSpPr>
            <p:spPr>
              <a:xfrm>
                <a:off x="6244806" y="4731026"/>
                <a:ext cx="52276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Eggs</a:t>
                </a:r>
                <a:endParaRPr sz="1400" b="0" i="0" u="none" strike="noStrike" cap="none">
                  <a:solidFill>
                    <a:srgbClr val="000000"/>
                  </a:solidFill>
                  <a:latin typeface="Arial"/>
                  <a:ea typeface="Arial"/>
                  <a:cs typeface="Arial"/>
                  <a:sym typeface="Arial"/>
                </a:endParaRPr>
              </a:p>
            </p:txBody>
          </p:sp>
          <p:sp>
            <p:nvSpPr>
              <p:cNvPr id="299" name="Google Shape;299;p18"/>
              <p:cNvSpPr txBox="1"/>
              <p:nvPr/>
            </p:nvSpPr>
            <p:spPr>
              <a:xfrm>
                <a:off x="6852732" y="4731026"/>
                <a:ext cx="52276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Fish</a:t>
                </a:r>
                <a:endParaRPr sz="1000" b="0" i="0" u="none" strike="noStrike" cap="none">
                  <a:solidFill>
                    <a:schemeClr val="dk1"/>
                  </a:solidFill>
                  <a:latin typeface="Calibri"/>
                  <a:ea typeface="Calibri"/>
                  <a:cs typeface="Calibri"/>
                  <a:sym typeface="Calibri"/>
                </a:endParaRPr>
              </a:p>
            </p:txBody>
          </p:sp>
          <p:sp>
            <p:nvSpPr>
              <p:cNvPr id="300" name="Google Shape;300;p18"/>
              <p:cNvSpPr txBox="1"/>
              <p:nvPr/>
            </p:nvSpPr>
            <p:spPr>
              <a:xfrm>
                <a:off x="7421763" y="4731026"/>
                <a:ext cx="59050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Legumes</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&amp; nuts</a:t>
                </a:r>
                <a:endParaRPr sz="1000" b="0" i="0" u="none" strike="noStrike" cap="none">
                  <a:solidFill>
                    <a:schemeClr val="dk1"/>
                  </a:solidFill>
                  <a:latin typeface="Calibri"/>
                  <a:ea typeface="Calibri"/>
                  <a:cs typeface="Calibri"/>
                  <a:sym typeface="Calibri"/>
                </a:endParaRPr>
              </a:p>
            </p:txBody>
          </p:sp>
          <p:sp>
            <p:nvSpPr>
              <p:cNvPr id="301" name="Google Shape;301;p18"/>
              <p:cNvSpPr txBox="1"/>
              <p:nvPr/>
            </p:nvSpPr>
            <p:spPr>
              <a:xfrm>
                <a:off x="8068583" y="4731026"/>
                <a:ext cx="52276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Added</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sugars</a:t>
                </a:r>
                <a:endParaRPr sz="1400" b="0" i="0" u="none" strike="noStrike" cap="none">
                  <a:solidFill>
                    <a:srgbClr val="000000"/>
                  </a:solidFill>
                  <a:latin typeface="Arial"/>
                  <a:ea typeface="Arial"/>
                  <a:cs typeface="Arial"/>
                  <a:sym typeface="Arial"/>
                </a:endParaRPr>
              </a:p>
            </p:txBody>
          </p:sp>
          <p:sp>
            <p:nvSpPr>
              <p:cNvPr id="302" name="Google Shape;302;p18"/>
              <p:cNvSpPr txBox="1"/>
              <p:nvPr/>
            </p:nvSpPr>
            <p:spPr>
              <a:xfrm>
                <a:off x="8937765" y="4731026"/>
                <a:ext cx="522760" cy="534310"/>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Red meat</a:t>
                </a:r>
                <a:endParaRPr sz="1000" b="0" i="0" u="none" strike="noStrike" cap="none">
                  <a:solidFill>
                    <a:schemeClr val="dk1"/>
                  </a:solidFill>
                  <a:latin typeface="Calibri"/>
                  <a:ea typeface="Calibri"/>
                  <a:cs typeface="Calibri"/>
                  <a:sym typeface="Calibri"/>
                </a:endParaRPr>
              </a:p>
            </p:txBody>
          </p:sp>
          <p:sp>
            <p:nvSpPr>
              <p:cNvPr id="303" name="Google Shape;303;p18"/>
              <p:cNvSpPr txBox="1"/>
              <p:nvPr/>
            </p:nvSpPr>
            <p:spPr>
              <a:xfrm>
                <a:off x="3128763" y="4731025"/>
                <a:ext cx="645444" cy="619721"/>
              </a:xfrm>
              <a:prstGeom prst="rect">
                <a:avLst/>
              </a:prstGeom>
              <a:solidFill>
                <a:schemeClr val="lt1"/>
              </a:solidFill>
              <a:ln>
                <a:noFill/>
              </a:ln>
            </p:spPr>
            <p:txBody>
              <a:bodyPr spcFirstLastPara="1" wrap="square" lIns="36000" tIns="36000" rIns="36000" bIns="36000" anchor="t" anchorCtr="0">
                <a:noAutofit/>
              </a:bodyPr>
              <a:lstStyle/>
              <a:p>
                <a:pPr marL="0" marR="0" lvl="0" indent="0" algn="ct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Tubers or</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starchy</a:t>
                </a:r>
                <a:br>
                  <a:rPr lang="sv-SE" sz="1000" b="0" i="0" u="none" strike="noStrike" cap="none">
                    <a:solidFill>
                      <a:schemeClr val="dk1"/>
                    </a:solidFill>
                    <a:latin typeface="Calibri"/>
                    <a:ea typeface="Calibri"/>
                    <a:cs typeface="Calibri"/>
                    <a:sym typeface="Calibri"/>
                  </a:rPr>
                </a:br>
                <a:r>
                  <a:rPr lang="sv-SE" sz="1000" b="0" i="0" u="none" strike="noStrike" cap="none">
                    <a:solidFill>
                      <a:schemeClr val="dk1"/>
                    </a:solidFill>
                    <a:latin typeface="Calibri"/>
                    <a:ea typeface="Calibri"/>
                    <a:cs typeface="Calibri"/>
                    <a:sym typeface="Calibri"/>
                  </a:rPr>
                  <a:t>vegetables</a:t>
                </a:r>
                <a:endParaRPr sz="1000" b="0" i="0" u="none" strike="noStrike" cap="none">
                  <a:solidFill>
                    <a:schemeClr val="dk1"/>
                  </a:solidFill>
                  <a:latin typeface="Calibri"/>
                  <a:ea typeface="Calibri"/>
                  <a:cs typeface="Calibri"/>
                  <a:sym typeface="Calibri"/>
                </a:endParaRPr>
              </a:p>
            </p:txBody>
          </p:sp>
          <p:sp>
            <p:nvSpPr>
              <p:cNvPr id="304" name="Google Shape;304;p18"/>
              <p:cNvSpPr txBox="1"/>
              <p:nvPr/>
            </p:nvSpPr>
            <p:spPr>
              <a:xfrm>
                <a:off x="2677885" y="1868292"/>
                <a:ext cx="60290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Denmark</a:t>
                </a:r>
                <a:endParaRPr sz="1000" b="0" i="0" u="none" strike="noStrike" cap="none">
                  <a:solidFill>
                    <a:schemeClr val="dk1"/>
                  </a:solidFill>
                  <a:latin typeface="Calibri"/>
                  <a:ea typeface="Calibri"/>
                  <a:cs typeface="Calibri"/>
                  <a:sym typeface="Calibri"/>
                </a:endParaRPr>
              </a:p>
            </p:txBody>
          </p:sp>
          <p:sp>
            <p:nvSpPr>
              <p:cNvPr id="305" name="Google Shape;305;p18"/>
              <p:cNvSpPr txBox="1"/>
              <p:nvPr/>
            </p:nvSpPr>
            <p:spPr>
              <a:xfrm>
                <a:off x="3431511" y="1868292"/>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Finland</a:t>
                </a:r>
                <a:endParaRPr sz="1400" b="0" i="0" u="none" strike="noStrike" cap="none">
                  <a:solidFill>
                    <a:srgbClr val="000000"/>
                  </a:solidFill>
                  <a:latin typeface="Arial"/>
                  <a:ea typeface="Arial"/>
                  <a:cs typeface="Arial"/>
                  <a:sym typeface="Arial"/>
                </a:endParaRPr>
              </a:p>
            </p:txBody>
          </p:sp>
          <p:sp>
            <p:nvSpPr>
              <p:cNvPr id="306" name="Google Shape;306;p18"/>
              <p:cNvSpPr txBox="1"/>
              <p:nvPr/>
            </p:nvSpPr>
            <p:spPr>
              <a:xfrm>
                <a:off x="4094703" y="1868292"/>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dirty="0" err="1">
                    <a:solidFill>
                      <a:schemeClr val="dk1"/>
                    </a:solidFill>
                    <a:latin typeface="Calibri"/>
                    <a:ea typeface="Calibri"/>
                    <a:cs typeface="Calibri"/>
                    <a:sym typeface="Calibri"/>
                  </a:rPr>
                  <a:t>Norway</a:t>
                </a:r>
                <a:endParaRPr sz="1000" b="0" i="0" u="none" strike="noStrike" cap="none" dirty="0">
                  <a:solidFill>
                    <a:schemeClr val="dk1"/>
                  </a:solidFill>
                  <a:latin typeface="Calibri"/>
                  <a:ea typeface="Calibri"/>
                  <a:cs typeface="Calibri"/>
                  <a:sym typeface="Calibri"/>
                </a:endParaRPr>
              </a:p>
            </p:txBody>
          </p:sp>
          <p:sp>
            <p:nvSpPr>
              <p:cNvPr id="307" name="Google Shape;307;p18"/>
              <p:cNvSpPr txBox="1"/>
              <p:nvPr/>
            </p:nvSpPr>
            <p:spPr>
              <a:xfrm>
                <a:off x="4762919" y="1868292"/>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Sweden</a:t>
                </a:r>
                <a:endParaRPr sz="1400" b="0" i="0" u="none" strike="noStrike" cap="none">
                  <a:solidFill>
                    <a:srgbClr val="000000"/>
                  </a:solidFill>
                  <a:latin typeface="Arial"/>
                  <a:ea typeface="Arial"/>
                  <a:cs typeface="Arial"/>
                  <a:sym typeface="Arial"/>
                </a:endParaRPr>
              </a:p>
            </p:txBody>
          </p:sp>
          <p:sp>
            <p:nvSpPr>
              <p:cNvPr id="308" name="Google Shape;308;p18"/>
              <p:cNvSpPr txBox="1"/>
              <p:nvPr/>
            </p:nvSpPr>
            <p:spPr>
              <a:xfrm>
                <a:off x="5456255" y="1868292"/>
                <a:ext cx="1416817"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Nordic recommendation</a:t>
                </a:r>
                <a:endParaRPr sz="1000" b="0" i="0" u="none" strike="noStrike" cap="none">
                  <a:solidFill>
                    <a:schemeClr val="dk1"/>
                  </a:solidFill>
                  <a:latin typeface="Calibri"/>
                  <a:ea typeface="Calibri"/>
                  <a:cs typeface="Calibri"/>
                  <a:sym typeface="Calibri"/>
                </a:endParaRPr>
              </a:p>
            </p:txBody>
          </p:sp>
          <p:sp>
            <p:nvSpPr>
              <p:cNvPr id="309" name="Google Shape;309;p18"/>
              <p:cNvSpPr txBox="1"/>
              <p:nvPr/>
            </p:nvSpPr>
            <p:spPr>
              <a:xfrm>
                <a:off x="7089112" y="1868292"/>
                <a:ext cx="2125226"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Nordic recommendation (maximum)</a:t>
                </a:r>
                <a:endParaRPr sz="1400" b="0" i="0" u="none" strike="noStrike" cap="none">
                  <a:solidFill>
                    <a:srgbClr val="000000"/>
                  </a:solidFill>
                  <a:latin typeface="Arial"/>
                  <a:ea typeface="Arial"/>
                  <a:cs typeface="Arial"/>
                  <a:sym typeface="Arial"/>
                </a:endParaRPr>
              </a:p>
            </p:txBody>
          </p:sp>
          <p:sp>
            <p:nvSpPr>
              <p:cNvPr id="310" name="Google Shape;310;p18"/>
              <p:cNvSpPr txBox="1"/>
              <p:nvPr/>
            </p:nvSpPr>
            <p:spPr>
              <a:xfrm>
                <a:off x="1947729" y="2201240"/>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400%</a:t>
                </a:r>
                <a:endParaRPr sz="1400" b="0" i="0" u="none" strike="noStrike" cap="none">
                  <a:solidFill>
                    <a:srgbClr val="000000"/>
                  </a:solidFill>
                  <a:latin typeface="Arial"/>
                  <a:ea typeface="Arial"/>
                  <a:cs typeface="Arial"/>
                  <a:sym typeface="Arial"/>
                </a:endParaRPr>
              </a:p>
            </p:txBody>
          </p:sp>
          <p:sp>
            <p:nvSpPr>
              <p:cNvPr id="311" name="Google Shape;311;p18"/>
              <p:cNvSpPr txBox="1"/>
              <p:nvPr/>
            </p:nvSpPr>
            <p:spPr>
              <a:xfrm>
                <a:off x="1947729" y="2808565"/>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300%</a:t>
                </a:r>
                <a:endParaRPr sz="1400" b="0" i="0" u="none" strike="noStrike" cap="none">
                  <a:solidFill>
                    <a:srgbClr val="000000"/>
                  </a:solidFill>
                  <a:latin typeface="Arial"/>
                  <a:ea typeface="Arial"/>
                  <a:cs typeface="Arial"/>
                  <a:sym typeface="Arial"/>
                </a:endParaRPr>
              </a:p>
            </p:txBody>
          </p:sp>
          <p:sp>
            <p:nvSpPr>
              <p:cNvPr id="312" name="Google Shape;312;p18"/>
              <p:cNvSpPr txBox="1"/>
              <p:nvPr/>
            </p:nvSpPr>
            <p:spPr>
              <a:xfrm>
                <a:off x="1947729" y="3415890"/>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200%</a:t>
                </a:r>
                <a:endParaRPr sz="1400" b="0" i="0" u="none" strike="noStrike" cap="none">
                  <a:solidFill>
                    <a:srgbClr val="000000"/>
                  </a:solidFill>
                  <a:latin typeface="Arial"/>
                  <a:ea typeface="Arial"/>
                  <a:cs typeface="Arial"/>
                  <a:sym typeface="Arial"/>
                </a:endParaRPr>
              </a:p>
            </p:txBody>
          </p:sp>
          <p:sp>
            <p:nvSpPr>
              <p:cNvPr id="313" name="Google Shape;313;p18"/>
              <p:cNvSpPr txBox="1"/>
              <p:nvPr/>
            </p:nvSpPr>
            <p:spPr>
              <a:xfrm>
                <a:off x="1947729" y="4009568"/>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100%</a:t>
                </a:r>
                <a:endParaRPr sz="1400" b="0" i="0" u="none" strike="noStrike" cap="none">
                  <a:solidFill>
                    <a:srgbClr val="000000"/>
                  </a:solidFill>
                  <a:latin typeface="Arial"/>
                  <a:ea typeface="Arial"/>
                  <a:cs typeface="Arial"/>
                  <a:sym typeface="Arial"/>
                </a:endParaRPr>
              </a:p>
            </p:txBody>
          </p:sp>
          <p:sp>
            <p:nvSpPr>
              <p:cNvPr id="314" name="Google Shape;314;p18"/>
              <p:cNvSpPr txBox="1"/>
              <p:nvPr/>
            </p:nvSpPr>
            <p:spPr>
              <a:xfrm>
                <a:off x="1947729" y="4610069"/>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r"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315" name="Google Shape;315;p18"/>
              <p:cNvSpPr txBox="1"/>
              <p:nvPr/>
            </p:nvSpPr>
            <p:spPr>
              <a:xfrm>
                <a:off x="9624595" y="2412781"/>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1000%</a:t>
                </a:r>
                <a:endParaRPr sz="1400" b="0" i="0" u="none" strike="noStrike" cap="none">
                  <a:solidFill>
                    <a:srgbClr val="000000"/>
                  </a:solidFill>
                  <a:latin typeface="Arial"/>
                  <a:ea typeface="Arial"/>
                  <a:cs typeface="Arial"/>
                  <a:sym typeface="Arial"/>
                </a:endParaRPr>
              </a:p>
            </p:txBody>
          </p:sp>
          <p:sp>
            <p:nvSpPr>
              <p:cNvPr id="316" name="Google Shape;316;p18"/>
              <p:cNvSpPr txBox="1"/>
              <p:nvPr/>
            </p:nvSpPr>
            <p:spPr>
              <a:xfrm>
                <a:off x="9624595" y="2958692"/>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750%</a:t>
                </a:r>
                <a:endParaRPr sz="1400" b="0" i="0" u="none" strike="noStrike" cap="none">
                  <a:solidFill>
                    <a:srgbClr val="000000"/>
                  </a:solidFill>
                  <a:latin typeface="Arial"/>
                  <a:ea typeface="Arial"/>
                  <a:cs typeface="Arial"/>
                  <a:sym typeface="Arial"/>
                </a:endParaRPr>
              </a:p>
            </p:txBody>
          </p:sp>
          <p:sp>
            <p:nvSpPr>
              <p:cNvPr id="317" name="Google Shape;317;p18"/>
              <p:cNvSpPr txBox="1"/>
              <p:nvPr/>
            </p:nvSpPr>
            <p:spPr>
              <a:xfrm>
                <a:off x="9624595" y="3497779"/>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500%</a:t>
                </a:r>
                <a:endParaRPr sz="1400" b="0" i="0" u="none" strike="noStrike" cap="none">
                  <a:solidFill>
                    <a:srgbClr val="000000"/>
                  </a:solidFill>
                  <a:latin typeface="Arial"/>
                  <a:ea typeface="Arial"/>
                  <a:cs typeface="Arial"/>
                  <a:sym typeface="Arial"/>
                </a:endParaRPr>
              </a:p>
            </p:txBody>
          </p:sp>
          <p:sp>
            <p:nvSpPr>
              <p:cNvPr id="318" name="Google Shape;318;p18"/>
              <p:cNvSpPr txBox="1"/>
              <p:nvPr/>
            </p:nvSpPr>
            <p:spPr>
              <a:xfrm>
                <a:off x="9624595" y="4057337"/>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a:solidFill>
                      <a:schemeClr val="dk1"/>
                    </a:solidFill>
                    <a:latin typeface="Calibri"/>
                    <a:ea typeface="Calibri"/>
                    <a:cs typeface="Calibri"/>
                    <a:sym typeface="Calibri"/>
                  </a:rPr>
                  <a:t>250%</a:t>
                </a:r>
                <a:endParaRPr sz="1400" b="0" i="0" u="none" strike="noStrike" cap="none">
                  <a:solidFill>
                    <a:srgbClr val="000000"/>
                  </a:solidFill>
                  <a:latin typeface="Arial"/>
                  <a:ea typeface="Arial"/>
                  <a:cs typeface="Arial"/>
                  <a:sym typeface="Arial"/>
                </a:endParaRPr>
              </a:p>
            </p:txBody>
          </p:sp>
          <p:sp>
            <p:nvSpPr>
              <p:cNvPr id="319" name="Google Shape;319;p18"/>
              <p:cNvSpPr txBox="1"/>
              <p:nvPr/>
            </p:nvSpPr>
            <p:spPr>
              <a:xfrm>
                <a:off x="9624595" y="4596424"/>
                <a:ext cx="542611" cy="212763"/>
              </a:xfrm>
              <a:prstGeom prst="rect">
                <a:avLst/>
              </a:prstGeom>
              <a:solidFill>
                <a:schemeClr val="lt1"/>
              </a:solidFill>
              <a:ln>
                <a:noFill/>
              </a:ln>
            </p:spPr>
            <p:txBody>
              <a:bodyPr spcFirstLastPara="1" wrap="square" lIns="36000" tIns="36000" rIns="36000" bIns="36000" anchor="t"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0" i="0" u="none" strike="noStrike" cap="none" dirty="0">
                    <a:solidFill>
                      <a:schemeClr val="dk1"/>
                    </a:solidFill>
                    <a:latin typeface="Calibri"/>
                    <a:ea typeface="Calibri"/>
                    <a:cs typeface="Calibri"/>
                    <a:sym typeface="Calibri"/>
                  </a:rPr>
                  <a:t>0%</a:t>
                </a:r>
                <a:endParaRPr sz="1400" b="0" i="0" u="none" strike="noStrike" cap="none" dirty="0">
                  <a:solidFill>
                    <a:srgbClr val="000000"/>
                  </a:solidFill>
                  <a:latin typeface="Arial"/>
                  <a:ea typeface="Arial"/>
                  <a:cs typeface="Arial"/>
                  <a:sym typeface="Arial"/>
                </a:endParaRPr>
              </a:p>
            </p:txBody>
          </p:sp>
        </p:grpSp>
        <p:pic>
          <p:nvPicPr>
            <p:cNvPr id="320" name="Google Shape;320;p18"/>
            <p:cNvPicPr preferRelativeResize="0"/>
            <p:nvPr/>
          </p:nvPicPr>
          <p:blipFill rotWithShape="1">
            <a:blip r:embed="rId3">
              <a:alphaModFix/>
            </a:blip>
            <a:srcRect l="1092" t="81727" r="6712" b="3233"/>
            <a:stretch/>
          </p:blipFill>
          <p:spPr>
            <a:xfrm>
              <a:off x="2000120" y="5349922"/>
              <a:ext cx="8031888" cy="690512"/>
            </a:xfrm>
            <a:prstGeom prst="roundRect">
              <a:avLst>
                <a:gd name="adj" fmla="val 3216"/>
              </a:avLst>
            </a:prstGeom>
            <a:noFill/>
            <a:ln>
              <a:noFill/>
            </a:ln>
          </p:spPr>
        </p:pic>
      </p:grpSp>
      <p:sp>
        <p:nvSpPr>
          <p:cNvPr id="321" name="Google Shape;321;p1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19</a:t>
            </a:fld>
            <a:endParaRPr/>
          </a:p>
        </p:txBody>
      </p:sp>
      <p:sp>
        <p:nvSpPr>
          <p:cNvPr id="322" name="Google Shape;322;p18"/>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Guidens urvalsprinciper 19</a:t>
            </a:r>
            <a:endParaRPr sz="1400" b="0" i="0" u="none" strike="noStrike" cap="none" dirty="0">
              <a:solidFill>
                <a:srgbClr val="000000"/>
              </a:solidFill>
              <a:latin typeface="Arial"/>
              <a:ea typeface="Arial"/>
              <a:cs typeface="Arial"/>
              <a:sym typeface="Arial"/>
            </a:endParaRPr>
          </a:p>
        </p:txBody>
      </p:sp>
      <p:sp>
        <p:nvSpPr>
          <p:cNvPr id="323" name="Google Shape;323;p18"/>
          <p:cNvSpPr txBox="1"/>
          <p:nvPr/>
        </p:nvSpPr>
        <p:spPr>
          <a:xfrm>
            <a:off x="733426" y="2161088"/>
            <a:ext cx="2571750" cy="36301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sv-SE" sz="1600" b="0" i="0" u="none" strike="noStrike" cap="none">
                <a:solidFill>
                  <a:srgbClr val="000000"/>
                </a:solidFill>
                <a:latin typeface="Arial"/>
                <a:ea typeface="Arial"/>
                <a:cs typeface="Arial"/>
                <a:sym typeface="Arial"/>
              </a:rPr>
              <a:t>I relation till näringsrekommendationer </a:t>
            </a:r>
            <a:br>
              <a:rPr lang="sv-SE" sz="1600" b="0" i="0" u="none" strike="noStrike" cap="none">
                <a:solidFill>
                  <a:srgbClr val="000000"/>
                </a:solidFill>
                <a:latin typeface="Arial"/>
                <a:ea typeface="Arial"/>
                <a:cs typeface="Arial"/>
                <a:sym typeface="Arial"/>
              </a:rPr>
            </a:br>
            <a:r>
              <a:rPr lang="sv-SE" sz="1600" b="0" i="0" u="none" strike="noStrike" cap="none">
                <a:solidFill>
                  <a:srgbClr val="000000"/>
                </a:solidFill>
                <a:latin typeface="Arial"/>
                <a:ea typeface="Arial"/>
                <a:cs typeface="Arial"/>
                <a:sym typeface="Arial"/>
              </a:rPr>
              <a:t>och miljömål</a:t>
            </a:r>
            <a:endParaRPr/>
          </a:p>
          <a:p>
            <a:pPr marL="0" marR="0" lvl="0" indent="0" algn="l" rtl="0">
              <a:lnSpc>
                <a:spcPct val="90000"/>
              </a:lnSpc>
              <a:spcBef>
                <a:spcPts val="1400"/>
              </a:spcBef>
              <a:spcAft>
                <a:spcPts val="0"/>
              </a:spcAft>
              <a:buNone/>
            </a:pPr>
            <a:r>
              <a:rPr lang="sv-SE" sz="1600" b="1" i="0" u="none" strike="noStrike" cap="none">
                <a:solidFill>
                  <a:srgbClr val="000000"/>
                </a:solidFill>
                <a:latin typeface="Arial"/>
                <a:ea typeface="Arial"/>
                <a:cs typeface="Arial"/>
                <a:sym typeface="Arial"/>
              </a:rPr>
              <a:t>En jämförelse mellan:</a:t>
            </a:r>
            <a:endParaRPr sz="1600" b="0" i="0" u="none" strike="noStrike" cap="none">
              <a:solidFill>
                <a:srgbClr val="000000"/>
              </a:solidFill>
              <a:latin typeface="Arial"/>
              <a:ea typeface="Arial"/>
              <a:cs typeface="Arial"/>
              <a:sym typeface="Arial"/>
            </a:endParaRPr>
          </a:p>
          <a:p>
            <a:pPr marL="228600" marR="0" lvl="0" indent="-228600" algn="l" rtl="0">
              <a:lnSpc>
                <a:spcPct val="90000"/>
              </a:lnSpc>
              <a:spcBef>
                <a:spcPts val="1400"/>
              </a:spcBef>
              <a:spcAft>
                <a:spcPts val="0"/>
              </a:spcAft>
              <a:buClr>
                <a:schemeClr val="dk2"/>
              </a:buClr>
              <a:buSzPts val="2400"/>
              <a:buFont typeface="Arial"/>
              <a:buChar char="•"/>
            </a:pPr>
            <a:r>
              <a:rPr lang="sv-SE" sz="1600" b="0" i="0" u="none" strike="noStrike" cap="none">
                <a:solidFill>
                  <a:srgbClr val="000000"/>
                </a:solidFill>
                <a:latin typeface="Arial"/>
                <a:ea typeface="Arial"/>
                <a:cs typeface="Arial"/>
                <a:sym typeface="Arial"/>
              </a:rPr>
              <a:t>Per Capita konsumtion </a:t>
            </a:r>
            <a:br>
              <a:rPr lang="sv-SE" sz="1600" b="0" i="0" u="none" strike="noStrike" cap="none">
                <a:solidFill>
                  <a:srgbClr val="000000"/>
                </a:solidFill>
                <a:latin typeface="Arial"/>
                <a:ea typeface="Arial"/>
                <a:cs typeface="Arial"/>
                <a:sym typeface="Arial"/>
              </a:rPr>
            </a:br>
            <a:r>
              <a:rPr lang="sv-SE" sz="1600" b="0" i="0" u="none" strike="noStrike" cap="none">
                <a:solidFill>
                  <a:srgbClr val="000000"/>
                </a:solidFill>
                <a:latin typeface="Arial"/>
                <a:ea typeface="Arial"/>
                <a:cs typeface="Arial"/>
                <a:sym typeface="Arial"/>
              </a:rPr>
              <a:t>(Riksmaten 2011-2012)</a:t>
            </a:r>
            <a:endParaRPr/>
          </a:p>
          <a:p>
            <a:pPr marL="228600" marR="0" lvl="0" indent="-228600" algn="l" rtl="0">
              <a:lnSpc>
                <a:spcPct val="90000"/>
              </a:lnSpc>
              <a:spcBef>
                <a:spcPts val="1400"/>
              </a:spcBef>
              <a:spcAft>
                <a:spcPts val="0"/>
              </a:spcAft>
              <a:buClr>
                <a:schemeClr val="dk2"/>
              </a:buClr>
              <a:buSzPts val="2400"/>
              <a:buFont typeface="Arial"/>
              <a:buChar char="•"/>
            </a:pPr>
            <a:r>
              <a:rPr lang="sv-SE" sz="1600"/>
              <a:t>Nordiska kostråd</a:t>
            </a:r>
            <a:endParaRPr/>
          </a:p>
          <a:p>
            <a:pPr marL="228600" marR="0" lvl="0" indent="-228600" algn="l" rtl="0">
              <a:lnSpc>
                <a:spcPct val="90000"/>
              </a:lnSpc>
              <a:spcBef>
                <a:spcPts val="1400"/>
              </a:spcBef>
              <a:spcAft>
                <a:spcPts val="0"/>
              </a:spcAft>
              <a:buClr>
                <a:schemeClr val="dk2"/>
              </a:buClr>
              <a:buSzPts val="2400"/>
              <a:buFont typeface="Arial"/>
              <a:buChar char="•"/>
            </a:pPr>
            <a:r>
              <a:rPr lang="sv-SE" sz="1600" b="0" i="0" u="none" strike="noStrike" cap="none">
                <a:solidFill>
                  <a:srgbClr val="000000"/>
                </a:solidFill>
                <a:latin typeface="Arial"/>
                <a:ea typeface="Arial"/>
                <a:cs typeface="Arial"/>
                <a:sym typeface="Arial"/>
              </a:rPr>
              <a:t>EAT Lancets målsättning för </a:t>
            </a:r>
            <a:br>
              <a:rPr lang="sv-SE" sz="1600" b="0" i="0" u="none" strike="noStrike" cap="none">
                <a:solidFill>
                  <a:srgbClr val="000000"/>
                </a:solidFill>
                <a:latin typeface="Arial"/>
                <a:ea typeface="Arial"/>
                <a:cs typeface="Arial"/>
                <a:sym typeface="Arial"/>
              </a:rPr>
            </a:br>
            <a:r>
              <a:rPr lang="sv-SE" sz="1600" b="0" i="0" u="none" strike="noStrike" cap="none">
                <a:solidFill>
                  <a:srgbClr val="000000"/>
                </a:solidFill>
                <a:latin typeface="Arial"/>
                <a:ea typeface="Arial"/>
                <a:cs typeface="Arial"/>
                <a:sym typeface="Arial"/>
              </a:rPr>
              <a:t>hållbar konsumtion.</a:t>
            </a:r>
            <a:endParaRPr sz="1600" b="0" i="0" u="none" strike="noStrike" cap="none">
              <a:solidFill>
                <a:srgbClr val="000000"/>
              </a:solidFill>
              <a:latin typeface="Arial"/>
              <a:ea typeface="Arial"/>
              <a:cs typeface="Arial"/>
              <a:sym typeface="Arial"/>
            </a:endParaRPr>
          </a:p>
        </p:txBody>
      </p:sp>
      <p:sp>
        <p:nvSpPr>
          <p:cNvPr id="38" name="Google Shape;248;p15">
            <a:extLst>
              <a:ext uri="{FF2B5EF4-FFF2-40B4-BE49-F238E27FC236}">
                <a16:creationId xmlns:a16="http://schemas.microsoft.com/office/drawing/2014/main" id="{C1D17C1C-892A-4783-891C-F106AF071090}"/>
              </a:ext>
            </a:extLst>
          </p:cNvPr>
          <p:cNvSpPr txBox="1"/>
          <p:nvPr/>
        </p:nvSpPr>
        <p:spPr>
          <a:xfrm>
            <a:off x="850789" y="6285386"/>
            <a:ext cx="9102836"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err="1">
                <a:solidFill>
                  <a:srgbClr val="526741"/>
                </a:solidFill>
                <a:latin typeface="Calibri"/>
                <a:ea typeface="Calibri"/>
                <a:cs typeface="Calibri"/>
                <a:sym typeface="Calibri"/>
              </a:rPr>
              <a:t>SRC_Report</a:t>
            </a:r>
            <a:r>
              <a:rPr lang="sv-SE" sz="1000" b="0" i="0" u="none" strike="noStrike" cap="none" dirty="0">
                <a:solidFill>
                  <a:srgbClr val="526741"/>
                </a:solidFill>
                <a:latin typeface="Calibri"/>
                <a:ea typeface="Calibri"/>
                <a:cs typeface="Calibri"/>
                <a:sym typeface="Calibri"/>
              </a:rPr>
              <a:t> Nordic </a:t>
            </a:r>
            <a:r>
              <a:rPr lang="sv-SE" sz="1000" b="0" i="0" u="none" strike="noStrike" cap="none" dirty="0" err="1">
                <a:solidFill>
                  <a:srgbClr val="526741"/>
                </a:solidFill>
                <a:latin typeface="Calibri"/>
                <a:ea typeface="Calibri"/>
                <a:cs typeface="Calibri"/>
                <a:sym typeface="Calibri"/>
              </a:rPr>
              <a:t>Food</a:t>
            </a:r>
            <a:r>
              <a:rPr lang="sv-SE" sz="1000" b="0" i="0" u="none" strike="noStrike" cap="none" dirty="0">
                <a:solidFill>
                  <a:srgbClr val="526741"/>
                </a:solidFill>
                <a:latin typeface="Calibri"/>
                <a:ea typeface="Calibri"/>
                <a:cs typeface="Calibri"/>
                <a:sym typeface="Calibri"/>
              </a:rPr>
              <a:t> Systems.pdf sid 31.NNR rek, EAT Lancet </a:t>
            </a:r>
            <a:r>
              <a:rPr lang="sv-SE" sz="1000" b="0" i="0" u="none" strike="noStrike" cap="none" dirty="0" err="1">
                <a:solidFill>
                  <a:srgbClr val="526741"/>
                </a:solidFill>
                <a:latin typeface="Calibri"/>
                <a:ea typeface="Calibri"/>
                <a:cs typeface="Calibri"/>
                <a:sym typeface="Calibri"/>
              </a:rPr>
              <a:t>target</a:t>
            </a:r>
            <a:r>
              <a:rPr lang="sv-SE" sz="1000" b="0" i="0" u="none" strike="noStrike" cap="none" dirty="0">
                <a:solidFill>
                  <a:srgbClr val="526741"/>
                </a:solidFill>
                <a:latin typeface="Calibri"/>
                <a:ea typeface="Calibri"/>
                <a:cs typeface="Calibri"/>
                <a:sym typeface="Calibri"/>
              </a:rPr>
              <a:t> och konsumtion från kostundersökningar (Sverige:  </a:t>
            </a:r>
            <a:r>
              <a:rPr lang="sv-SE" sz="1000" b="0" i="0" u="none" strike="noStrike" cap="none" dirty="0" err="1">
                <a:solidFill>
                  <a:srgbClr val="526741"/>
                </a:solidFill>
                <a:latin typeface="Calibri"/>
                <a:ea typeface="Calibri"/>
                <a:cs typeface="Calibri"/>
                <a:sym typeface="Calibri"/>
              </a:rPr>
              <a:t>Riksmaten</a:t>
            </a:r>
            <a:r>
              <a:rPr lang="sv-SE" sz="1000" b="0" i="0" u="none" strike="noStrike" cap="none" dirty="0">
                <a:solidFill>
                  <a:srgbClr val="526741"/>
                </a:solidFill>
                <a:latin typeface="Calibri"/>
                <a:ea typeface="Calibri"/>
                <a:cs typeface="Calibri"/>
                <a:sym typeface="Calibri"/>
              </a:rPr>
              <a:t> 2011-12)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2"/>
          <p:cNvPicPr preferRelativeResize="0"/>
          <p:nvPr/>
        </p:nvPicPr>
        <p:blipFill rotWithShape="1">
          <a:blip r:embed="rId3">
            <a:alphaModFix/>
          </a:blip>
          <a:srcRect l="3855" t="11595" r="7616" b="4552"/>
          <a:stretch/>
        </p:blipFill>
        <p:spPr>
          <a:xfrm>
            <a:off x="7233139" y="1582616"/>
            <a:ext cx="4443046" cy="4437974"/>
          </a:xfrm>
          <a:prstGeom prst="ellipse">
            <a:avLst/>
          </a:prstGeom>
          <a:noFill/>
          <a:ln>
            <a:noFill/>
          </a:ln>
        </p:spPr>
      </p:pic>
      <p:sp>
        <p:nvSpPr>
          <p:cNvPr id="87" name="Google Shape;87;p2"/>
          <p:cNvSpPr txBox="1">
            <a:spLocks noGrp="1"/>
          </p:cNvSpPr>
          <p:nvPr>
            <p:ph type="body" idx="1"/>
          </p:nvPr>
        </p:nvSpPr>
        <p:spPr>
          <a:xfrm>
            <a:off x="838200" y="1683565"/>
            <a:ext cx="6770688" cy="459182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200"/>
              <a:buChar char="•"/>
            </a:pPr>
            <a:r>
              <a:rPr lang="sv-SE" sz="2000" dirty="0"/>
              <a:t>Definition av Hållbart ätande </a:t>
            </a:r>
            <a:r>
              <a:rPr lang="sv-SE" sz="2000" dirty="0">
                <a:solidFill>
                  <a:schemeClr val="lt2"/>
                </a:solidFill>
              </a:rPr>
              <a:t>(del 1, bild 3-8)</a:t>
            </a:r>
            <a:endParaRPr sz="2000" dirty="0"/>
          </a:p>
          <a:p>
            <a:pPr marL="228600" lvl="0" indent="-228600" algn="l" rtl="0">
              <a:lnSpc>
                <a:spcPct val="100000"/>
              </a:lnSpc>
              <a:spcBef>
                <a:spcPts val="1500"/>
              </a:spcBef>
              <a:spcAft>
                <a:spcPts val="0"/>
              </a:spcAft>
              <a:buClr>
                <a:schemeClr val="dk1"/>
              </a:buClr>
              <a:buSzPts val="2200"/>
              <a:buChar char="•"/>
            </a:pPr>
            <a:r>
              <a:rPr lang="sv-SE" sz="2000" dirty="0"/>
              <a:t>Guidens urvalsprinciper </a:t>
            </a:r>
            <a:r>
              <a:rPr lang="sv-SE" sz="2000" dirty="0">
                <a:solidFill>
                  <a:schemeClr val="lt2"/>
                </a:solidFill>
              </a:rPr>
              <a:t>(del 2, bild 9-21)</a:t>
            </a:r>
            <a:endParaRPr sz="2000" dirty="0"/>
          </a:p>
          <a:p>
            <a:pPr marL="228600" lvl="0" indent="-228600" algn="l" rtl="0">
              <a:lnSpc>
                <a:spcPct val="100000"/>
              </a:lnSpc>
              <a:spcBef>
                <a:spcPts val="1500"/>
              </a:spcBef>
              <a:spcAft>
                <a:spcPts val="0"/>
              </a:spcAft>
              <a:buClr>
                <a:schemeClr val="dk1"/>
              </a:buClr>
              <a:buSzPts val="2200"/>
              <a:buChar char="•"/>
            </a:pPr>
            <a:r>
              <a:rPr lang="sv-SE" sz="2000" dirty="0"/>
              <a:t>Huvudbudskapen </a:t>
            </a:r>
            <a:r>
              <a:rPr lang="sv-SE" sz="2000" dirty="0">
                <a:solidFill>
                  <a:schemeClr val="lt2"/>
                </a:solidFill>
              </a:rPr>
              <a:t>(del 3, bild 22-25)</a:t>
            </a:r>
            <a:endParaRPr sz="2000" dirty="0"/>
          </a:p>
          <a:p>
            <a:pPr marL="228600" lvl="0" indent="-228600" algn="l" rtl="0">
              <a:lnSpc>
                <a:spcPct val="100000"/>
              </a:lnSpc>
              <a:spcBef>
                <a:spcPts val="1500"/>
              </a:spcBef>
              <a:spcAft>
                <a:spcPts val="0"/>
              </a:spcAft>
              <a:buClr>
                <a:schemeClr val="dk1"/>
              </a:buClr>
              <a:buSzPts val="2200"/>
              <a:buChar char="•"/>
            </a:pPr>
            <a:r>
              <a:rPr lang="sv-SE" sz="2000" dirty="0"/>
              <a:t>Fördjupning i olika livsmedelsgrupper </a:t>
            </a:r>
            <a:r>
              <a:rPr lang="sv-SE" sz="2000" dirty="0">
                <a:solidFill>
                  <a:schemeClr val="lt2"/>
                </a:solidFill>
              </a:rPr>
              <a:t>(del 4, bild 26-33)</a:t>
            </a:r>
            <a:endParaRPr sz="2000" dirty="0"/>
          </a:p>
          <a:p>
            <a:pPr marL="228600" lvl="0" indent="-228600" algn="l" rtl="0">
              <a:lnSpc>
                <a:spcPct val="100000"/>
              </a:lnSpc>
              <a:spcBef>
                <a:spcPts val="1500"/>
              </a:spcBef>
              <a:spcAft>
                <a:spcPts val="0"/>
              </a:spcAft>
              <a:buClr>
                <a:schemeClr val="dk1"/>
              </a:buClr>
              <a:buSzPts val="2200"/>
              <a:buChar char="•"/>
            </a:pPr>
            <a:r>
              <a:rPr lang="sv-SE" sz="2000" dirty="0"/>
              <a:t>Områden att uppmärksamma när hälsa och hållbarhet </a:t>
            </a:r>
            <a:br>
              <a:rPr lang="sv-SE" sz="2000" dirty="0"/>
            </a:br>
            <a:r>
              <a:rPr lang="sv-SE" sz="2000" dirty="0"/>
              <a:t>inte går ”hand - i- hand” </a:t>
            </a:r>
            <a:r>
              <a:rPr lang="sv-SE" sz="2000" dirty="0">
                <a:solidFill>
                  <a:schemeClr val="lt2"/>
                </a:solidFill>
              </a:rPr>
              <a:t>(del 5, bild 34-36)</a:t>
            </a:r>
            <a:endParaRPr sz="2000" dirty="0"/>
          </a:p>
          <a:p>
            <a:pPr marL="228600" lvl="0" indent="-228600" algn="l" rtl="0">
              <a:lnSpc>
                <a:spcPct val="100000"/>
              </a:lnSpc>
              <a:spcBef>
                <a:spcPts val="1500"/>
              </a:spcBef>
              <a:spcAft>
                <a:spcPts val="0"/>
              </a:spcAft>
              <a:buClr>
                <a:schemeClr val="dk1"/>
              </a:buClr>
              <a:buSzPts val="2200"/>
              <a:buChar char="•"/>
            </a:pPr>
            <a:r>
              <a:rPr lang="sv-SE" sz="2000" dirty="0"/>
              <a:t>Dietistens unika roll </a:t>
            </a:r>
            <a:r>
              <a:rPr lang="sv-SE" sz="2000" dirty="0">
                <a:solidFill>
                  <a:schemeClr val="lt2"/>
                </a:solidFill>
              </a:rPr>
              <a:t>(del 6, bild 37-39)</a:t>
            </a:r>
            <a:endParaRPr sz="2000" dirty="0"/>
          </a:p>
          <a:p>
            <a:pPr marL="228600" lvl="0" indent="-228600" algn="l" rtl="0">
              <a:lnSpc>
                <a:spcPct val="100000"/>
              </a:lnSpc>
              <a:spcBef>
                <a:spcPts val="1500"/>
              </a:spcBef>
              <a:spcAft>
                <a:spcPts val="0"/>
              </a:spcAft>
              <a:buClr>
                <a:schemeClr val="dk1"/>
              </a:buClr>
              <a:buSzPts val="2200"/>
              <a:buChar char="•"/>
            </a:pPr>
            <a:r>
              <a:rPr lang="sv-SE" sz="2000" dirty="0"/>
              <a:t>Verktyg och inspiration </a:t>
            </a:r>
            <a:r>
              <a:rPr lang="sv-SE" sz="2000" dirty="0">
                <a:solidFill>
                  <a:schemeClr val="lt2"/>
                </a:solidFill>
              </a:rPr>
              <a:t>(del 7, bild 40-45)</a:t>
            </a:r>
            <a:endParaRPr sz="2000" dirty="0"/>
          </a:p>
          <a:p>
            <a:pPr marL="0" lvl="0" indent="0" algn="l" rtl="0">
              <a:lnSpc>
                <a:spcPct val="100000"/>
              </a:lnSpc>
              <a:spcBef>
                <a:spcPts val="1500"/>
              </a:spcBef>
              <a:spcAft>
                <a:spcPts val="0"/>
              </a:spcAft>
              <a:buClr>
                <a:schemeClr val="dk1"/>
              </a:buClr>
              <a:buSzPts val="1600"/>
              <a:buNone/>
            </a:pPr>
            <a:r>
              <a:rPr lang="sv-SE" sz="2000" dirty="0"/>
              <a:t>Bilderna är numrerade uppe till vänster utanför ”arbetsytan”,</a:t>
            </a:r>
            <a:br>
              <a:rPr lang="sv-SE" sz="2000" dirty="0"/>
            </a:br>
            <a:r>
              <a:rPr lang="sv-SE" sz="2000" dirty="0"/>
              <a:t>som referensnummer vid eventuella frågeställningar.</a:t>
            </a:r>
            <a:endParaRPr sz="2000" dirty="0"/>
          </a:p>
        </p:txBody>
      </p:sp>
      <p:sp>
        <p:nvSpPr>
          <p:cNvPr id="88" name="Google Shape;88;p2"/>
          <p:cNvSpPr txBox="1">
            <a:spLocks noGrp="1"/>
          </p:cNvSpPr>
          <p:nvPr>
            <p:ph type="title"/>
          </p:nvPr>
        </p:nvSpPr>
        <p:spPr>
          <a:xfrm>
            <a:off x="838200" y="450851"/>
            <a:ext cx="10515600" cy="71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3800"/>
              <a:buFont typeface="Calibri"/>
              <a:buNone/>
            </a:pPr>
            <a:r>
              <a:rPr lang="sv-SE"/>
              <a:t>INNEHÅLL</a:t>
            </a:r>
            <a:endParaRPr sz="3600"/>
          </a:p>
        </p:txBody>
      </p:sp>
      <p:sp>
        <p:nvSpPr>
          <p:cNvPr id="89" name="Google Shape;89;p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a:t>
            </a:fld>
            <a:endParaRPr/>
          </a:p>
        </p:txBody>
      </p:sp>
      <p:sp>
        <p:nvSpPr>
          <p:cNvPr id="8" name="Google Shape;370;p6">
            <a:extLst>
              <a:ext uri="{FF2B5EF4-FFF2-40B4-BE49-F238E27FC236}">
                <a16:creationId xmlns:a16="http://schemas.microsoft.com/office/drawing/2014/main" id="{40C5A8F9-2426-4966-BE1A-E1DB592C473A}"/>
              </a:ext>
            </a:extLst>
          </p:cNvPr>
          <p:cNvSpPr txBox="1"/>
          <p:nvPr/>
        </p:nvSpPr>
        <p:spPr>
          <a:xfrm>
            <a:off x="10244867" y="6105153"/>
            <a:ext cx="1529980" cy="4309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Anna Hägg</a:t>
            </a:r>
            <a:endParaRPr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9"/>
          <p:cNvSpPr/>
          <p:nvPr/>
        </p:nvSpPr>
        <p:spPr>
          <a:xfrm>
            <a:off x="1709529" y="2003728"/>
            <a:ext cx="8738486" cy="4240318"/>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19"/>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STOR SKILLNAD MELLAN LIVSMEDEL NÄR </a:t>
            </a:r>
            <a:br>
              <a:rPr lang="sv-SE"/>
            </a:br>
            <a:r>
              <a:rPr lang="sv-SE"/>
              <a:t>DET KOMMER TILL UTSLÄPP AV VÄXTHUSGASER</a:t>
            </a:r>
            <a:endParaRPr/>
          </a:p>
        </p:txBody>
      </p:sp>
      <p:sp>
        <p:nvSpPr>
          <p:cNvPr id="331" name="Google Shape;331;p19"/>
          <p:cNvSpPr txBox="1"/>
          <p:nvPr/>
        </p:nvSpPr>
        <p:spPr>
          <a:xfrm>
            <a:off x="850789" y="6286494"/>
            <a:ext cx="5854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Bilden hämtad från WWF. https://www.wwf.se/mat-och-jordbruk/matkalkylator/</a:t>
            </a:r>
            <a:endParaRPr sz="1000" b="0" i="0" u="none" strike="noStrike" cap="none">
              <a:solidFill>
                <a:srgbClr val="000000"/>
              </a:solidFill>
              <a:latin typeface="Arial"/>
              <a:ea typeface="Arial"/>
              <a:cs typeface="Arial"/>
              <a:sym typeface="Arial"/>
            </a:endParaRPr>
          </a:p>
        </p:txBody>
      </p:sp>
      <p:sp>
        <p:nvSpPr>
          <p:cNvPr id="332" name="Google Shape;332;p19"/>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20</a:t>
            </a:fld>
            <a:endParaRPr/>
          </a:p>
        </p:txBody>
      </p:sp>
      <p:pic>
        <p:nvPicPr>
          <p:cNvPr id="333" name="Google Shape;333;p19"/>
          <p:cNvPicPr preferRelativeResize="0"/>
          <p:nvPr/>
        </p:nvPicPr>
        <p:blipFill rotWithShape="1">
          <a:blip r:embed="rId3">
            <a:alphaModFix/>
          </a:blip>
          <a:srcRect t="8365" b="2055"/>
          <a:stretch/>
        </p:blipFill>
        <p:spPr>
          <a:xfrm>
            <a:off x="2056720" y="2116183"/>
            <a:ext cx="8097475" cy="4020025"/>
          </a:xfrm>
          <a:prstGeom prst="rect">
            <a:avLst/>
          </a:prstGeom>
          <a:noFill/>
          <a:ln>
            <a:noFill/>
          </a:ln>
        </p:spPr>
      </p:pic>
      <p:sp>
        <p:nvSpPr>
          <p:cNvPr id="334" name="Google Shape;334;p19"/>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Guidens urvalsprinciper 20</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0"/>
          <p:cNvSpPr txBox="1">
            <a:spLocks noGrp="1"/>
          </p:cNvSpPr>
          <p:nvPr>
            <p:ph type="body" idx="1"/>
          </p:nvPr>
        </p:nvSpPr>
        <p:spPr>
          <a:xfrm>
            <a:off x="838201" y="1679938"/>
            <a:ext cx="5606142" cy="405030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400"/>
              <a:buChar char="•"/>
            </a:pPr>
            <a:r>
              <a:rPr lang="sv-SE" sz="2400"/>
              <a:t>Våra livsmedelsval är avgörande om </a:t>
            </a:r>
            <a:br>
              <a:rPr lang="sv-SE" sz="2400"/>
            </a:br>
            <a:r>
              <a:rPr lang="sv-SE" sz="2400"/>
              <a:t>vi ska klara klimatmålen! </a:t>
            </a:r>
            <a:endParaRPr/>
          </a:p>
          <a:p>
            <a:pPr marL="228600" lvl="0" indent="-228600" algn="l" rtl="0">
              <a:lnSpc>
                <a:spcPct val="90000"/>
              </a:lnSpc>
              <a:spcBef>
                <a:spcPts val="1400"/>
              </a:spcBef>
              <a:spcAft>
                <a:spcPts val="0"/>
              </a:spcAft>
              <a:buClr>
                <a:schemeClr val="dk2"/>
              </a:buClr>
              <a:buSzPts val="2400"/>
              <a:buChar char="•"/>
            </a:pPr>
            <a:r>
              <a:rPr lang="sv-SE" sz="2400"/>
              <a:t>Maten står för 25% av hushållens klimatpåverkan. Målsättning är </a:t>
            </a:r>
            <a:br>
              <a:rPr lang="sv-SE" sz="2400"/>
            </a:br>
            <a:r>
              <a:rPr lang="sv-SE" sz="2400"/>
              <a:t>att minska matens klimatpåverkan </a:t>
            </a:r>
            <a:br>
              <a:rPr lang="sv-SE" sz="2400"/>
            </a:br>
            <a:r>
              <a:rPr lang="sv-SE" sz="2400"/>
              <a:t>med 75% enligt WWF</a:t>
            </a:r>
            <a:endParaRPr/>
          </a:p>
          <a:p>
            <a:pPr marL="228600" lvl="0" indent="-228600" algn="l" rtl="0">
              <a:lnSpc>
                <a:spcPct val="90000"/>
              </a:lnSpc>
              <a:spcBef>
                <a:spcPts val="1400"/>
              </a:spcBef>
              <a:spcAft>
                <a:spcPts val="0"/>
              </a:spcAft>
              <a:buClr>
                <a:schemeClr val="dk2"/>
              </a:buClr>
              <a:buSzPts val="2400"/>
              <a:buChar char="•"/>
            </a:pPr>
            <a:r>
              <a:rPr lang="sv-SE" sz="2400"/>
              <a:t>Vi behöver accelererar produktionen och konsumtionen av hållbara livsmedel och undvika matsvinn och överkonsumtion.</a:t>
            </a:r>
            <a:endParaRPr/>
          </a:p>
          <a:p>
            <a:pPr marL="228600" lvl="0" indent="-76200" algn="l" rtl="0">
              <a:lnSpc>
                <a:spcPct val="90000"/>
              </a:lnSpc>
              <a:spcBef>
                <a:spcPts val="1400"/>
              </a:spcBef>
              <a:spcAft>
                <a:spcPts val="0"/>
              </a:spcAft>
              <a:buClr>
                <a:schemeClr val="dk2"/>
              </a:buClr>
              <a:buSzPts val="2400"/>
              <a:buNone/>
            </a:pPr>
            <a:endParaRPr sz="2400"/>
          </a:p>
        </p:txBody>
      </p:sp>
      <p:sp>
        <p:nvSpPr>
          <p:cNvPr id="341" name="Google Shape;341;p20"/>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SLUTSATS</a:t>
            </a:r>
            <a:endParaRPr/>
          </a:p>
        </p:txBody>
      </p:sp>
      <p:sp>
        <p:nvSpPr>
          <p:cNvPr id="342" name="Google Shape;342;p20"/>
          <p:cNvSpPr txBox="1"/>
          <p:nvPr/>
        </p:nvSpPr>
        <p:spPr>
          <a:xfrm>
            <a:off x="850789" y="6286494"/>
            <a:ext cx="5854811"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https://www.wwf.se/mat-och-jordbruk/one-planet-plate/#om-one-planet-plate</a:t>
            </a:r>
            <a:endParaRPr sz="1000" b="0" i="0" u="none" strike="noStrike" cap="none">
              <a:solidFill>
                <a:srgbClr val="000000"/>
              </a:solidFill>
              <a:latin typeface="Arial"/>
              <a:ea typeface="Arial"/>
              <a:cs typeface="Arial"/>
              <a:sym typeface="Arial"/>
            </a:endParaRPr>
          </a:p>
        </p:txBody>
      </p:sp>
      <p:sp>
        <p:nvSpPr>
          <p:cNvPr id="343" name="Google Shape;343;p20"/>
          <p:cNvSpPr/>
          <p:nvPr/>
        </p:nvSpPr>
        <p:spPr>
          <a:xfrm>
            <a:off x="7259899" y="1582310"/>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344" name="Google Shape;344;p2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21</a:t>
            </a:fld>
            <a:endParaRPr/>
          </a:p>
        </p:txBody>
      </p:sp>
      <p:sp>
        <p:nvSpPr>
          <p:cNvPr id="345" name="Google Shape;345;p20"/>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Guidens urvalsprinciper 21</a:t>
            </a:r>
            <a:endParaRPr sz="1400" b="0" i="0" u="none" strike="noStrike" cap="none" dirty="0">
              <a:solidFill>
                <a:srgbClr val="000000"/>
              </a:solidFill>
              <a:latin typeface="Arial"/>
              <a:ea typeface="Arial"/>
              <a:cs typeface="Arial"/>
              <a:sym typeface="Arial"/>
            </a:endParaRPr>
          </a:p>
        </p:txBody>
      </p:sp>
      <p:sp>
        <p:nvSpPr>
          <p:cNvPr id="10" name="Google Shape;370;p6">
            <a:extLst>
              <a:ext uri="{FF2B5EF4-FFF2-40B4-BE49-F238E27FC236}">
                <a16:creationId xmlns:a16="http://schemas.microsoft.com/office/drawing/2014/main" id="{5256F893-45BD-46C1-BD7E-C316BAFE4B32}"/>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Aaron </a:t>
            </a:r>
            <a:r>
              <a:rPr lang="sv-SE" sz="1000" dirty="0" err="1">
                <a:solidFill>
                  <a:srgbClr val="526741"/>
                </a:solidFill>
                <a:latin typeface="Calibri"/>
                <a:ea typeface="Calibri"/>
                <a:cs typeface="Calibri"/>
                <a:sym typeface="Calibri"/>
              </a:rPr>
              <a:t>Burden</a:t>
            </a:r>
            <a:r>
              <a:rPr lang="sv-SE" sz="1000" dirty="0">
                <a:solidFill>
                  <a:srgbClr val="526741"/>
                </a:solidFill>
                <a:latin typeface="Calibri"/>
                <a:ea typeface="Calibri"/>
                <a:cs typeface="Calibri"/>
                <a:sym typeface="Calibri"/>
              </a:rPr>
              <a:t>, </a:t>
            </a:r>
            <a:r>
              <a:rPr lang="sv-SE" sz="1000" dirty="0" err="1">
                <a:solidFill>
                  <a:srgbClr val="526741"/>
                </a:solidFill>
                <a:latin typeface="Calibri"/>
                <a:ea typeface="Calibri"/>
                <a:cs typeface="Calibri"/>
                <a:sym typeface="Calibri"/>
              </a:rPr>
              <a:t>Unsplash</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1"/>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3:</a:t>
            </a:r>
            <a:endParaRPr>
              <a:solidFill>
                <a:schemeClr val="lt2"/>
              </a:solidFill>
            </a:endParaRPr>
          </a:p>
        </p:txBody>
      </p:sp>
      <p:sp>
        <p:nvSpPr>
          <p:cNvPr id="353" name="Google Shape;353;p21"/>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HUVUDBUDSKAPEN</a:t>
            </a:r>
            <a:endParaRPr/>
          </a:p>
        </p:txBody>
      </p:sp>
      <p:pic>
        <p:nvPicPr>
          <p:cNvPr id="354" name="Google Shape;354;p21"/>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355" name="Google Shape;355;p21"/>
          <p:cNvSpPr txBox="1"/>
          <p:nvPr/>
        </p:nvSpPr>
        <p:spPr>
          <a:xfrm>
            <a:off x="-17419" y="-391886"/>
            <a:ext cx="2891248" cy="30777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Huvudbudskapen 22</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2"/>
          <p:cNvSpPr txBox="1">
            <a:spLocks noGrp="1"/>
          </p:cNvSpPr>
          <p:nvPr>
            <p:ph type="body" idx="1"/>
          </p:nvPr>
        </p:nvSpPr>
        <p:spPr>
          <a:xfrm>
            <a:off x="838200" y="1679938"/>
            <a:ext cx="6421699" cy="4420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sv-SE" sz="2400" b="1"/>
              <a:t>1. FÖLJ kostråden från Livsmedelsverket. </a:t>
            </a:r>
            <a:br>
              <a:rPr lang="sv-SE" sz="2400"/>
            </a:br>
            <a:r>
              <a:rPr lang="sv-SE" sz="2400"/>
              <a:t>Nuvarande kostråd är utmärkta men räcker </a:t>
            </a:r>
            <a:br>
              <a:rPr lang="sv-SE" sz="2400"/>
            </a:br>
            <a:r>
              <a:rPr lang="sv-SE" sz="2400"/>
              <a:t>inte för att nå klimatmålen (Nya Nordiska Näringsrekommendationer 2022).</a:t>
            </a:r>
            <a:endParaRPr/>
          </a:p>
          <a:p>
            <a:pPr marL="0" lvl="0" indent="0" algn="l" rtl="0">
              <a:lnSpc>
                <a:spcPct val="90000"/>
              </a:lnSpc>
              <a:spcBef>
                <a:spcPts val="2000"/>
              </a:spcBef>
              <a:spcAft>
                <a:spcPts val="0"/>
              </a:spcAft>
              <a:buClr>
                <a:schemeClr val="dk2"/>
              </a:buClr>
              <a:buSzPts val="2400"/>
              <a:buNone/>
            </a:pPr>
            <a:r>
              <a:rPr lang="sv-SE" sz="2400" b="1"/>
              <a:t>2. ÖKA: Ät mer mat från växtriket.</a:t>
            </a:r>
            <a:br>
              <a:rPr lang="sv-SE" sz="2400"/>
            </a:br>
            <a:r>
              <a:rPr lang="sv-SE" sz="2400"/>
              <a:t>Växtprotein: bönor, linser, nötter &amp; frön</a:t>
            </a:r>
            <a:br>
              <a:rPr lang="sv-SE" sz="2400"/>
            </a:br>
            <a:r>
              <a:rPr lang="sv-SE" sz="2400"/>
              <a:t>Fullkornsrika kolhydrater.</a:t>
            </a:r>
            <a:br>
              <a:rPr lang="sv-SE" sz="2400"/>
            </a:br>
            <a:r>
              <a:rPr lang="sv-SE" sz="2400"/>
              <a:t>Grönsaker, rotfrukter, säsongs- och lokalproducerade samt frysta. Frukt</a:t>
            </a:r>
            <a:br>
              <a:rPr lang="sv-SE" sz="2400"/>
            </a:br>
            <a:br>
              <a:rPr lang="sv-SE" sz="2400"/>
            </a:br>
            <a:r>
              <a:rPr lang="sv-SE" sz="2400"/>
              <a:t>Introducera växtmejerier, observera </a:t>
            </a:r>
            <a:br>
              <a:rPr lang="sv-SE" sz="2400"/>
            </a:br>
            <a:r>
              <a:rPr lang="sv-SE" sz="2400"/>
              <a:t>berikning. </a:t>
            </a:r>
            <a:endParaRPr/>
          </a:p>
        </p:txBody>
      </p:sp>
      <p:sp>
        <p:nvSpPr>
          <p:cNvPr id="361" name="Google Shape;361;p22"/>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 HUVUDBUDSKAP FÖR HÅLLBART ÄTANDE </a:t>
            </a:r>
            <a:r>
              <a:rPr lang="sv-SE" sz="2000"/>
              <a:t>(1/3)</a:t>
            </a:r>
            <a:endParaRPr sz="2000"/>
          </a:p>
        </p:txBody>
      </p:sp>
      <p:sp>
        <p:nvSpPr>
          <p:cNvPr id="362" name="Google Shape;362;p22"/>
          <p:cNvSpPr/>
          <p:nvPr/>
        </p:nvSpPr>
        <p:spPr>
          <a:xfrm>
            <a:off x="7259899" y="1582310"/>
            <a:ext cx="4420926" cy="4420926"/>
          </a:xfrm>
          <a:prstGeom prst="ellipse">
            <a:avLst/>
          </a:prstGeom>
          <a:blipFill rotWithShape="1">
            <a:blip r:embed="rId3">
              <a:alphaModFix/>
            </a:blip>
            <a:stretch>
              <a:fillRect t="-389" b="-138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363" name="Google Shape;363;p2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23</a:t>
            </a:fld>
            <a:endParaRPr/>
          </a:p>
        </p:txBody>
      </p:sp>
      <p:sp>
        <p:nvSpPr>
          <p:cNvPr id="364" name="Google Shape;364;p22"/>
          <p:cNvSpPr txBox="1"/>
          <p:nvPr/>
        </p:nvSpPr>
        <p:spPr>
          <a:xfrm>
            <a:off x="-17419" y="-391886"/>
            <a:ext cx="2891248" cy="30777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Huvudbudskapen 23</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3"/>
          <p:cNvSpPr txBox="1">
            <a:spLocks noGrp="1"/>
          </p:cNvSpPr>
          <p:nvPr>
            <p:ph type="body" idx="1"/>
          </p:nvPr>
        </p:nvSpPr>
        <p:spPr>
          <a:xfrm>
            <a:off x="838201" y="1679938"/>
            <a:ext cx="5658394" cy="4420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sv-SE" sz="2400" b="1"/>
              <a:t>3. MINSKA intaget av animaliska livsmedel</a:t>
            </a:r>
            <a:endParaRPr/>
          </a:p>
          <a:p>
            <a:pPr marL="0" lvl="0" indent="0" algn="l" rtl="0">
              <a:lnSpc>
                <a:spcPct val="90000"/>
              </a:lnSpc>
              <a:spcBef>
                <a:spcPts val="1000"/>
              </a:spcBef>
              <a:spcAft>
                <a:spcPts val="0"/>
              </a:spcAft>
              <a:buClr>
                <a:schemeClr val="dk2"/>
              </a:buClr>
              <a:buSzPts val="2400"/>
              <a:buNone/>
            </a:pPr>
            <a:r>
              <a:rPr lang="sv-SE" sz="2400"/>
              <a:t>3.1. Kraftigt begränsa intaget av kött. </a:t>
            </a:r>
            <a:endParaRPr/>
          </a:p>
          <a:p>
            <a:pPr marL="0" lvl="0" indent="0" algn="l" rtl="0">
              <a:lnSpc>
                <a:spcPct val="90000"/>
              </a:lnSpc>
              <a:spcBef>
                <a:spcPts val="1000"/>
              </a:spcBef>
              <a:spcAft>
                <a:spcPts val="0"/>
              </a:spcAft>
              <a:buClr>
                <a:schemeClr val="dk2"/>
              </a:buClr>
              <a:buSzPts val="2400"/>
              <a:buNone/>
            </a:pPr>
            <a:r>
              <a:rPr lang="sv-SE" sz="2400"/>
              <a:t>3.2. Begränsa och anpassa intaget av animaliska mejeriprodukter.  </a:t>
            </a:r>
            <a:endParaRPr/>
          </a:p>
          <a:p>
            <a:pPr marL="0" lvl="0" indent="0" algn="l" rtl="0">
              <a:lnSpc>
                <a:spcPct val="90000"/>
              </a:lnSpc>
              <a:spcBef>
                <a:spcPts val="2000"/>
              </a:spcBef>
              <a:spcAft>
                <a:spcPts val="0"/>
              </a:spcAft>
              <a:buClr>
                <a:schemeClr val="dk2"/>
              </a:buClr>
              <a:buSzPts val="2400"/>
              <a:buNone/>
            </a:pPr>
            <a:r>
              <a:rPr lang="sv-SE" sz="2400" b="1"/>
              <a:t>4. UPPMÄRKSAMMA: Välj fisk från </a:t>
            </a:r>
            <a:br>
              <a:rPr lang="sv-SE" sz="2400" b="1"/>
            </a:br>
            <a:r>
              <a:rPr lang="sv-SE" sz="2400" b="1"/>
              <a:t>hållbart fiske!</a:t>
            </a:r>
            <a:endParaRPr/>
          </a:p>
        </p:txBody>
      </p:sp>
      <p:sp>
        <p:nvSpPr>
          <p:cNvPr id="370" name="Google Shape;370;p23"/>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 HUVUDBUDSKAP FÖR HÅLLBART ÄTANDE </a:t>
            </a:r>
            <a:r>
              <a:rPr lang="sv-SE" sz="2000"/>
              <a:t>(2/3) </a:t>
            </a:r>
            <a:endParaRPr sz="2000"/>
          </a:p>
        </p:txBody>
      </p:sp>
      <p:sp>
        <p:nvSpPr>
          <p:cNvPr id="371" name="Google Shape;371;p23"/>
          <p:cNvSpPr/>
          <p:nvPr/>
        </p:nvSpPr>
        <p:spPr>
          <a:xfrm>
            <a:off x="7259899" y="1582310"/>
            <a:ext cx="4420926" cy="4420926"/>
          </a:xfrm>
          <a:prstGeom prst="ellipse">
            <a:avLst/>
          </a:prstGeom>
          <a:blipFill rotWithShape="1">
            <a:blip r:embed="rId3">
              <a:alphaModFix/>
            </a:blip>
            <a:stretch>
              <a:fillRect t="-389" b="-1389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372" name="Google Shape;372;p2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24</a:t>
            </a:fld>
            <a:endParaRPr/>
          </a:p>
        </p:txBody>
      </p:sp>
      <p:sp>
        <p:nvSpPr>
          <p:cNvPr id="373" name="Google Shape;373;p23"/>
          <p:cNvSpPr txBox="1"/>
          <p:nvPr/>
        </p:nvSpPr>
        <p:spPr>
          <a:xfrm>
            <a:off x="-17419" y="-391886"/>
            <a:ext cx="2891248" cy="30777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Huvudbudskapen 24</a:t>
            </a:r>
            <a:endParaRPr sz="1400" b="0" i="0" u="none" strike="noStrike" cap="none" dirty="0">
              <a:solidFill>
                <a:srgbClr val="000000"/>
              </a:solidFill>
              <a:latin typeface="Arial"/>
              <a:ea typeface="Arial"/>
              <a:cs typeface="Arial"/>
              <a:sym typeface="Arial"/>
            </a:endParaRPr>
          </a:p>
        </p:txBody>
      </p:sp>
      <p:sp>
        <p:nvSpPr>
          <p:cNvPr id="9" name="Google Shape;370;p6">
            <a:extLst>
              <a:ext uri="{FF2B5EF4-FFF2-40B4-BE49-F238E27FC236}">
                <a16:creationId xmlns:a16="http://schemas.microsoft.com/office/drawing/2014/main" id="{B2B6B085-9992-4C6D-9669-4F0401A996AB}"/>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Richard Bell, </a:t>
            </a:r>
            <a:r>
              <a:rPr lang="sv-SE" sz="1000" dirty="0" err="1">
                <a:solidFill>
                  <a:srgbClr val="526741"/>
                </a:solidFill>
                <a:latin typeface="Calibri"/>
                <a:ea typeface="Calibri"/>
                <a:cs typeface="Calibri"/>
                <a:sym typeface="Calibri"/>
              </a:rPr>
              <a:t>Unsplash</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4"/>
          <p:cNvSpPr txBox="1">
            <a:spLocks noGrp="1"/>
          </p:cNvSpPr>
          <p:nvPr>
            <p:ph type="body" idx="1"/>
          </p:nvPr>
        </p:nvSpPr>
        <p:spPr>
          <a:xfrm>
            <a:off x="838201" y="1679938"/>
            <a:ext cx="5658394" cy="39890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sv-SE" sz="2400" b="1"/>
              <a:t>5. MINSKA</a:t>
            </a:r>
            <a:r>
              <a:rPr lang="sv-SE" sz="2400"/>
              <a:t> </a:t>
            </a:r>
            <a:r>
              <a:rPr lang="sv-SE" sz="2400" b="1"/>
              <a:t>intaget av utrymmesmat </a:t>
            </a:r>
            <a:r>
              <a:rPr lang="sv-SE" sz="2400"/>
              <a:t>–produktionen av utrymmesmat innebär </a:t>
            </a:r>
            <a:br>
              <a:rPr lang="sv-SE" sz="2400"/>
            </a:br>
            <a:r>
              <a:rPr lang="sv-SE" sz="2400"/>
              <a:t>en onödig miljöbelastning! </a:t>
            </a:r>
            <a:endParaRPr/>
          </a:p>
          <a:p>
            <a:pPr marL="0" lvl="0" indent="0" algn="l" rtl="0">
              <a:lnSpc>
                <a:spcPct val="90000"/>
              </a:lnSpc>
              <a:spcBef>
                <a:spcPts val="2000"/>
              </a:spcBef>
              <a:spcAft>
                <a:spcPts val="0"/>
              </a:spcAft>
              <a:buClr>
                <a:schemeClr val="dk2"/>
              </a:buClr>
              <a:buSzPts val="2400"/>
              <a:buNone/>
            </a:pPr>
            <a:r>
              <a:rPr lang="sv-SE" sz="2400" b="1"/>
              <a:t>6. MINSKA matsvinnet. </a:t>
            </a:r>
            <a:r>
              <a:rPr lang="sv-SE" sz="2400"/>
              <a:t>1/3 av all mat och dryck som produceras i världen kasseras. </a:t>
            </a:r>
            <a:br>
              <a:rPr lang="sv-SE" sz="2400"/>
            </a:br>
            <a:r>
              <a:rPr lang="sv-SE" sz="2400"/>
              <a:t>I Sverige sker största svinnet i hushållet.</a:t>
            </a:r>
            <a:endParaRPr/>
          </a:p>
          <a:p>
            <a:pPr marL="0" lvl="0" indent="0" algn="l" rtl="0">
              <a:lnSpc>
                <a:spcPct val="90000"/>
              </a:lnSpc>
              <a:spcBef>
                <a:spcPts val="2000"/>
              </a:spcBef>
              <a:spcAft>
                <a:spcPts val="0"/>
              </a:spcAft>
              <a:buClr>
                <a:schemeClr val="dk2"/>
              </a:buClr>
              <a:buSzPts val="2400"/>
              <a:buNone/>
            </a:pPr>
            <a:r>
              <a:rPr lang="sv-SE" sz="2400" b="1"/>
              <a:t>7. Hålla en hälsosam energibalans.	</a:t>
            </a:r>
            <a:endParaRPr b="1"/>
          </a:p>
        </p:txBody>
      </p:sp>
      <p:sp>
        <p:nvSpPr>
          <p:cNvPr id="380" name="Google Shape;380;p24"/>
          <p:cNvSpPr txBox="1">
            <a:spLocks noGrp="1"/>
          </p:cNvSpPr>
          <p:nvPr>
            <p:ph type="title"/>
          </p:nvPr>
        </p:nvSpPr>
        <p:spPr>
          <a:xfrm>
            <a:off x="838200" y="424723"/>
            <a:ext cx="10515600" cy="81189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 HUVUDBUDSKAP FÖR HÅLLBART ÄTANDE</a:t>
            </a:r>
            <a:r>
              <a:rPr lang="sv-SE" sz="4000"/>
              <a:t> </a:t>
            </a:r>
            <a:r>
              <a:rPr lang="sv-SE" sz="2000"/>
              <a:t>(3/3) </a:t>
            </a:r>
            <a:endParaRPr sz="2000"/>
          </a:p>
        </p:txBody>
      </p:sp>
      <p:pic>
        <p:nvPicPr>
          <p:cNvPr id="381" name="Google Shape;381;p24"/>
          <p:cNvPicPr preferRelativeResize="0"/>
          <p:nvPr/>
        </p:nvPicPr>
        <p:blipFill rotWithShape="1">
          <a:blip r:embed="rId3">
            <a:alphaModFix/>
          </a:blip>
          <a:srcRect/>
          <a:stretch/>
        </p:blipFill>
        <p:spPr>
          <a:xfrm rot="272887">
            <a:off x="7505526" y="1201782"/>
            <a:ext cx="3795419" cy="5368681"/>
          </a:xfrm>
          <a:prstGeom prst="rect">
            <a:avLst/>
          </a:prstGeom>
          <a:noFill/>
          <a:ln>
            <a:noFill/>
          </a:ln>
        </p:spPr>
      </p:pic>
      <p:sp>
        <p:nvSpPr>
          <p:cNvPr id="382" name="Google Shape;382;p24"/>
          <p:cNvSpPr txBox="1"/>
          <p:nvPr/>
        </p:nvSpPr>
        <p:spPr>
          <a:xfrm>
            <a:off x="850789" y="5766999"/>
            <a:ext cx="6324029" cy="990685"/>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En bra start: Slutrapport Regeringsuppdrag för minskat matsvinn 2013-2015. Livsmedelsverket, Jordbruksverket, Naturvårdsverket. The Global Syndemic of Obesity, Undernutrition, and Climate Change: The Lancet Commission report  S Winburn et al, Lancet 2019 Global Syndemic of Obesity, Undernutrition, and Climate Change: The Lancet Commission report.</a:t>
            </a:r>
            <a:endParaRPr sz="1000" b="0" i="0" u="none" strike="noStrike" cap="none">
              <a:solidFill>
                <a:srgbClr val="000000"/>
              </a:solidFill>
              <a:latin typeface="Arial"/>
              <a:ea typeface="Arial"/>
              <a:cs typeface="Arial"/>
              <a:sym typeface="Arial"/>
            </a:endParaRPr>
          </a:p>
        </p:txBody>
      </p:sp>
      <p:sp>
        <p:nvSpPr>
          <p:cNvPr id="383" name="Google Shape;383;p2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25</a:t>
            </a:fld>
            <a:endParaRPr/>
          </a:p>
        </p:txBody>
      </p:sp>
      <p:sp>
        <p:nvSpPr>
          <p:cNvPr id="384" name="Google Shape;384;p24"/>
          <p:cNvSpPr txBox="1"/>
          <p:nvPr/>
        </p:nvSpPr>
        <p:spPr>
          <a:xfrm>
            <a:off x="-17419" y="-391886"/>
            <a:ext cx="2891248" cy="30777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Huvudbudskapen 25</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5"/>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4:</a:t>
            </a:r>
            <a:endParaRPr>
              <a:solidFill>
                <a:schemeClr val="lt2"/>
              </a:solidFill>
            </a:endParaRPr>
          </a:p>
        </p:txBody>
      </p:sp>
      <p:sp>
        <p:nvSpPr>
          <p:cNvPr id="391" name="Google Shape;391;p25"/>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FÖRDJUPNING OLIKA LIVSMEDELSGRUPPER</a:t>
            </a:r>
            <a:endParaRPr/>
          </a:p>
        </p:txBody>
      </p:sp>
      <p:pic>
        <p:nvPicPr>
          <p:cNvPr id="392" name="Google Shape;392;p25"/>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393" name="Google Shape;393;p25"/>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26</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6"/>
          <p:cNvSpPr/>
          <p:nvPr/>
        </p:nvSpPr>
        <p:spPr>
          <a:xfrm>
            <a:off x="7259899" y="1634561"/>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399" name="Google Shape;399;p26"/>
          <p:cNvSpPr txBox="1">
            <a:spLocks noGrp="1"/>
          </p:cNvSpPr>
          <p:nvPr>
            <p:ph type="body" idx="1"/>
          </p:nvPr>
        </p:nvSpPr>
        <p:spPr>
          <a:xfrm>
            <a:off x="838200" y="1976030"/>
            <a:ext cx="6276703" cy="43624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sv-SE" sz="2000"/>
              <a:t>Öka intaget av fullkornsprodukter: Låg klimatpåverkan. Välj lokala matgryn såsom vete, korn, råg, havre, hellre än ris. Ris har dubbelt så hög klimatpåverkan och hög konsumtion avråds p.g.a. arsenikinnehåll (särskilt </a:t>
            </a:r>
            <a:br>
              <a:rPr lang="sv-SE" sz="2000"/>
            </a:br>
            <a:r>
              <a:rPr lang="sv-SE" sz="2000"/>
              <a:t>fullkornsris). 70-90 g fullkorn/dag.</a:t>
            </a:r>
            <a:r>
              <a:rPr lang="sv-SE" sz="2000" baseline="30000"/>
              <a:t>1</a:t>
            </a:r>
            <a:endParaRPr sz="2000"/>
          </a:p>
          <a:p>
            <a:pPr marL="228600" lvl="0" indent="-228600" algn="l" rtl="0">
              <a:lnSpc>
                <a:spcPct val="90000"/>
              </a:lnSpc>
              <a:spcBef>
                <a:spcPts val="1000"/>
              </a:spcBef>
              <a:spcAft>
                <a:spcPts val="0"/>
              </a:spcAft>
              <a:buClr>
                <a:schemeClr val="dk2"/>
              </a:buClr>
              <a:buSzPts val="2000"/>
              <a:buChar char="•"/>
            </a:pPr>
            <a:r>
              <a:rPr lang="sv-SE" sz="2000"/>
              <a:t>Öka intaget av baljväxter! Låg klimatpåverkan, (särskilt torkade) tål långvarig förvaring. 125 g baljväxter och nötter per dag.</a:t>
            </a:r>
            <a:r>
              <a:rPr lang="sv-SE" sz="2000" baseline="30000"/>
              <a:t>2</a:t>
            </a:r>
            <a:endParaRPr sz="2000"/>
          </a:p>
          <a:p>
            <a:pPr marL="228600" lvl="0" indent="-228600" algn="l" rtl="0">
              <a:lnSpc>
                <a:spcPct val="90000"/>
              </a:lnSpc>
              <a:spcBef>
                <a:spcPts val="1000"/>
              </a:spcBef>
              <a:spcAft>
                <a:spcPts val="0"/>
              </a:spcAft>
              <a:buClr>
                <a:schemeClr val="dk2"/>
              </a:buClr>
              <a:buSzPts val="2000"/>
              <a:buChar char="•"/>
            </a:pPr>
            <a:r>
              <a:rPr lang="sv-SE" sz="2000"/>
              <a:t>Öka intaget av rotfrukter: Låg klimatpåverkan, lokal </a:t>
            </a:r>
            <a:br>
              <a:rPr lang="sv-SE" sz="2000"/>
            </a:br>
            <a:r>
              <a:rPr lang="sv-SE" sz="2000"/>
              <a:t>tillgång, tål långvarig förvaring. Odlas vanligen på friland. </a:t>
            </a:r>
            <a:endParaRPr/>
          </a:p>
          <a:p>
            <a:pPr marL="228600" lvl="0" indent="-228600" algn="l" rtl="0">
              <a:lnSpc>
                <a:spcPct val="90000"/>
              </a:lnSpc>
              <a:spcBef>
                <a:spcPts val="1000"/>
              </a:spcBef>
              <a:spcAft>
                <a:spcPts val="0"/>
              </a:spcAft>
              <a:buClr>
                <a:schemeClr val="dk2"/>
              </a:buClr>
              <a:buSzPts val="2000"/>
              <a:buChar char="•"/>
            </a:pPr>
            <a:r>
              <a:rPr lang="sv-SE" sz="2000"/>
              <a:t>Öka intaget av grönsaker ex. Kål, lök: Miljö: Låg </a:t>
            </a:r>
            <a:br>
              <a:rPr lang="sv-SE" sz="2000"/>
            </a:br>
            <a:r>
              <a:rPr lang="sv-SE" sz="2000"/>
              <a:t>klimatpåverkan, lokal tillgång, tål förvaring. Odlas vanligen på friland.</a:t>
            </a:r>
            <a:r>
              <a:rPr lang="sv-SE" sz="2000" baseline="30000"/>
              <a:t>3</a:t>
            </a:r>
            <a:endParaRPr sz="2000"/>
          </a:p>
        </p:txBody>
      </p:sp>
      <p:sp>
        <p:nvSpPr>
          <p:cNvPr id="400" name="Google Shape;400;p2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ÄT MER FRÅN VÄXTRIKET – UTIFRÅN FLERA MILJÖASPEKTER EX. BIOLOGISK MÅNGFALD</a:t>
            </a:r>
            <a:endParaRPr/>
          </a:p>
        </p:txBody>
      </p:sp>
      <p:sp>
        <p:nvSpPr>
          <p:cNvPr id="401" name="Google Shape;401;p26"/>
          <p:cNvSpPr txBox="1"/>
          <p:nvPr/>
        </p:nvSpPr>
        <p:spPr>
          <a:xfrm>
            <a:off x="850789" y="6265863"/>
            <a:ext cx="8197417" cy="481188"/>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1) </a:t>
            </a:r>
            <a:r>
              <a:rPr lang="sv-SE" sz="1000" b="0" i="0" u="none" strike="noStrike" cap="none">
                <a:solidFill>
                  <a:srgbClr val="526741"/>
                </a:solidFill>
                <a:latin typeface="Calibri"/>
                <a:ea typeface="Calibri"/>
                <a:cs typeface="Calibri"/>
                <a:sym typeface="Calibri"/>
              </a:rPr>
              <a:t>Livsmedelsverket. </a:t>
            </a:r>
            <a:r>
              <a:rPr lang="sv-SE" sz="1000" b="1" i="0" u="none" strike="noStrike" cap="none">
                <a:solidFill>
                  <a:srgbClr val="526741"/>
                </a:solidFill>
                <a:latin typeface="Calibri"/>
                <a:ea typeface="Calibri"/>
                <a:cs typeface="Calibri"/>
                <a:sym typeface="Calibri"/>
              </a:rPr>
              <a:t>2) </a:t>
            </a:r>
            <a:r>
              <a:rPr lang="sv-SE" sz="1000" b="0" i="0" u="none" strike="noStrike" cap="none">
                <a:solidFill>
                  <a:srgbClr val="526741"/>
                </a:solidFill>
                <a:latin typeface="Calibri"/>
                <a:ea typeface="Calibri"/>
                <a:cs typeface="Calibri"/>
                <a:sym typeface="Calibri"/>
              </a:rPr>
              <a:t>SRC EAT Lancet: Nordic food systems report. </a:t>
            </a:r>
            <a:r>
              <a:rPr lang="sv-SE" sz="1000" b="1" i="0" u="none" strike="noStrike" cap="none">
                <a:solidFill>
                  <a:srgbClr val="526741"/>
                </a:solidFill>
                <a:latin typeface="Calibri"/>
                <a:ea typeface="Calibri"/>
                <a:cs typeface="Calibri"/>
                <a:sym typeface="Calibri"/>
              </a:rPr>
              <a:t>3) </a:t>
            </a:r>
            <a:r>
              <a:rPr lang="sv-SE" sz="1000" b="0" i="0" u="none" strike="noStrike" cap="none">
                <a:solidFill>
                  <a:srgbClr val="526741"/>
                </a:solidFill>
                <a:latin typeface="Calibri"/>
                <a:ea typeface="Calibri"/>
                <a:cs typeface="Calibri"/>
                <a:sym typeface="Calibri"/>
              </a:rPr>
              <a:t>SRC EAT Lancet: </a:t>
            </a:r>
            <a:br>
              <a:rPr lang="sv-SE" sz="1000" b="0" i="0" u="none" strike="noStrike" cap="none">
                <a:solidFill>
                  <a:srgbClr val="526741"/>
                </a:solidFill>
                <a:latin typeface="Calibri"/>
                <a:ea typeface="Calibri"/>
                <a:cs typeface="Calibri"/>
                <a:sym typeface="Calibri"/>
              </a:rPr>
            </a:br>
            <a:r>
              <a:rPr lang="sv-SE" sz="1000" b="0" i="0" u="none" strike="noStrike" cap="none">
                <a:solidFill>
                  <a:srgbClr val="526741"/>
                </a:solidFill>
                <a:latin typeface="Calibri"/>
                <a:ea typeface="Calibri"/>
                <a:cs typeface="Calibri"/>
                <a:sym typeface="Calibri"/>
              </a:rPr>
              <a:t>Nordic food systems report. SRC_Report Nordic Food Systems.pdf sid 31-32</a:t>
            </a:r>
            <a:endParaRPr sz="1000" b="0" i="0" u="none" strike="noStrike" cap="none">
              <a:solidFill>
                <a:srgbClr val="000000"/>
              </a:solidFill>
              <a:latin typeface="Arial"/>
              <a:ea typeface="Arial"/>
              <a:cs typeface="Arial"/>
              <a:sym typeface="Arial"/>
            </a:endParaRPr>
          </a:p>
        </p:txBody>
      </p:sp>
      <p:sp>
        <p:nvSpPr>
          <p:cNvPr id="402" name="Google Shape;402;p2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27</a:t>
            </a:fld>
            <a:endParaRPr/>
          </a:p>
        </p:txBody>
      </p:sp>
      <p:sp>
        <p:nvSpPr>
          <p:cNvPr id="403" name="Google Shape;403;p26"/>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27</a:t>
            </a:r>
            <a:endParaRPr sz="1400" b="0" i="0" u="none" strike="noStrike" cap="none" dirty="0">
              <a:solidFill>
                <a:srgbClr val="000000"/>
              </a:solidFill>
              <a:latin typeface="Arial"/>
              <a:ea typeface="Arial"/>
              <a:cs typeface="Arial"/>
              <a:sym typeface="Arial"/>
            </a:endParaRPr>
          </a:p>
        </p:txBody>
      </p:sp>
      <p:sp>
        <p:nvSpPr>
          <p:cNvPr id="10" name="Google Shape;370;p6">
            <a:extLst>
              <a:ext uri="{FF2B5EF4-FFF2-40B4-BE49-F238E27FC236}">
                <a16:creationId xmlns:a16="http://schemas.microsoft.com/office/drawing/2014/main" id="{E6BBD104-456C-4983-9531-3EB96D3B572B}"/>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Anna Hägg</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7"/>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KRAFTIGT BEGRÄNSA INTAG AV KÖTT </a:t>
            </a:r>
            <a:br>
              <a:rPr lang="sv-SE"/>
            </a:br>
            <a:r>
              <a:rPr lang="sv-SE"/>
              <a:t>– VAD INNEBÄR DET?</a:t>
            </a:r>
            <a:endParaRPr/>
          </a:p>
        </p:txBody>
      </p:sp>
      <p:sp>
        <p:nvSpPr>
          <p:cNvPr id="410" name="Google Shape;410;p27"/>
          <p:cNvSpPr txBox="1"/>
          <p:nvPr/>
        </p:nvSpPr>
        <p:spPr>
          <a:xfrm>
            <a:off x="850789" y="6266971"/>
            <a:ext cx="8197417"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Eatforum.org/content/uploads/2019/07/EAT-Lancet_Commission_Summary_Report.pdf</a:t>
            </a:r>
            <a:endParaRPr sz="1000" b="0" i="0" u="none" strike="noStrike" cap="none">
              <a:solidFill>
                <a:srgbClr val="000000"/>
              </a:solidFill>
              <a:latin typeface="Arial"/>
              <a:ea typeface="Arial"/>
              <a:cs typeface="Arial"/>
              <a:sym typeface="Arial"/>
            </a:endParaRPr>
          </a:p>
        </p:txBody>
      </p:sp>
      <p:sp>
        <p:nvSpPr>
          <p:cNvPr id="411" name="Google Shape;411;p27"/>
          <p:cNvSpPr txBox="1">
            <a:spLocks noGrp="1"/>
          </p:cNvSpPr>
          <p:nvPr>
            <p:ph type="body" idx="1"/>
          </p:nvPr>
        </p:nvSpPr>
        <p:spPr>
          <a:xfrm>
            <a:off x="838200" y="1932488"/>
            <a:ext cx="5789023" cy="37629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sv-SE" sz="2400" b="1"/>
              <a:t>Mängder enligt EAT Lancet reports </a:t>
            </a:r>
            <a:br>
              <a:rPr lang="sv-SE" sz="2400" b="1"/>
            </a:br>
            <a:r>
              <a:rPr lang="sv-SE" sz="2400" b="1"/>
              <a:t>målsättning: </a:t>
            </a:r>
            <a:endParaRPr/>
          </a:p>
          <a:p>
            <a:pPr marL="228600" lvl="0" indent="-228600" algn="l" rtl="0">
              <a:lnSpc>
                <a:spcPct val="90000"/>
              </a:lnSpc>
              <a:spcBef>
                <a:spcPts val="2000"/>
              </a:spcBef>
              <a:spcAft>
                <a:spcPts val="0"/>
              </a:spcAft>
              <a:buClr>
                <a:schemeClr val="dk1"/>
              </a:buClr>
              <a:buSzPts val="2800"/>
              <a:buChar char="•"/>
            </a:pPr>
            <a:r>
              <a:rPr lang="sv-SE" sz="2400" b="1"/>
              <a:t>“Rött kött” (Nöt, lamm och gris) </a:t>
            </a:r>
            <a:br>
              <a:rPr lang="sv-SE" sz="2400"/>
            </a:br>
            <a:r>
              <a:rPr lang="sv-SE" sz="2400"/>
              <a:t>Totalt snitt 98 g/vecka, motsvarande </a:t>
            </a:r>
            <a:br>
              <a:rPr lang="sv-SE" sz="2400"/>
            </a:br>
            <a:r>
              <a:rPr lang="sv-SE" sz="2400"/>
              <a:t>14 g/dag (ungefär en skiva skinkpålägg)</a:t>
            </a:r>
            <a:endParaRPr/>
          </a:p>
          <a:p>
            <a:pPr marL="228600" lvl="0" indent="-228600" algn="l" rtl="0">
              <a:lnSpc>
                <a:spcPct val="90000"/>
              </a:lnSpc>
              <a:spcBef>
                <a:spcPts val="2000"/>
              </a:spcBef>
              <a:spcAft>
                <a:spcPts val="0"/>
              </a:spcAft>
              <a:buClr>
                <a:schemeClr val="dk1"/>
              </a:buClr>
              <a:buSzPts val="2800"/>
              <a:buChar char="•"/>
            </a:pPr>
            <a:r>
              <a:rPr lang="sv-SE" sz="2400" b="1"/>
              <a:t>Kyckling och annan fågel </a:t>
            </a:r>
            <a:br>
              <a:rPr lang="sv-SE" sz="2400" b="1"/>
            </a:br>
            <a:r>
              <a:rPr lang="sv-SE" sz="2400"/>
              <a:t>Totalt snitt 203 g/vecka</a:t>
            </a:r>
            <a:endParaRPr/>
          </a:p>
          <a:p>
            <a:pPr marL="228600" lvl="0" indent="-76200" algn="l" rtl="0">
              <a:lnSpc>
                <a:spcPct val="90000"/>
              </a:lnSpc>
              <a:spcBef>
                <a:spcPts val="1000"/>
              </a:spcBef>
              <a:spcAft>
                <a:spcPts val="0"/>
              </a:spcAft>
              <a:buClr>
                <a:schemeClr val="dk2"/>
              </a:buClr>
              <a:buSzPts val="2400"/>
              <a:buNone/>
            </a:pPr>
            <a:endParaRPr sz="2400"/>
          </a:p>
        </p:txBody>
      </p:sp>
      <p:sp>
        <p:nvSpPr>
          <p:cNvPr id="412" name="Google Shape;412;p27"/>
          <p:cNvSpPr/>
          <p:nvPr/>
        </p:nvSpPr>
        <p:spPr>
          <a:xfrm>
            <a:off x="7259899" y="1634561"/>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413" name="Google Shape;413;p2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28</a:t>
            </a:fld>
            <a:endParaRPr/>
          </a:p>
        </p:txBody>
      </p:sp>
      <p:sp>
        <p:nvSpPr>
          <p:cNvPr id="414" name="Google Shape;414;p27"/>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28</a:t>
            </a:r>
            <a:endParaRPr sz="1400" b="0" i="0" u="none" strike="noStrike" cap="none" dirty="0">
              <a:solidFill>
                <a:srgbClr val="000000"/>
              </a:solidFill>
              <a:latin typeface="Arial"/>
              <a:ea typeface="Arial"/>
              <a:cs typeface="Arial"/>
              <a:sym typeface="Arial"/>
            </a:endParaRPr>
          </a:p>
        </p:txBody>
      </p:sp>
      <p:sp>
        <p:nvSpPr>
          <p:cNvPr id="10" name="Google Shape;370;p6">
            <a:extLst>
              <a:ext uri="{FF2B5EF4-FFF2-40B4-BE49-F238E27FC236}">
                <a16:creationId xmlns:a16="http://schemas.microsoft.com/office/drawing/2014/main" id="{32B777CB-6F7D-4D92-9033-0E1ECCDD0834}"/>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err="1">
                <a:solidFill>
                  <a:srgbClr val="526741"/>
                </a:solidFill>
                <a:latin typeface="Calibri"/>
                <a:ea typeface="Calibri"/>
                <a:cs typeface="Calibri"/>
                <a:sym typeface="Calibri"/>
              </a:rPr>
              <a:t>Usman</a:t>
            </a:r>
            <a:r>
              <a:rPr lang="sv-SE" sz="1000" dirty="0">
                <a:solidFill>
                  <a:srgbClr val="526741"/>
                </a:solidFill>
                <a:latin typeface="Calibri"/>
                <a:ea typeface="Calibri"/>
                <a:cs typeface="Calibri"/>
                <a:sym typeface="Calibri"/>
              </a:rPr>
              <a:t> </a:t>
            </a:r>
            <a:r>
              <a:rPr lang="sv-SE" sz="1000" dirty="0" err="1">
                <a:solidFill>
                  <a:srgbClr val="526741"/>
                </a:solidFill>
                <a:latin typeface="Calibri"/>
                <a:ea typeface="Calibri"/>
                <a:cs typeface="Calibri"/>
                <a:sym typeface="Calibri"/>
              </a:rPr>
              <a:t>Yousaf</a:t>
            </a:r>
            <a:r>
              <a:rPr lang="sv-SE" sz="1000" dirty="0">
                <a:solidFill>
                  <a:srgbClr val="526741"/>
                </a:solidFill>
                <a:latin typeface="Calibri"/>
                <a:ea typeface="Calibri"/>
                <a:cs typeface="Calibri"/>
                <a:sym typeface="Calibri"/>
              </a:rPr>
              <a:t>, </a:t>
            </a:r>
            <a:r>
              <a:rPr lang="sv-SE" sz="1000" dirty="0" err="1">
                <a:solidFill>
                  <a:srgbClr val="526741"/>
                </a:solidFill>
                <a:latin typeface="Calibri"/>
                <a:ea typeface="Calibri"/>
                <a:cs typeface="Calibri"/>
                <a:sym typeface="Calibri"/>
              </a:rPr>
              <a:t>Unsplash</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8"/>
          <p:cNvSpPr txBox="1"/>
          <p:nvPr/>
        </p:nvSpPr>
        <p:spPr>
          <a:xfrm>
            <a:off x="152400" y="152400"/>
            <a:ext cx="3000000" cy="5634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1000"/>
              </a:spcBef>
              <a:spcAft>
                <a:spcPts val="0"/>
              </a:spcAft>
              <a:buClr>
                <a:schemeClr val="dk1"/>
              </a:buClr>
              <a:buSzPts val="1017"/>
              <a:buFont typeface="Calibri"/>
              <a:buNone/>
            </a:pPr>
            <a:endParaRPr sz="1017"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1017"/>
              <a:buFont typeface="Calibri"/>
              <a:buNone/>
            </a:pPr>
            <a:endParaRPr sz="1017" b="0" i="0" u="none" strike="noStrike" cap="none">
              <a:solidFill>
                <a:schemeClr val="dk1"/>
              </a:solidFill>
              <a:latin typeface="Calibri"/>
              <a:ea typeface="Calibri"/>
              <a:cs typeface="Calibri"/>
              <a:sym typeface="Calibri"/>
            </a:endParaRPr>
          </a:p>
        </p:txBody>
      </p:sp>
      <p:sp>
        <p:nvSpPr>
          <p:cNvPr id="421" name="Google Shape;421;p28"/>
          <p:cNvSpPr txBox="1"/>
          <p:nvPr/>
        </p:nvSpPr>
        <p:spPr>
          <a:xfrm>
            <a:off x="0" y="6694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2" name="Google Shape;422;p28"/>
          <p:cNvSpPr/>
          <p:nvPr/>
        </p:nvSpPr>
        <p:spPr>
          <a:xfrm>
            <a:off x="7256279" y="1562015"/>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423" name="Google Shape;423;p28"/>
          <p:cNvSpPr txBox="1">
            <a:spLocks noGrp="1"/>
          </p:cNvSpPr>
          <p:nvPr>
            <p:ph type="body" idx="1"/>
          </p:nvPr>
        </p:nvSpPr>
        <p:spPr>
          <a:xfrm>
            <a:off x="838200" y="1958613"/>
            <a:ext cx="5536474" cy="372808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dirty="0"/>
              <a:t>Har högst klimatpåverkan</a:t>
            </a:r>
            <a:endParaRPr dirty="0"/>
          </a:p>
          <a:p>
            <a:pPr marL="228600" lvl="0" indent="-228600" algn="l" rtl="0">
              <a:lnSpc>
                <a:spcPct val="90000"/>
              </a:lnSpc>
              <a:spcBef>
                <a:spcPts val="2000"/>
              </a:spcBef>
              <a:spcAft>
                <a:spcPts val="0"/>
              </a:spcAft>
              <a:buClr>
                <a:schemeClr val="dk2"/>
              </a:buClr>
              <a:buSzPts val="2200"/>
              <a:buChar char="•"/>
            </a:pPr>
            <a:r>
              <a:rPr lang="sv-SE" sz="2200" dirty="0"/>
              <a:t>Kor och lamm som betar bidrar till </a:t>
            </a:r>
            <a:br>
              <a:rPr lang="sv-SE" sz="2200" dirty="0"/>
            </a:br>
            <a:r>
              <a:rPr lang="sv-SE" sz="2200" dirty="0"/>
              <a:t>biologisk mångfald </a:t>
            </a:r>
            <a:endParaRPr dirty="0"/>
          </a:p>
          <a:p>
            <a:pPr marL="228600" lvl="0" indent="-228600" algn="l" defTabSz="542925" rtl="0">
              <a:lnSpc>
                <a:spcPct val="90000"/>
              </a:lnSpc>
              <a:spcBef>
                <a:spcPts val="2000"/>
              </a:spcBef>
              <a:spcAft>
                <a:spcPts val="0"/>
              </a:spcAft>
              <a:buClr>
                <a:schemeClr val="dk2"/>
              </a:buClr>
              <a:buSzPts val="2200"/>
              <a:buChar char="•"/>
            </a:pPr>
            <a:r>
              <a:rPr lang="sv-SE" sz="2200" b="1" dirty="0"/>
              <a:t>Välj certifierat kött</a:t>
            </a:r>
            <a:br>
              <a:rPr lang="sv-SE" sz="2200" dirty="0"/>
            </a:br>
            <a:r>
              <a:rPr lang="sv-SE" sz="2200" dirty="0"/>
              <a:t>1.	Naturbeteskött (Svensk Sigill) </a:t>
            </a:r>
            <a:br>
              <a:rPr lang="sv-SE" sz="2200" dirty="0"/>
            </a:br>
            <a:r>
              <a:rPr lang="sv-SE" sz="2200" dirty="0"/>
              <a:t>	Obs! Ska inte förväxlas med naturkött</a:t>
            </a:r>
            <a:br>
              <a:rPr lang="sv-SE" sz="2200" dirty="0"/>
            </a:br>
            <a:r>
              <a:rPr lang="sv-SE" sz="2200" dirty="0"/>
              <a:t>2.	KRAV märkt</a:t>
            </a:r>
            <a:br>
              <a:rPr lang="sv-SE" sz="2200" dirty="0"/>
            </a:br>
            <a:r>
              <a:rPr lang="sv-SE" sz="2200" dirty="0"/>
              <a:t>3.	Svenskt ekologiskt kött</a:t>
            </a:r>
            <a:endParaRPr dirty="0"/>
          </a:p>
        </p:txBody>
      </p:sp>
      <p:sp>
        <p:nvSpPr>
          <p:cNvPr id="424" name="Google Shape;424;p28"/>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OM DU VÄLJER NÖT- OCH LAMMKÖTT</a:t>
            </a:r>
            <a:endParaRPr/>
          </a:p>
        </p:txBody>
      </p:sp>
      <p:sp>
        <p:nvSpPr>
          <p:cNvPr id="425" name="Google Shape;425;p28"/>
          <p:cNvSpPr txBox="1"/>
          <p:nvPr/>
        </p:nvSpPr>
        <p:spPr>
          <a:xfrm>
            <a:off x="850789" y="6266971"/>
            <a:ext cx="8197417"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a:solidFill>
                  <a:srgbClr val="526741"/>
                </a:solidFill>
                <a:latin typeface="Calibri"/>
                <a:ea typeface="Calibri"/>
                <a:cs typeface="Calibri"/>
                <a:sym typeface="Calibri"/>
              </a:rPr>
              <a:t>WWF köttguide: https://wwwwwfse.cdn.triggerfish.cloud/uploads/2020/04/20-3310_kottguiden_2019_200416-2.pdf</a:t>
            </a:r>
            <a:endParaRPr sz="1000" b="0" i="0" u="none" strike="noStrike" cap="none" dirty="0">
              <a:solidFill>
                <a:srgbClr val="000000"/>
              </a:solidFill>
              <a:latin typeface="Arial"/>
              <a:ea typeface="Arial"/>
              <a:cs typeface="Arial"/>
              <a:sym typeface="Arial"/>
            </a:endParaRPr>
          </a:p>
        </p:txBody>
      </p:sp>
      <p:sp>
        <p:nvSpPr>
          <p:cNvPr id="426" name="Google Shape;426;p2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29</a:t>
            </a:fld>
            <a:endParaRPr/>
          </a:p>
        </p:txBody>
      </p:sp>
      <p:sp>
        <p:nvSpPr>
          <p:cNvPr id="427" name="Google Shape;427;p28"/>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29</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1:</a:t>
            </a:r>
            <a:endParaRPr>
              <a:solidFill>
                <a:schemeClr val="lt2"/>
              </a:solidFill>
            </a:endParaRPr>
          </a:p>
        </p:txBody>
      </p:sp>
      <p:sp>
        <p:nvSpPr>
          <p:cNvPr id="97" name="Google Shape;97;p3"/>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DEFINITION HÅLLBART ÄTANDE</a:t>
            </a:r>
            <a:endParaRPr/>
          </a:p>
        </p:txBody>
      </p:sp>
      <p:pic>
        <p:nvPicPr>
          <p:cNvPr id="98" name="Google Shape;98;p3"/>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99" name="Google Shape;99;p3"/>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3</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9"/>
          <p:cNvSpPr txBox="1">
            <a:spLocks noGrp="1"/>
          </p:cNvSpPr>
          <p:nvPr>
            <p:ph type="body" idx="1"/>
          </p:nvPr>
        </p:nvSpPr>
        <p:spPr>
          <a:xfrm>
            <a:off x="838200" y="1706064"/>
            <a:ext cx="6877594" cy="40287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b="1"/>
              <a:t>Ur miljösynpunkt</a:t>
            </a:r>
            <a:br>
              <a:rPr lang="sv-SE" sz="2200" b="1"/>
            </a:br>
            <a:r>
              <a:rPr lang="sv-SE" sz="2200"/>
              <a:t>Gris har mindre klimatpåverkan än nöt. Kyckling lägre klimatpåverkan än gris. Gris och kyckling bidrar inte </a:t>
            </a:r>
            <a:br>
              <a:rPr lang="sv-SE" sz="2200"/>
            </a:br>
            <a:r>
              <a:rPr lang="sv-SE" sz="2200"/>
              <a:t>till den biologiska mångfalden. Svensk kyckling- och grisproduktion har låg antibiotikaanvändning. </a:t>
            </a:r>
            <a:endParaRPr/>
          </a:p>
          <a:p>
            <a:pPr marL="228600" lvl="0" indent="-228600" algn="l" rtl="0">
              <a:lnSpc>
                <a:spcPct val="90000"/>
              </a:lnSpc>
              <a:spcBef>
                <a:spcPts val="2000"/>
              </a:spcBef>
              <a:spcAft>
                <a:spcPts val="0"/>
              </a:spcAft>
              <a:buClr>
                <a:schemeClr val="dk2"/>
              </a:buClr>
              <a:buSzPts val="2200"/>
              <a:buChar char="•"/>
            </a:pPr>
            <a:r>
              <a:rPr lang="sv-SE" sz="2200" b="1"/>
              <a:t>Ur hälsosynpunkt</a:t>
            </a:r>
            <a:br>
              <a:rPr lang="sv-SE" sz="2200" b="1"/>
            </a:br>
            <a:r>
              <a:rPr lang="sv-SE" sz="2200"/>
              <a:t>Griskött ingår i kategorien “rött rött”. (Totalt </a:t>
            </a:r>
            <a:br>
              <a:rPr lang="sv-SE" sz="2200"/>
            </a:br>
            <a:r>
              <a:rPr lang="sv-SE" sz="2200"/>
              <a:t>&lt; 500 g/vecka enligt Livsmedelsverket). </a:t>
            </a:r>
            <a:endParaRPr/>
          </a:p>
          <a:p>
            <a:pPr marL="228600" lvl="0" indent="-228600" algn="l" rtl="0">
              <a:lnSpc>
                <a:spcPct val="90000"/>
              </a:lnSpc>
              <a:spcBef>
                <a:spcPts val="2000"/>
              </a:spcBef>
              <a:spcAft>
                <a:spcPts val="0"/>
              </a:spcAft>
              <a:buClr>
                <a:schemeClr val="dk2"/>
              </a:buClr>
              <a:buSzPts val="2200"/>
              <a:buChar char="•"/>
            </a:pPr>
            <a:r>
              <a:rPr lang="sv-SE" sz="2200" b="1"/>
              <a:t>Välj certifierat griskött och kyckling </a:t>
            </a:r>
            <a:br>
              <a:rPr lang="sv-SE" sz="2200" b="1"/>
            </a:br>
            <a:r>
              <a:rPr lang="sv-SE" sz="2200"/>
              <a:t>1. KRAV märkt </a:t>
            </a:r>
            <a:br>
              <a:rPr lang="sv-SE" sz="2200"/>
            </a:br>
            <a:r>
              <a:rPr lang="sv-SE" sz="2200"/>
              <a:t>2. Svenskt ekologiskt </a:t>
            </a:r>
            <a:endParaRPr/>
          </a:p>
        </p:txBody>
      </p:sp>
      <p:sp>
        <p:nvSpPr>
          <p:cNvPr id="433" name="Google Shape;433;p29"/>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OM DU VÄLJER KYCKLING OCH GRISKÖTT</a:t>
            </a:r>
            <a:endParaRPr/>
          </a:p>
        </p:txBody>
      </p:sp>
      <p:sp>
        <p:nvSpPr>
          <p:cNvPr id="434" name="Google Shape;434;p29"/>
          <p:cNvSpPr txBox="1"/>
          <p:nvPr/>
        </p:nvSpPr>
        <p:spPr>
          <a:xfrm>
            <a:off x="850789" y="6265863"/>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a:solidFill>
                  <a:srgbClr val="526741"/>
                </a:solidFill>
                <a:latin typeface="Calibri"/>
                <a:ea typeface="Calibri"/>
                <a:cs typeface="Calibri"/>
                <a:sym typeface="Calibri"/>
              </a:rPr>
              <a:t>WWF köttguide: </a:t>
            </a:r>
            <a:r>
              <a:rPr lang="sv-SE" sz="1000" b="0" i="0" u="sng" strike="noStrike" cap="none" dirty="0">
                <a:solidFill>
                  <a:srgbClr val="52674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https://wwwwwfse.cdn.triggerfish.cloud/uploads/2020/04/20-3310_kottguiden_2019_200416-2.pdf</a:t>
            </a:r>
            <a:r>
              <a:rPr lang="sv-SE" sz="1000" b="0" i="0" u="none" strike="noStrike" cap="none" dirty="0">
                <a:solidFill>
                  <a:srgbClr val="526741"/>
                </a:solidFill>
                <a:latin typeface="Calibri"/>
                <a:ea typeface="Calibri"/>
                <a:cs typeface="Calibri"/>
                <a:sym typeface="Calibri"/>
              </a:rPr>
              <a:t>. Livsmedelsverket</a:t>
            </a:r>
            <a:endParaRPr sz="1000" b="0" i="0" u="none" strike="noStrike" cap="none" dirty="0">
              <a:solidFill>
                <a:srgbClr val="526741"/>
              </a:solidFill>
              <a:latin typeface="Calibri"/>
              <a:ea typeface="Calibri"/>
              <a:cs typeface="Calibri"/>
              <a:sym typeface="Calibri"/>
            </a:endParaRPr>
          </a:p>
        </p:txBody>
      </p:sp>
      <p:pic>
        <p:nvPicPr>
          <p:cNvPr id="435" name="Google Shape;435;p29"/>
          <p:cNvPicPr preferRelativeResize="0"/>
          <p:nvPr/>
        </p:nvPicPr>
        <p:blipFill rotWithShape="1">
          <a:blip r:embed="rId4">
            <a:alphaModFix/>
          </a:blip>
          <a:srcRect/>
          <a:stretch/>
        </p:blipFill>
        <p:spPr>
          <a:xfrm rot="310190">
            <a:off x="8023979" y="1604180"/>
            <a:ext cx="3431778" cy="4903200"/>
          </a:xfrm>
          <a:prstGeom prst="rect">
            <a:avLst/>
          </a:prstGeom>
          <a:noFill/>
          <a:ln>
            <a:noFill/>
          </a:ln>
        </p:spPr>
      </p:pic>
      <p:sp>
        <p:nvSpPr>
          <p:cNvPr id="436" name="Google Shape;436;p29"/>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30</a:t>
            </a:fld>
            <a:endParaRPr/>
          </a:p>
        </p:txBody>
      </p:sp>
      <p:grpSp>
        <p:nvGrpSpPr>
          <p:cNvPr id="437" name="Google Shape;437;p29"/>
          <p:cNvGrpSpPr/>
          <p:nvPr/>
        </p:nvGrpSpPr>
        <p:grpSpPr>
          <a:xfrm>
            <a:off x="6158729" y="3962608"/>
            <a:ext cx="2428759" cy="2428759"/>
            <a:chOff x="6014263" y="4088107"/>
            <a:chExt cx="2319043" cy="2319043"/>
          </a:xfrm>
        </p:grpSpPr>
        <p:sp>
          <p:nvSpPr>
            <p:cNvPr id="438" name="Google Shape;438;p29"/>
            <p:cNvSpPr/>
            <p:nvPr/>
          </p:nvSpPr>
          <p:spPr>
            <a:xfrm rot="249136">
              <a:off x="6089899" y="4163743"/>
              <a:ext cx="2167771" cy="2167771"/>
            </a:xfrm>
            <a:prstGeom prst="ellipse">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2200"/>
                <a:buFont typeface="Arial"/>
                <a:buNone/>
              </a:pPr>
              <a:endParaRPr sz="2200" b="1" i="0" u="none" strike="noStrike" cap="none">
                <a:solidFill>
                  <a:schemeClr val="lt1"/>
                </a:solidFill>
                <a:latin typeface="Calibri"/>
                <a:ea typeface="Calibri"/>
                <a:cs typeface="Calibri"/>
                <a:sym typeface="Calibri"/>
              </a:endParaRPr>
            </a:p>
          </p:txBody>
        </p:sp>
        <p:pic>
          <p:nvPicPr>
            <p:cNvPr id="439" name="Google Shape;439;p29"/>
            <p:cNvPicPr preferRelativeResize="0"/>
            <p:nvPr/>
          </p:nvPicPr>
          <p:blipFill rotWithShape="1">
            <a:blip r:embed="rId5">
              <a:alphaModFix/>
            </a:blip>
            <a:srcRect r="48589"/>
            <a:stretch/>
          </p:blipFill>
          <p:spPr>
            <a:xfrm>
              <a:off x="6615764" y="4329609"/>
              <a:ext cx="1143546" cy="791032"/>
            </a:xfrm>
            <a:prstGeom prst="rect">
              <a:avLst/>
            </a:prstGeom>
            <a:noFill/>
            <a:ln>
              <a:noFill/>
            </a:ln>
          </p:spPr>
        </p:pic>
        <p:pic>
          <p:nvPicPr>
            <p:cNvPr id="440" name="Google Shape;440;p29"/>
            <p:cNvPicPr preferRelativeResize="0"/>
            <p:nvPr/>
          </p:nvPicPr>
          <p:blipFill rotWithShape="1">
            <a:blip r:embed="rId6">
              <a:alphaModFix/>
            </a:blip>
            <a:srcRect/>
            <a:stretch/>
          </p:blipFill>
          <p:spPr>
            <a:xfrm>
              <a:off x="6709294" y="5143066"/>
              <a:ext cx="971667" cy="1029781"/>
            </a:xfrm>
            <a:prstGeom prst="rect">
              <a:avLst/>
            </a:prstGeom>
            <a:noFill/>
            <a:ln>
              <a:noFill/>
            </a:ln>
          </p:spPr>
        </p:pic>
      </p:grpSp>
      <p:sp>
        <p:nvSpPr>
          <p:cNvPr id="441" name="Google Shape;441;p29"/>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30</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30"/>
          <p:cNvPicPr preferRelativeResize="0"/>
          <p:nvPr/>
        </p:nvPicPr>
        <p:blipFill rotWithShape="1">
          <a:blip r:embed="rId3">
            <a:alphaModFix/>
          </a:blip>
          <a:srcRect/>
          <a:stretch/>
        </p:blipFill>
        <p:spPr>
          <a:xfrm rot="308958">
            <a:off x="8083947" y="1773884"/>
            <a:ext cx="3486064" cy="4809628"/>
          </a:xfrm>
          <a:prstGeom prst="rect">
            <a:avLst/>
          </a:prstGeom>
          <a:noFill/>
          <a:ln>
            <a:noFill/>
          </a:ln>
        </p:spPr>
      </p:pic>
      <p:sp>
        <p:nvSpPr>
          <p:cNvPr id="448" name="Google Shape;448;p30"/>
          <p:cNvSpPr txBox="1">
            <a:spLocks noGrp="1"/>
          </p:cNvSpPr>
          <p:nvPr>
            <p:ph type="body" idx="1"/>
          </p:nvPr>
        </p:nvSpPr>
        <p:spPr>
          <a:xfrm>
            <a:off x="838200" y="2291990"/>
            <a:ext cx="6102531" cy="30420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b="1"/>
              <a:t>Mängder enligt EAT Lancet målsättning </a:t>
            </a:r>
            <a:br>
              <a:rPr lang="sv-SE" sz="2200" b="1"/>
            </a:br>
            <a:r>
              <a:rPr lang="sv-SE" sz="2200"/>
              <a:t>Mjölk eller motsvarande (yoghurt, fil) 250 g/dag (spann 0-500g).</a:t>
            </a:r>
            <a:endParaRPr/>
          </a:p>
          <a:p>
            <a:pPr marL="228600" lvl="0" indent="-228600" algn="l" rtl="0">
              <a:lnSpc>
                <a:spcPct val="90000"/>
              </a:lnSpc>
              <a:spcBef>
                <a:spcPts val="1000"/>
              </a:spcBef>
              <a:spcAft>
                <a:spcPts val="0"/>
              </a:spcAft>
              <a:buClr>
                <a:schemeClr val="dk2"/>
              </a:buClr>
              <a:buSzPts val="2200"/>
              <a:buChar char="•"/>
            </a:pPr>
            <a:r>
              <a:rPr lang="sv-SE" sz="2200"/>
              <a:t>Ost har högre klimatavtryck än mjölk. 10 l mjölk motsvarar 1 kg ost.</a:t>
            </a:r>
            <a:endParaRPr/>
          </a:p>
          <a:p>
            <a:pPr marL="228600" lvl="0" indent="-228600" algn="l" rtl="0">
              <a:lnSpc>
                <a:spcPct val="90000"/>
              </a:lnSpc>
              <a:spcBef>
                <a:spcPts val="1000"/>
              </a:spcBef>
              <a:spcAft>
                <a:spcPts val="0"/>
              </a:spcAft>
              <a:buClr>
                <a:schemeClr val="dk2"/>
              </a:buClr>
              <a:buSzPts val="2200"/>
              <a:buChar char="•"/>
            </a:pPr>
            <a:r>
              <a:rPr lang="sv-SE" sz="2200"/>
              <a:t>Berikade växtmejerier som alternativ till </a:t>
            </a:r>
            <a:br>
              <a:rPr lang="sv-SE" sz="2200"/>
            </a:br>
            <a:r>
              <a:rPr lang="sv-SE" sz="2200"/>
              <a:t>mejeriprodukter. Obs de ekologiska alternativen får endast berikas med vitamin D.</a:t>
            </a:r>
            <a:endParaRPr/>
          </a:p>
        </p:txBody>
      </p:sp>
      <p:sp>
        <p:nvSpPr>
          <p:cNvPr id="449" name="Google Shape;449;p30"/>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BEGRÄNSA OCH ANPASSA INTAGET AV MEJERIPRODUKTER – VAD INNEBÄR DET? </a:t>
            </a:r>
            <a:endParaRPr/>
          </a:p>
        </p:txBody>
      </p:sp>
      <p:sp>
        <p:nvSpPr>
          <p:cNvPr id="450" name="Google Shape;450;p30"/>
          <p:cNvSpPr txBox="1"/>
          <p:nvPr/>
        </p:nvSpPr>
        <p:spPr>
          <a:xfrm>
            <a:off x="850789" y="6265863"/>
            <a:ext cx="8197417" cy="481188"/>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Eatforum.org/content/uploads/2019/07/EAT-Lancet_Commission_Summary_Report.pdf</a:t>
            </a:r>
            <a:br>
              <a:rPr lang="sv-SE" sz="1000" b="0" i="0" u="none" strike="noStrike" cap="none">
                <a:solidFill>
                  <a:srgbClr val="526741"/>
                </a:solidFill>
                <a:latin typeface="Calibri"/>
                <a:ea typeface="Calibri"/>
                <a:cs typeface="Calibri"/>
                <a:sym typeface="Calibri"/>
              </a:rPr>
            </a:br>
            <a:r>
              <a:rPr lang="sv-SE" sz="1000" b="0" i="0" u="none" strike="noStrike" cap="none">
                <a:solidFill>
                  <a:srgbClr val="526741"/>
                </a:solidFill>
                <a:latin typeface="Calibri"/>
                <a:ea typeface="Calibri"/>
                <a:cs typeface="Calibri"/>
                <a:sym typeface="Calibri"/>
              </a:rPr>
              <a:t>WWF köttguide https://wwwwwfse.cdn.triggerfish.cloud/uploads/2020/04/20-3310_kottguiden_2019_200416-2.pdf</a:t>
            </a:r>
            <a:endParaRPr sz="1000" b="0" i="0" u="none" strike="noStrike" cap="none">
              <a:solidFill>
                <a:srgbClr val="000000"/>
              </a:solidFill>
              <a:latin typeface="Arial"/>
              <a:ea typeface="Arial"/>
              <a:cs typeface="Arial"/>
              <a:sym typeface="Arial"/>
            </a:endParaRPr>
          </a:p>
        </p:txBody>
      </p:sp>
      <p:sp>
        <p:nvSpPr>
          <p:cNvPr id="451" name="Google Shape;451;p3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31</a:t>
            </a:fld>
            <a:endParaRPr/>
          </a:p>
        </p:txBody>
      </p:sp>
      <p:sp>
        <p:nvSpPr>
          <p:cNvPr id="452" name="Google Shape;452;p30"/>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31</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1"/>
          <p:cNvSpPr txBox="1">
            <a:spLocks noGrp="1"/>
          </p:cNvSpPr>
          <p:nvPr>
            <p:ph type="body" idx="1"/>
          </p:nvPr>
        </p:nvSpPr>
        <p:spPr>
          <a:xfrm>
            <a:off x="838200" y="1958613"/>
            <a:ext cx="5858691" cy="385000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b="1"/>
              <a:t>Mängder enligt EAT Lancet målsättning </a:t>
            </a:r>
            <a:br>
              <a:rPr lang="sv-SE" sz="2200"/>
            </a:br>
            <a:r>
              <a:rPr lang="sv-SE" sz="2200"/>
              <a:t>13 g/dag (spann 0–25) motsvarar ca 2 ägg/vecka. </a:t>
            </a:r>
            <a:endParaRPr/>
          </a:p>
          <a:p>
            <a:pPr marL="228600" lvl="0" indent="-228600" algn="l" rtl="0">
              <a:lnSpc>
                <a:spcPct val="90000"/>
              </a:lnSpc>
              <a:spcBef>
                <a:spcPts val="2000"/>
              </a:spcBef>
              <a:spcAft>
                <a:spcPts val="0"/>
              </a:spcAft>
              <a:buClr>
                <a:schemeClr val="dk2"/>
              </a:buClr>
              <a:buSzPts val="2200"/>
              <a:buChar char="•"/>
            </a:pPr>
            <a:r>
              <a:rPr lang="sv-SE" sz="2200"/>
              <a:t>Enligt </a:t>
            </a:r>
            <a:r>
              <a:rPr lang="sv-SE" sz="2200" b="1"/>
              <a:t>SRC Report Nordic Food Systems </a:t>
            </a:r>
            <a:br>
              <a:rPr lang="sv-SE" sz="2200" b="1"/>
            </a:br>
            <a:r>
              <a:rPr lang="sv-SE" sz="2200"/>
              <a:t>ligger den svenska äggkonsumtionen inom </a:t>
            </a:r>
            <a:br>
              <a:rPr lang="sv-SE" sz="2200"/>
            </a:br>
            <a:r>
              <a:rPr lang="sv-SE" sz="2200"/>
              <a:t>de gränserna</a:t>
            </a:r>
            <a:endParaRPr/>
          </a:p>
        </p:txBody>
      </p:sp>
      <p:sp>
        <p:nvSpPr>
          <p:cNvPr id="459" name="Google Shape;459;p31"/>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INTAGET AV ÄGG </a:t>
            </a:r>
            <a:endParaRPr/>
          </a:p>
        </p:txBody>
      </p:sp>
      <p:sp>
        <p:nvSpPr>
          <p:cNvPr id="460" name="Google Shape;460;p31"/>
          <p:cNvSpPr txBox="1"/>
          <p:nvPr/>
        </p:nvSpPr>
        <p:spPr>
          <a:xfrm>
            <a:off x="850789" y="6266971"/>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a:solidFill>
                  <a:srgbClr val="526741"/>
                </a:solidFill>
                <a:latin typeface="Calibri"/>
                <a:ea typeface="Calibri"/>
                <a:cs typeface="Calibri"/>
                <a:sym typeface="Calibri"/>
              </a:rPr>
              <a:t>WWF köttguide https://wwwwwfse.cdn.triggerfish.cloud/uploads/2020/04/20-3310_kottguiden_2019_200416-2.pdf</a:t>
            </a:r>
            <a:endParaRPr sz="1000" b="0" i="0" u="none" strike="noStrike" cap="none" dirty="0">
              <a:solidFill>
                <a:srgbClr val="000000"/>
              </a:solidFill>
              <a:latin typeface="Arial"/>
              <a:ea typeface="Arial"/>
              <a:cs typeface="Arial"/>
              <a:sym typeface="Arial"/>
            </a:endParaRPr>
          </a:p>
        </p:txBody>
      </p:sp>
      <p:sp>
        <p:nvSpPr>
          <p:cNvPr id="461" name="Google Shape;461;p31"/>
          <p:cNvSpPr/>
          <p:nvPr/>
        </p:nvSpPr>
        <p:spPr>
          <a:xfrm>
            <a:off x="7259899" y="1527384"/>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462" name="Google Shape;462;p31"/>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32</a:t>
            </a:fld>
            <a:endParaRPr/>
          </a:p>
        </p:txBody>
      </p:sp>
      <p:sp>
        <p:nvSpPr>
          <p:cNvPr id="463" name="Google Shape;463;p31"/>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32</a:t>
            </a:r>
            <a:endParaRPr sz="1400" b="0" i="0" u="none" strike="noStrike" cap="none" dirty="0">
              <a:solidFill>
                <a:srgbClr val="000000"/>
              </a:solidFill>
              <a:latin typeface="Arial"/>
              <a:ea typeface="Arial"/>
              <a:cs typeface="Arial"/>
              <a:sym typeface="Arial"/>
            </a:endParaRPr>
          </a:p>
        </p:txBody>
      </p:sp>
      <p:sp>
        <p:nvSpPr>
          <p:cNvPr id="10" name="Google Shape;370;p6">
            <a:extLst>
              <a:ext uri="{FF2B5EF4-FFF2-40B4-BE49-F238E27FC236}">
                <a16:creationId xmlns:a16="http://schemas.microsoft.com/office/drawing/2014/main" id="{06DFD4F2-5291-4D41-BAC7-7D139B5FD6AC}"/>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Louise </a:t>
            </a:r>
            <a:r>
              <a:rPr lang="sv-SE" sz="1000" dirty="0" err="1">
                <a:solidFill>
                  <a:srgbClr val="526741"/>
                </a:solidFill>
                <a:latin typeface="Calibri"/>
                <a:ea typeface="Calibri"/>
                <a:cs typeface="Calibri"/>
                <a:sym typeface="Calibri"/>
              </a:rPr>
              <a:t>Hansel</a:t>
            </a:r>
            <a:r>
              <a:rPr lang="sv-SE" sz="1000" dirty="0">
                <a:solidFill>
                  <a:srgbClr val="526741"/>
                </a:solidFill>
                <a:latin typeface="Calibri"/>
                <a:ea typeface="Calibri"/>
                <a:cs typeface="Calibri"/>
                <a:sym typeface="Calibri"/>
              </a:rPr>
              <a:t>, </a:t>
            </a:r>
            <a:r>
              <a:rPr lang="sv-SE" sz="1000" dirty="0" err="1">
                <a:solidFill>
                  <a:srgbClr val="526741"/>
                </a:solidFill>
                <a:latin typeface="Calibri"/>
                <a:ea typeface="Calibri"/>
                <a:cs typeface="Calibri"/>
                <a:sym typeface="Calibri"/>
              </a:rPr>
              <a:t>Unsplash</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a:spLocks noGrp="1"/>
          </p:cNvSpPr>
          <p:nvPr>
            <p:ph type="body" idx="1"/>
          </p:nvPr>
        </p:nvSpPr>
        <p:spPr>
          <a:xfrm>
            <a:off x="838200" y="1706063"/>
            <a:ext cx="4622074" cy="435510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b="1"/>
              <a:t>EAT Lancet målsättning</a:t>
            </a:r>
            <a:br>
              <a:rPr lang="sv-SE" sz="2200"/>
            </a:br>
            <a:r>
              <a:rPr lang="sv-SE" sz="2200"/>
              <a:t>Totalt i snitt 196 g/vecka (motsvarar</a:t>
            </a:r>
            <a:br>
              <a:rPr lang="sv-SE" sz="2200"/>
            </a:br>
            <a:r>
              <a:rPr lang="sv-SE" sz="2200"/>
              <a:t>ca 1,5 normalportion i rå vikt) </a:t>
            </a:r>
            <a:endParaRPr/>
          </a:p>
          <a:p>
            <a:pPr marL="228600" lvl="0" indent="-228600" algn="l" rtl="0">
              <a:lnSpc>
                <a:spcPct val="90000"/>
              </a:lnSpc>
              <a:spcBef>
                <a:spcPts val="2000"/>
              </a:spcBef>
              <a:spcAft>
                <a:spcPts val="0"/>
              </a:spcAft>
              <a:buClr>
                <a:schemeClr val="dk2"/>
              </a:buClr>
              <a:buSzPts val="2200"/>
              <a:buChar char="•"/>
            </a:pPr>
            <a:r>
              <a:rPr lang="sv-SE" sz="2200"/>
              <a:t>Livsmedelsverket kostråd är att äta </a:t>
            </a:r>
            <a:br>
              <a:rPr lang="sv-SE" sz="2200"/>
            </a:br>
            <a:r>
              <a:rPr lang="sv-SE" sz="2200"/>
              <a:t>fisk 2-3 ggr/vecka-variera</a:t>
            </a:r>
            <a:endParaRPr/>
          </a:p>
          <a:p>
            <a:pPr marL="228600" lvl="0" indent="-228600" algn="l" rtl="0">
              <a:lnSpc>
                <a:spcPct val="90000"/>
              </a:lnSpc>
              <a:spcBef>
                <a:spcPts val="2000"/>
              </a:spcBef>
              <a:spcAft>
                <a:spcPts val="0"/>
              </a:spcAft>
              <a:buClr>
                <a:schemeClr val="dk2"/>
              </a:buClr>
              <a:buSzPts val="2200"/>
              <a:buChar char="•"/>
            </a:pPr>
            <a:r>
              <a:rPr lang="sv-SE" sz="2200"/>
              <a:t>Välj MSC, ASC eller KRAVmärkt fisk</a:t>
            </a:r>
            <a:endParaRPr/>
          </a:p>
        </p:txBody>
      </p:sp>
      <p:sp>
        <p:nvSpPr>
          <p:cNvPr id="470" name="Google Shape;470;p32"/>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VÄLJ SJÖMAT FRÅN HÅLLBART FISKE</a:t>
            </a:r>
            <a:endParaRPr/>
          </a:p>
        </p:txBody>
      </p:sp>
      <p:sp>
        <p:nvSpPr>
          <p:cNvPr id="471" name="Google Shape;471;p32"/>
          <p:cNvSpPr txBox="1"/>
          <p:nvPr/>
        </p:nvSpPr>
        <p:spPr>
          <a:xfrm>
            <a:off x="850789" y="6276496"/>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Livsmedelsverket, Eatforum.org/content/uploads/2019/07/EAT-Lancet_Commission_Summary_Report.pdf. WWF fiskguide https://fiskguiden.wwf.se/</a:t>
            </a:r>
            <a:endParaRPr sz="1000" b="0" i="0" u="none" strike="noStrike" cap="none">
              <a:solidFill>
                <a:srgbClr val="000000"/>
              </a:solidFill>
              <a:latin typeface="Arial"/>
              <a:ea typeface="Arial"/>
              <a:cs typeface="Arial"/>
              <a:sym typeface="Arial"/>
            </a:endParaRPr>
          </a:p>
        </p:txBody>
      </p:sp>
      <p:pic>
        <p:nvPicPr>
          <p:cNvPr id="472" name="Google Shape;472;p32"/>
          <p:cNvPicPr preferRelativeResize="0"/>
          <p:nvPr/>
        </p:nvPicPr>
        <p:blipFill rotWithShape="1">
          <a:blip r:embed="rId3">
            <a:alphaModFix/>
          </a:blip>
          <a:srcRect/>
          <a:stretch/>
        </p:blipFill>
        <p:spPr>
          <a:xfrm>
            <a:off x="5773781" y="1353503"/>
            <a:ext cx="5904413" cy="4921021"/>
          </a:xfrm>
          <a:prstGeom prst="rect">
            <a:avLst/>
          </a:prstGeom>
          <a:noFill/>
          <a:ln>
            <a:noFill/>
          </a:ln>
        </p:spPr>
      </p:pic>
      <p:sp>
        <p:nvSpPr>
          <p:cNvPr id="473" name="Google Shape;473;p3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33</a:t>
            </a:fld>
            <a:endParaRPr/>
          </a:p>
        </p:txBody>
      </p:sp>
      <p:sp>
        <p:nvSpPr>
          <p:cNvPr id="474" name="Google Shape;474;p32"/>
          <p:cNvSpPr txBox="1"/>
          <p:nvPr/>
        </p:nvSpPr>
        <p:spPr>
          <a:xfrm>
            <a:off x="-17419" y="-391886"/>
            <a:ext cx="3204756" cy="307777"/>
          </a:xfrm>
          <a:prstGeom prst="rect">
            <a:avLst/>
          </a:prstGeom>
          <a:solidFill>
            <a:schemeClr val="accent4"/>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Fördjupning olika livsmedelsgrupper 33</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3"/>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5:</a:t>
            </a:r>
            <a:endParaRPr>
              <a:solidFill>
                <a:schemeClr val="lt2"/>
              </a:solidFill>
            </a:endParaRPr>
          </a:p>
        </p:txBody>
      </p:sp>
      <p:sp>
        <p:nvSpPr>
          <p:cNvPr id="481" name="Google Shape;481;p33"/>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200"/>
              <a:buFont typeface="Calibri"/>
              <a:buNone/>
            </a:pPr>
            <a:r>
              <a:rPr lang="sv-SE" sz="3200"/>
              <a:t>KOSTRÅD OM HÅLLBAR OCH HÄLSOSAM MAT GÅR </a:t>
            </a:r>
            <a:br>
              <a:rPr lang="sv-SE" sz="3200"/>
            </a:br>
            <a:r>
              <a:rPr lang="sv-SE" sz="3200"/>
              <a:t>OFTAST ”HAND-I-HAND” MEN DET FINNS OMRÅDEN </a:t>
            </a:r>
            <a:br>
              <a:rPr lang="sv-SE" sz="3200"/>
            </a:br>
            <a:r>
              <a:rPr lang="sv-SE" sz="3200"/>
              <a:t>SOM BEHÖVER UPPMÄRKSAMMAS FÖR ATT </a:t>
            </a:r>
            <a:br>
              <a:rPr lang="sv-SE" sz="3200"/>
            </a:br>
            <a:r>
              <a:rPr lang="sv-SE" sz="3200"/>
              <a:t>UPPNÅ BÅDE HÅLLBARHET OCH HÄLSA. </a:t>
            </a:r>
            <a:endParaRPr/>
          </a:p>
        </p:txBody>
      </p:sp>
      <p:pic>
        <p:nvPicPr>
          <p:cNvPr id="482" name="Google Shape;482;p33"/>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483" name="Google Shape;483;p33"/>
          <p:cNvSpPr txBox="1"/>
          <p:nvPr/>
        </p:nvSpPr>
        <p:spPr>
          <a:xfrm>
            <a:off x="-17420" y="-627017"/>
            <a:ext cx="6365969"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Kostråd om hållbar och hälsosam mat går oftast ”hand-i-hand” men det finns </a:t>
            </a:r>
            <a:br>
              <a:rPr lang="sv-SE" sz="1400" b="0" i="0" u="none" strike="noStrike" cap="none" dirty="0">
                <a:solidFill>
                  <a:schemeClr val="lt1"/>
                </a:solidFill>
                <a:latin typeface="Calibri"/>
                <a:ea typeface="Calibri"/>
                <a:cs typeface="Calibri"/>
                <a:sym typeface="Calibri"/>
              </a:rPr>
            </a:br>
            <a:r>
              <a:rPr lang="sv-SE" sz="1400" b="0" i="0" u="none" strike="noStrike" cap="none" dirty="0">
                <a:solidFill>
                  <a:schemeClr val="lt1"/>
                </a:solidFill>
                <a:latin typeface="Calibri"/>
                <a:ea typeface="Calibri"/>
                <a:cs typeface="Calibri"/>
                <a:sym typeface="Calibri"/>
              </a:rPr>
              <a:t>områden som behöver uppmärksammas för att uppnå både hållbarhet och hälsa   34</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34"/>
          <p:cNvPicPr preferRelativeResize="0"/>
          <p:nvPr/>
        </p:nvPicPr>
        <p:blipFill rotWithShape="1">
          <a:blip r:embed="rId3">
            <a:alphaModFix/>
          </a:blip>
          <a:srcRect/>
          <a:stretch/>
        </p:blipFill>
        <p:spPr>
          <a:xfrm>
            <a:off x="5773781" y="1349829"/>
            <a:ext cx="5904000" cy="4920677"/>
          </a:xfrm>
          <a:prstGeom prst="rect">
            <a:avLst/>
          </a:prstGeom>
          <a:noFill/>
          <a:ln>
            <a:noFill/>
          </a:ln>
        </p:spPr>
      </p:pic>
      <p:sp>
        <p:nvSpPr>
          <p:cNvPr id="489" name="Google Shape;489;p34"/>
          <p:cNvSpPr txBox="1"/>
          <p:nvPr/>
        </p:nvSpPr>
        <p:spPr>
          <a:xfrm>
            <a:off x="850789" y="6275388"/>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WWF vegoguide https://www.wwf.se/mat-och-jordbruk/vegoguiden. WWF fiskguide https://fiskguiden.wwf.se/</a:t>
            </a:r>
            <a:endParaRPr sz="1000" b="0" i="0" u="none" strike="noStrike" cap="none">
              <a:solidFill>
                <a:srgbClr val="000000"/>
              </a:solidFill>
              <a:latin typeface="Arial"/>
              <a:ea typeface="Arial"/>
              <a:cs typeface="Arial"/>
              <a:sym typeface="Arial"/>
            </a:endParaRPr>
          </a:p>
        </p:txBody>
      </p:sp>
      <p:sp>
        <p:nvSpPr>
          <p:cNvPr id="490" name="Google Shape;490;p34"/>
          <p:cNvSpPr txBox="1">
            <a:spLocks noGrp="1"/>
          </p:cNvSpPr>
          <p:nvPr>
            <p:ph type="body" idx="1"/>
          </p:nvPr>
        </p:nvSpPr>
        <p:spPr>
          <a:xfrm>
            <a:off x="838200" y="1958613"/>
            <a:ext cx="4770120" cy="37019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b="1"/>
              <a:t>Undvik färska flygimporterade bär </a:t>
            </a:r>
            <a:br>
              <a:rPr lang="sv-SE" sz="2200" b="1"/>
            </a:br>
            <a:r>
              <a:rPr lang="sv-SE" sz="2200" b="1"/>
              <a:t>och grönsaker!</a:t>
            </a:r>
            <a:br>
              <a:rPr lang="sv-SE" sz="2200"/>
            </a:br>
            <a:r>
              <a:rPr lang="sv-SE" sz="2200"/>
              <a:t>(t. ex. hallon, björnbär, sockerärtor, sugar snaps). Ät när det är säsong!</a:t>
            </a:r>
            <a:endParaRPr/>
          </a:p>
          <a:p>
            <a:pPr marL="228600" lvl="0" indent="-228600" algn="l" rtl="0">
              <a:lnSpc>
                <a:spcPct val="90000"/>
              </a:lnSpc>
              <a:spcBef>
                <a:spcPts val="2000"/>
              </a:spcBef>
              <a:spcAft>
                <a:spcPts val="0"/>
              </a:spcAft>
              <a:buClr>
                <a:schemeClr val="dk2"/>
              </a:buClr>
              <a:buSzPts val="2200"/>
              <a:buChar char="•"/>
            </a:pPr>
            <a:r>
              <a:rPr lang="sv-SE" sz="2200"/>
              <a:t>Livsmedelsverket kostråd är att äta </a:t>
            </a:r>
            <a:br>
              <a:rPr lang="sv-SE" sz="2200"/>
            </a:br>
            <a:r>
              <a:rPr lang="sv-SE" sz="2200"/>
              <a:t>fisk 2-3 ggr/vecka. </a:t>
            </a:r>
            <a:endParaRPr/>
          </a:p>
        </p:txBody>
      </p:sp>
      <p:sp>
        <p:nvSpPr>
          <p:cNvPr id="491" name="Google Shape;491;p34"/>
          <p:cNvSpPr txBox="1">
            <a:spLocks noGrp="1"/>
          </p:cNvSpPr>
          <p:nvPr>
            <p:ph type="title"/>
          </p:nvPr>
        </p:nvSpPr>
        <p:spPr>
          <a:xfrm>
            <a:off x="485775" y="469900"/>
            <a:ext cx="11220450" cy="6254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sz="3600" cap="none"/>
              <a:t>VÄLJ SJÖMAT, FRUKT OCH GRÖNT MED OMSORG</a:t>
            </a:r>
            <a:endParaRPr sz="3600" cap="none"/>
          </a:p>
        </p:txBody>
      </p:sp>
      <p:sp>
        <p:nvSpPr>
          <p:cNvPr id="492" name="Google Shape;492;p34"/>
          <p:cNvSpPr/>
          <p:nvPr/>
        </p:nvSpPr>
        <p:spPr>
          <a:xfrm rot="-228231">
            <a:off x="4517918" y="3789894"/>
            <a:ext cx="2412000" cy="2410532"/>
          </a:xfrm>
          <a:prstGeom prst="ellipse">
            <a:avLst/>
          </a:prstGeom>
          <a:solidFill>
            <a:schemeClr val="lt2"/>
          </a:solidFill>
          <a:ln>
            <a:noFill/>
          </a:ln>
        </p:spPr>
        <p:txBody>
          <a:bodyPr spcFirstLastPara="1" wrap="none" lIns="0" tIns="45700" rIns="0" bIns="45700" anchor="ctr" anchorCtr="0">
            <a:noAutofit/>
          </a:bodyPr>
          <a:lstStyle/>
          <a:p>
            <a:pPr marL="0" marR="0" lvl="0" indent="0" algn="ctr" rtl="0">
              <a:lnSpc>
                <a:spcPts val="2300"/>
              </a:lnSpc>
              <a:spcBef>
                <a:spcPts val="0"/>
              </a:spcBef>
              <a:spcAft>
                <a:spcPts val="0"/>
              </a:spcAft>
              <a:buClr>
                <a:srgbClr val="000000"/>
              </a:buClr>
              <a:buSzPts val="2200"/>
              <a:buFont typeface="Arial"/>
              <a:buNone/>
            </a:pPr>
            <a:r>
              <a:rPr lang="sv-SE" sz="2100" b="1" i="0" u="none" strike="noStrike" cap="none" dirty="0">
                <a:solidFill>
                  <a:schemeClr val="lt1"/>
                </a:solidFill>
                <a:latin typeface="Calibri"/>
                <a:ea typeface="Calibri"/>
                <a:cs typeface="Calibri"/>
                <a:sym typeface="Calibri"/>
              </a:rPr>
              <a:t>Hälsosamma</a:t>
            </a:r>
            <a:br>
              <a:rPr lang="sv-SE" sz="2100" b="1" i="0" u="none" strike="noStrike" cap="none"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livsmedel </a:t>
            </a:r>
            <a:br>
              <a:rPr lang="sv-SE" sz="2100" b="1"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 inte alltid</a:t>
            </a:r>
            <a:br>
              <a:rPr lang="sv-SE" sz="2100" b="1" i="0" u="none" strike="noStrike" cap="none"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hållbara!</a:t>
            </a:r>
            <a:endParaRPr sz="2100" b="0" i="0" u="none" strike="noStrike" cap="none" dirty="0">
              <a:solidFill>
                <a:srgbClr val="000000"/>
              </a:solidFill>
              <a:latin typeface="Arial"/>
              <a:ea typeface="Arial"/>
              <a:cs typeface="Arial"/>
              <a:sym typeface="Arial"/>
            </a:endParaRPr>
          </a:p>
        </p:txBody>
      </p:sp>
      <p:sp>
        <p:nvSpPr>
          <p:cNvPr id="493" name="Google Shape;493;p3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35</a:t>
            </a:fld>
            <a:endParaRPr/>
          </a:p>
        </p:txBody>
      </p:sp>
      <p:sp>
        <p:nvSpPr>
          <p:cNvPr id="494" name="Google Shape;494;p34"/>
          <p:cNvSpPr txBox="1"/>
          <p:nvPr/>
        </p:nvSpPr>
        <p:spPr>
          <a:xfrm>
            <a:off x="-17420" y="-627017"/>
            <a:ext cx="6365969"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Kostråd om hållbar och hälsosam mat går oftast ”hand-i-hand” men det finns </a:t>
            </a:r>
            <a:br>
              <a:rPr lang="sv-SE" sz="1400" b="0" i="0" u="none" strike="noStrike" cap="none" dirty="0">
                <a:solidFill>
                  <a:schemeClr val="lt1"/>
                </a:solidFill>
                <a:latin typeface="Calibri"/>
                <a:ea typeface="Calibri"/>
                <a:cs typeface="Calibri"/>
                <a:sym typeface="Calibri"/>
              </a:rPr>
            </a:br>
            <a:r>
              <a:rPr lang="sv-SE" sz="1400" b="0" i="0" u="none" strike="noStrike" cap="none" dirty="0">
                <a:solidFill>
                  <a:schemeClr val="lt1"/>
                </a:solidFill>
                <a:latin typeface="Calibri"/>
                <a:ea typeface="Calibri"/>
                <a:cs typeface="Calibri"/>
                <a:sym typeface="Calibri"/>
              </a:rPr>
              <a:t>områden som behöver uppmärksammas för att uppnå både hållbarhet och hälsa   35</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p:nvPr/>
        </p:nvSpPr>
        <p:spPr>
          <a:xfrm>
            <a:off x="7259899" y="1527384"/>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500" name="Google Shape;500;p35"/>
          <p:cNvSpPr txBox="1"/>
          <p:nvPr/>
        </p:nvSpPr>
        <p:spPr>
          <a:xfrm>
            <a:off x="850789" y="6266971"/>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The global syndemic of obesity, undernutrition and climate change: Swinburn et al. The Lancet 2019; 393(10173): 791-846.</a:t>
            </a:r>
            <a:endParaRPr sz="1000" b="0" i="0" u="none" strike="noStrike" cap="none">
              <a:solidFill>
                <a:srgbClr val="000000"/>
              </a:solidFill>
              <a:latin typeface="Arial"/>
              <a:ea typeface="Arial"/>
              <a:cs typeface="Arial"/>
              <a:sym typeface="Arial"/>
            </a:endParaRPr>
          </a:p>
        </p:txBody>
      </p:sp>
      <p:sp>
        <p:nvSpPr>
          <p:cNvPr id="501" name="Google Shape;501;p35"/>
          <p:cNvSpPr txBox="1">
            <a:spLocks noGrp="1"/>
          </p:cNvSpPr>
          <p:nvPr>
            <p:ph type="title"/>
          </p:nvPr>
        </p:nvSpPr>
        <p:spPr>
          <a:xfrm>
            <a:off x="838200" y="450851"/>
            <a:ext cx="10515600" cy="6812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“UTRYMMESMAT”</a:t>
            </a:r>
            <a:endParaRPr/>
          </a:p>
        </p:txBody>
      </p:sp>
      <p:sp>
        <p:nvSpPr>
          <p:cNvPr id="502" name="Google Shape;502;p35"/>
          <p:cNvSpPr/>
          <p:nvPr/>
        </p:nvSpPr>
        <p:spPr>
          <a:xfrm rot="-667766">
            <a:off x="6241421" y="3853795"/>
            <a:ext cx="2492618" cy="2492618"/>
          </a:xfrm>
          <a:prstGeom prst="ellipse">
            <a:avLst/>
          </a:prstGeom>
          <a:solidFill>
            <a:schemeClr val="lt2"/>
          </a:solidFill>
          <a:ln>
            <a:noFill/>
          </a:ln>
        </p:spPr>
        <p:txBody>
          <a:bodyPr spcFirstLastPara="1" wrap="none" lIns="0" tIns="45700" rIns="0" bIns="45700" anchor="ctr" anchorCtr="0">
            <a:noAutofit/>
          </a:bodyPr>
          <a:lstStyle/>
          <a:p>
            <a:pPr marL="0" marR="0" lvl="0" indent="0" algn="ctr" rtl="0">
              <a:lnSpc>
                <a:spcPts val="2300"/>
              </a:lnSpc>
              <a:spcBef>
                <a:spcPts val="0"/>
              </a:spcBef>
              <a:spcAft>
                <a:spcPts val="0"/>
              </a:spcAft>
              <a:buClr>
                <a:srgbClr val="000000"/>
              </a:buClr>
              <a:buSzPts val="2200"/>
              <a:buFont typeface="Arial"/>
              <a:buNone/>
            </a:pPr>
            <a:r>
              <a:rPr lang="sv-SE" sz="2100" b="1" i="0" u="none" strike="noStrike" cap="none" dirty="0">
                <a:solidFill>
                  <a:schemeClr val="lt1"/>
                </a:solidFill>
                <a:latin typeface="Calibri"/>
                <a:ea typeface="Calibri"/>
                <a:cs typeface="Calibri"/>
                <a:sym typeface="Calibri"/>
              </a:rPr>
              <a:t>Mat med låg</a:t>
            </a:r>
            <a:br>
              <a:rPr lang="sv-SE" sz="2100" b="1" i="0" u="none" strike="noStrike" cap="none"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klimatpåverkan </a:t>
            </a:r>
            <a:br>
              <a:rPr lang="sv-SE" sz="2100" b="1" i="0" u="none" strike="noStrike" cap="none"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 inte alltid</a:t>
            </a:r>
            <a:br>
              <a:rPr lang="sv-SE" sz="2100" b="1" i="0" u="none" strike="noStrike" cap="none" dirty="0">
                <a:solidFill>
                  <a:schemeClr val="lt1"/>
                </a:solidFill>
                <a:latin typeface="Calibri"/>
                <a:ea typeface="Calibri"/>
                <a:cs typeface="Calibri"/>
                <a:sym typeface="Calibri"/>
              </a:rPr>
            </a:br>
            <a:r>
              <a:rPr lang="sv-SE" sz="2100" b="1" i="0" u="none" strike="noStrike" cap="none" dirty="0">
                <a:solidFill>
                  <a:schemeClr val="lt1"/>
                </a:solidFill>
                <a:latin typeface="Calibri"/>
                <a:ea typeface="Calibri"/>
                <a:cs typeface="Calibri"/>
                <a:sym typeface="Calibri"/>
              </a:rPr>
              <a:t>hälsosam!</a:t>
            </a:r>
            <a:endParaRPr sz="2100" b="0" i="0" u="none" strike="noStrike" cap="none" dirty="0">
              <a:solidFill>
                <a:srgbClr val="000000"/>
              </a:solidFill>
              <a:latin typeface="Arial"/>
              <a:ea typeface="Arial"/>
              <a:cs typeface="Arial"/>
              <a:sym typeface="Arial"/>
            </a:endParaRPr>
          </a:p>
        </p:txBody>
      </p:sp>
      <p:sp>
        <p:nvSpPr>
          <p:cNvPr id="503" name="Google Shape;503;p35"/>
          <p:cNvSpPr txBox="1">
            <a:spLocks noGrp="1"/>
          </p:cNvSpPr>
          <p:nvPr>
            <p:ph type="body" idx="1"/>
          </p:nvPr>
        </p:nvSpPr>
        <p:spPr>
          <a:xfrm>
            <a:off x="838200" y="1958613"/>
            <a:ext cx="5233422" cy="3710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a:t>Socker och fett har ofta lågt klimatavtryck och är billiga ingredienser i energirika livsmedel.</a:t>
            </a:r>
            <a:endParaRPr/>
          </a:p>
          <a:p>
            <a:pPr marL="228600" lvl="0" indent="-228600" algn="l" rtl="0">
              <a:lnSpc>
                <a:spcPct val="90000"/>
              </a:lnSpc>
              <a:spcBef>
                <a:spcPts val="2000"/>
              </a:spcBef>
              <a:spcAft>
                <a:spcPts val="0"/>
              </a:spcAft>
              <a:buClr>
                <a:schemeClr val="dk2"/>
              </a:buClr>
              <a:buSzPts val="2200"/>
              <a:buChar char="•"/>
            </a:pPr>
            <a:r>
              <a:rPr lang="sv-SE" sz="2200"/>
              <a:t>Hög konsumtion av energirik och näringsfattig mat bidrar till hälsoproblem hos individen samt onödig miljöpåverkan.</a:t>
            </a:r>
            <a:endParaRPr/>
          </a:p>
        </p:txBody>
      </p:sp>
      <p:sp>
        <p:nvSpPr>
          <p:cNvPr id="504" name="Google Shape;504;p3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36</a:t>
            </a:fld>
            <a:endParaRPr/>
          </a:p>
        </p:txBody>
      </p:sp>
      <p:sp>
        <p:nvSpPr>
          <p:cNvPr id="505" name="Google Shape;505;p35"/>
          <p:cNvSpPr txBox="1"/>
          <p:nvPr/>
        </p:nvSpPr>
        <p:spPr>
          <a:xfrm>
            <a:off x="-17420" y="-627017"/>
            <a:ext cx="6365969"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Kostråd om hållbar och hälsosam mat går oftast ”hand-i-hand” men det finns </a:t>
            </a:r>
            <a:br>
              <a:rPr lang="sv-SE" sz="1400" b="0" i="0" u="none" strike="noStrike" cap="none" dirty="0">
                <a:solidFill>
                  <a:schemeClr val="lt1"/>
                </a:solidFill>
                <a:latin typeface="Calibri"/>
                <a:ea typeface="Calibri"/>
                <a:cs typeface="Calibri"/>
                <a:sym typeface="Calibri"/>
              </a:rPr>
            </a:br>
            <a:r>
              <a:rPr lang="sv-SE" sz="1400" b="0" i="0" u="none" strike="noStrike" cap="none" dirty="0">
                <a:solidFill>
                  <a:schemeClr val="lt1"/>
                </a:solidFill>
                <a:latin typeface="Calibri"/>
                <a:ea typeface="Calibri"/>
                <a:cs typeface="Calibri"/>
                <a:sym typeface="Calibri"/>
              </a:rPr>
              <a:t>områden som behöver uppmärksammas för att uppnå både hållbarhet och hälsa   36</a:t>
            </a:r>
            <a:endParaRPr sz="1400" b="0" i="0" u="none" strike="noStrike" cap="none" dirty="0">
              <a:solidFill>
                <a:srgbClr val="000000"/>
              </a:solidFill>
              <a:latin typeface="Arial"/>
              <a:ea typeface="Arial"/>
              <a:cs typeface="Arial"/>
              <a:sym typeface="Arial"/>
            </a:endParaRPr>
          </a:p>
        </p:txBody>
      </p:sp>
      <p:sp>
        <p:nvSpPr>
          <p:cNvPr id="11" name="Google Shape;370;p6">
            <a:extLst>
              <a:ext uri="{FF2B5EF4-FFF2-40B4-BE49-F238E27FC236}">
                <a16:creationId xmlns:a16="http://schemas.microsoft.com/office/drawing/2014/main" id="{7AA7CEA7-E8CA-44EC-A1C6-2F882F3D6CE3}"/>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Hämtat från Unsplash.com</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6"/>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6:</a:t>
            </a:r>
            <a:endParaRPr>
              <a:solidFill>
                <a:schemeClr val="lt2"/>
              </a:solidFill>
            </a:endParaRPr>
          </a:p>
        </p:txBody>
      </p:sp>
      <p:sp>
        <p:nvSpPr>
          <p:cNvPr id="513" name="Google Shape;513;p36"/>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DIETISTENS UNIKA ROLL</a:t>
            </a:r>
            <a:endParaRPr/>
          </a:p>
        </p:txBody>
      </p:sp>
      <p:pic>
        <p:nvPicPr>
          <p:cNvPr id="514" name="Google Shape;514;p36"/>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515" name="Google Shape;515;p36"/>
          <p:cNvSpPr txBox="1"/>
          <p:nvPr/>
        </p:nvSpPr>
        <p:spPr>
          <a:xfrm>
            <a:off x="-17419" y="-391886"/>
            <a:ext cx="2079582" cy="307777"/>
          </a:xfrm>
          <a:prstGeom prst="rect">
            <a:avLst/>
          </a:prstGeom>
          <a:solidFill>
            <a:schemeClr val="accent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Dietistens unika roll 37</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7"/>
          <p:cNvSpPr txBox="1">
            <a:spLocks noGrp="1"/>
          </p:cNvSpPr>
          <p:nvPr>
            <p:ph type="body" idx="1"/>
          </p:nvPr>
        </p:nvSpPr>
        <p:spPr>
          <a:xfrm>
            <a:off x="838200" y="1897651"/>
            <a:ext cx="10067925" cy="4362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800"/>
              <a:buChar char="•"/>
            </a:pPr>
            <a:r>
              <a:rPr lang="sv-SE" dirty="0"/>
              <a:t>Bedömer om den hållbara kosten är välbalanserade utifrån </a:t>
            </a:r>
            <a:br>
              <a:rPr lang="sv-SE" dirty="0"/>
            </a:br>
            <a:r>
              <a:rPr lang="sv-SE" dirty="0"/>
              <a:t>näring och energi.</a:t>
            </a:r>
            <a:endParaRPr dirty="0"/>
          </a:p>
          <a:p>
            <a:pPr marL="228600" lvl="0" indent="-228600" algn="l" rtl="0">
              <a:lnSpc>
                <a:spcPct val="90000"/>
              </a:lnSpc>
              <a:spcBef>
                <a:spcPts val="2000"/>
              </a:spcBef>
              <a:spcAft>
                <a:spcPts val="0"/>
              </a:spcAft>
              <a:buClr>
                <a:schemeClr val="dk2"/>
              </a:buClr>
              <a:buSzPts val="2800"/>
              <a:buChar char="•"/>
            </a:pPr>
            <a:r>
              <a:rPr lang="sv-SE" dirty="0"/>
              <a:t>Påtalar eventuella nutritionsproblem som kan uppstå och hur dessa kan åtgärdas.</a:t>
            </a:r>
            <a:endParaRPr dirty="0"/>
          </a:p>
          <a:p>
            <a:pPr marL="228600" lvl="0" indent="-228600" algn="l" rtl="0">
              <a:lnSpc>
                <a:spcPct val="90000"/>
              </a:lnSpc>
              <a:spcBef>
                <a:spcPts val="2000"/>
              </a:spcBef>
              <a:spcAft>
                <a:spcPts val="0"/>
              </a:spcAft>
              <a:buClr>
                <a:schemeClr val="dk2"/>
              </a:buClr>
              <a:buSzPts val="2800"/>
              <a:buChar char="•"/>
            </a:pPr>
            <a:r>
              <a:rPr lang="sv-SE" dirty="0"/>
              <a:t>Vägleder om matval (nya och traditionella) och kostbehandlingar som optimerar näringsintaget utifrån ett helhetsperspektiv. </a:t>
            </a:r>
            <a:endParaRPr dirty="0"/>
          </a:p>
          <a:p>
            <a:pPr marL="228600" lvl="0" indent="-50800" algn="l" rtl="0">
              <a:lnSpc>
                <a:spcPct val="90000"/>
              </a:lnSpc>
              <a:spcBef>
                <a:spcPts val="2000"/>
              </a:spcBef>
              <a:spcAft>
                <a:spcPts val="0"/>
              </a:spcAft>
              <a:buClr>
                <a:schemeClr val="dk2"/>
              </a:buClr>
              <a:buSzPts val="2800"/>
              <a:buNone/>
            </a:pPr>
            <a:endParaRPr dirty="0"/>
          </a:p>
        </p:txBody>
      </p:sp>
      <p:sp>
        <p:nvSpPr>
          <p:cNvPr id="521" name="Google Shape;521;p37"/>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DIETISTENS KOMPETENS </a:t>
            </a:r>
            <a:endParaRPr/>
          </a:p>
        </p:txBody>
      </p:sp>
      <p:sp>
        <p:nvSpPr>
          <p:cNvPr id="522" name="Google Shape;522;p3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38</a:t>
            </a:fld>
            <a:endParaRPr/>
          </a:p>
        </p:txBody>
      </p:sp>
      <p:sp>
        <p:nvSpPr>
          <p:cNvPr id="523" name="Google Shape;523;p37"/>
          <p:cNvSpPr txBox="1"/>
          <p:nvPr/>
        </p:nvSpPr>
        <p:spPr>
          <a:xfrm>
            <a:off x="-17419" y="-391886"/>
            <a:ext cx="2079582" cy="307777"/>
          </a:xfrm>
          <a:prstGeom prst="rect">
            <a:avLst/>
          </a:prstGeom>
          <a:solidFill>
            <a:schemeClr val="accent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Dietistens unika roll 38</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8"/>
          <p:cNvSpPr txBox="1">
            <a:spLocks noGrp="1"/>
          </p:cNvSpPr>
          <p:nvPr>
            <p:ph type="body" idx="1"/>
          </p:nvPr>
        </p:nvSpPr>
        <p:spPr>
          <a:xfrm>
            <a:off x="838200" y="1897653"/>
            <a:ext cx="10515600" cy="4362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800"/>
              <a:buChar char="•"/>
            </a:pPr>
            <a:r>
              <a:rPr lang="sv-SE"/>
              <a:t>Integrera miljöperspektivet i sin verksamhet – oavsett område.</a:t>
            </a:r>
            <a:endParaRPr/>
          </a:p>
          <a:p>
            <a:pPr marL="228600" lvl="0" indent="-228600" algn="l" rtl="0">
              <a:lnSpc>
                <a:spcPct val="90000"/>
              </a:lnSpc>
              <a:spcBef>
                <a:spcPts val="2000"/>
              </a:spcBef>
              <a:spcAft>
                <a:spcPts val="0"/>
              </a:spcAft>
              <a:buClr>
                <a:schemeClr val="dk2"/>
              </a:buClr>
              <a:buSzPts val="2800"/>
              <a:buChar char="•"/>
            </a:pPr>
            <a:r>
              <a:rPr lang="sv-SE"/>
              <a:t>Utbilda arbetskamrater i sin verksamhet om </a:t>
            </a:r>
            <a:br>
              <a:rPr lang="sv-SE"/>
            </a:br>
            <a:r>
              <a:rPr lang="sv-SE"/>
              <a:t>”Vad som är hållbara matvanor” </a:t>
            </a:r>
            <a:endParaRPr/>
          </a:p>
          <a:p>
            <a:pPr marL="228600" lvl="0" indent="-228600" algn="l" rtl="0">
              <a:lnSpc>
                <a:spcPct val="90000"/>
              </a:lnSpc>
              <a:spcBef>
                <a:spcPts val="2000"/>
              </a:spcBef>
              <a:spcAft>
                <a:spcPts val="0"/>
              </a:spcAft>
              <a:buClr>
                <a:schemeClr val="dk2"/>
              </a:buClr>
              <a:buSzPts val="2800"/>
              <a:buChar char="•"/>
            </a:pPr>
            <a:r>
              <a:rPr lang="sv-SE"/>
              <a:t>Verka för frågan om hållbara matvanor lyfts och finns med på ”agendan” i de sammanhang som dietisten är aktiv. </a:t>
            </a:r>
            <a:endParaRPr/>
          </a:p>
          <a:p>
            <a:pPr marL="228600" lvl="0" indent="-228600" algn="l" rtl="0">
              <a:lnSpc>
                <a:spcPct val="90000"/>
              </a:lnSpc>
              <a:spcBef>
                <a:spcPts val="2000"/>
              </a:spcBef>
              <a:spcAft>
                <a:spcPts val="0"/>
              </a:spcAft>
              <a:buClr>
                <a:schemeClr val="dk2"/>
              </a:buClr>
              <a:buSzPts val="2800"/>
              <a:buChar char="•"/>
            </a:pPr>
            <a:r>
              <a:rPr lang="sv-SE"/>
              <a:t>Nätverka där dietisten interagerar med andra professioner etc. </a:t>
            </a:r>
            <a:endParaRPr/>
          </a:p>
        </p:txBody>
      </p:sp>
      <p:sp>
        <p:nvSpPr>
          <p:cNvPr id="529" name="Google Shape;529;p38"/>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VAD KAN DIETISTEN GÖRA I SIN VERKSAMHET?</a:t>
            </a:r>
            <a:endParaRPr/>
          </a:p>
        </p:txBody>
      </p:sp>
      <p:sp>
        <p:nvSpPr>
          <p:cNvPr id="530" name="Google Shape;530;p3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39</a:t>
            </a:fld>
            <a:endParaRPr/>
          </a:p>
        </p:txBody>
      </p:sp>
      <p:sp>
        <p:nvSpPr>
          <p:cNvPr id="531" name="Google Shape;531;p38"/>
          <p:cNvSpPr txBox="1"/>
          <p:nvPr/>
        </p:nvSpPr>
        <p:spPr>
          <a:xfrm>
            <a:off x="-17419" y="-391886"/>
            <a:ext cx="2079582" cy="307777"/>
          </a:xfrm>
          <a:prstGeom prst="rect">
            <a:avLst/>
          </a:prstGeom>
          <a:solidFill>
            <a:schemeClr val="accent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Dietistens unika roll 39</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sv-SE"/>
              <a:t>HÅLLBART ÄTANDE TAR FOKUS </a:t>
            </a:r>
            <a:br>
              <a:rPr lang="sv-SE"/>
            </a:br>
            <a:r>
              <a:rPr lang="sv-SE"/>
              <a:t>PÅ MILJÖMÄSSIG HÅLLBARHET</a:t>
            </a:r>
            <a:endParaRPr sz="2800"/>
          </a:p>
        </p:txBody>
      </p:sp>
      <p:sp>
        <p:nvSpPr>
          <p:cNvPr id="106" name="Google Shape;106;p4"/>
          <p:cNvSpPr txBox="1">
            <a:spLocks noGrp="1"/>
          </p:cNvSpPr>
          <p:nvPr>
            <p:ph type="body" idx="1"/>
          </p:nvPr>
        </p:nvSpPr>
        <p:spPr>
          <a:xfrm>
            <a:off x="838200" y="1825625"/>
            <a:ext cx="6107367"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sv-SE" sz="2200"/>
              <a:t>Begreppet hållbarhet används i många olika sammanhang. Allmänt vedertaget är att hållbarhet och hållbar utveckling bygger på tre grundpelare:</a:t>
            </a:r>
            <a:endParaRPr sz="2200"/>
          </a:p>
          <a:p>
            <a:pPr marL="252413" lvl="0" indent="-252413" algn="l" rtl="0">
              <a:lnSpc>
                <a:spcPct val="90000"/>
              </a:lnSpc>
              <a:spcBef>
                <a:spcPts val="1000"/>
              </a:spcBef>
              <a:spcAft>
                <a:spcPts val="0"/>
              </a:spcAft>
              <a:buSzPts val="1800"/>
              <a:buChar char="•"/>
            </a:pPr>
            <a:r>
              <a:rPr lang="sv-SE" sz="2200"/>
              <a:t>Ekonomisk</a:t>
            </a:r>
            <a:endParaRPr sz="2200"/>
          </a:p>
          <a:p>
            <a:pPr marL="252413" lvl="0" indent="-252413" algn="l" rtl="0">
              <a:lnSpc>
                <a:spcPct val="90000"/>
              </a:lnSpc>
              <a:spcBef>
                <a:spcPts val="1000"/>
              </a:spcBef>
              <a:spcAft>
                <a:spcPts val="0"/>
              </a:spcAft>
              <a:buSzPts val="1800"/>
              <a:buChar char="•"/>
            </a:pPr>
            <a:r>
              <a:rPr lang="sv-SE" sz="2200"/>
              <a:t>Social</a:t>
            </a:r>
            <a:endParaRPr sz="2200"/>
          </a:p>
          <a:p>
            <a:pPr marL="252413" lvl="0" indent="-252413" algn="l" rtl="0">
              <a:lnSpc>
                <a:spcPct val="90000"/>
              </a:lnSpc>
              <a:spcBef>
                <a:spcPts val="1000"/>
              </a:spcBef>
              <a:spcAft>
                <a:spcPts val="0"/>
              </a:spcAft>
              <a:buSzPts val="1800"/>
              <a:buChar char="•"/>
            </a:pPr>
            <a:r>
              <a:rPr lang="sv-SE" sz="2200"/>
              <a:t>Miljömässig</a:t>
            </a:r>
            <a:endParaRPr sz="2200"/>
          </a:p>
          <a:p>
            <a:pPr marL="0" lvl="0" indent="0" algn="l" rtl="0">
              <a:lnSpc>
                <a:spcPct val="90000"/>
              </a:lnSpc>
              <a:spcBef>
                <a:spcPts val="1000"/>
              </a:spcBef>
              <a:spcAft>
                <a:spcPts val="0"/>
              </a:spcAft>
              <a:buSzPts val="1800"/>
              <a:buNone/>
            </a:pPr>
            <a:endParaRPr sz="2200"/>
          </a:p>
          <a:p>
            <a:pPr marL="0" lvl="0" indent="0" algn="l" rtl="0">
              <a:lnSpc>
                <a:spcPct val="90000"/>
              </a:lnSpc>
              <a:spcBef>
                <a:spcPts val="1000"/>
              </a:spcBef>
              <a:spcAft>
                <a:spcPts val="0"/>
              </a:spcAft>
              <a:buSzPts val="1800"/>
              <a:buNone/>
            </a:pPr>
            <a:endParaRPr sz="2200"/>
          </a:p>
          <a:p>
            <a:pPr marL="0" lvl="0" indent="0" algn="l" rtl="0">
              <a:lnSpc>
                <a:spcPct val="90000"/>
              </a:lnSpc>
              <a:spcBef>
                <a:spcPts val="1000"/>
              </a:spcBef>
              <a:spcAft>
                <a:spcPts val="0"/>
              </a:spcAft>
              <a:buClr>
                <a:schemeClr val="dk1"/>
              </a:buClr>
              <a:buSzPts val="1100"/>
              <a:buFont typeface="Arial"/>
              <a:buNone/>
            </a:pPr>
            <a:r>
              <a:rPr lang="sv-SE" sz="2200"/>
              <a:t>I den här guiden ligger fokus på den miljömässiga dimensionen.</a:t>
            </a:r>
            <a:endParaRPr sz="2200"/>
          </a:p>
          <a:p>
            <a:pPr marL="0" lvl="0" indent="0" algn="l" rtl="0">
              <a:lnSpc>
                <a:spcPct val="90000"/>
              </a:lnSpc>
              <a:spcBef>
                <a:spcPts val="1000"/>
              </a:spcBef>
              <a:spcAft>
                <a:spcPts val="0"/>
              </a:spcAft>
              <a:buClr>
                <a:schemeClr val="dk1"/>
              </a:buClr>
              <a:buSzPts val="1100"/>
              <a:buFont typeface="Arial"/>
              <a:buNone/>
            </a:pPr>
            <a:r>
              <a:rPr lang="sv-SE" sz="2200"/>
              <a:t> </a:t>
            </a:r>
            <a:endParaRPr sz="2200"/>
          </a:p>
          <a:p>
            <a:pPr marL="0" lvl="0" indent="0" algn="l" rtl="0">
              <a:lnSpc>
                <a:spcPct val="90000"/>
              </a:lnSpc>
              <a:spcBef>
                <a:spcPts val="1000"/>
              </a:spcBef>
              <a:spcAft>
                <a:spcPts val="0"/>
              </a:spcAft>
              <a:buSzPts val="1800"/>
              <a:buNone/>
            </a:pPr>
            <a:endParaRPr sz="2200"/>
          </a:p>
        </p:txBody>
      </p:sp>
      <p:sp>
        <p:nvSpPr>
          <p:cNvPr id="107" name="Google Shape;107;p4"/>
          <p:cNvSpPr/>
          <p:nvPr/>
        </p:nvSpPr>
        <p:spPr>
          <a:xfrm>
            <a:off x="8470991" y="1968137"/>
            <a:ext cx="1506582" cy="1506582"/>
          </a:xfrm>
          <a:prstGeom prst="ellipse">
            <a:avLst/>
          </a:prstGeom>
          <a:solidFill>
            <a:schemeClr val="accent2"/>
          </a:solidFill>
          <a:ln>
            <a:noFill/>
          </a:ln>
        </p:spPr>
        <p:txBody>
          <a:bodyPr spcFirstLastPara="1" wrap="none" lIns="0" tIns="45700" rIns="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sv-SE" sz="1800" b="1" i="0" u="none" strike="noStrike" cap="none">
                <a:solidFill>
                  <a:schemeClr val="lt2"/>
                </a:solidFill>
                <a:latin typeface="Calibri"/>
                <a:ea typeface="Calibri"/>
                <a:cs typeface="Calibri"/>
                <a:sym typeface="Calibri"/>
              </a:rPr>
              <a:t>Hållbarhet</a:t>
            </a:r>
            <a:endParaRPr sz="1800" b="0" i="0" u="none" strike="noStrike" cap="none">
              <a:solidFill>
                <a:srgbClr val="000000"/>
              </a:solidFill>
              <a:latin typeface="Arial"/>
              <a:ea typeface="Arial"/>
              <a:cs typeface="Arial"/>
              <a:sym typeface="Arial"/>
            </a:endParaRPr>
          </a:p>
        </p:txBody>
      </p:sp>
      <p:sp>
        <p:nvSpPr>
          <p:cNvPr id="108" name="Google Shape;108;p4"/>
          <p:cNvSpPr/>
          <p:nvPr/>
        </p:nvSpPr>
        <p:spPr>
          <a:xfrm>
            <a:off x="8630465" y="4188821"/>
            <a:ext cx="1459504" cy="1459504"/>
          </a:xfrm>
          <a:prstGeom prst="ellipse">
            <a:avLst/>
          </a:prstGeom>
          <a:solidFill>
            <a:schemeClr val="lt2"/>
          </a:solidFill>
          <a:ln>
            <a:noFill/>
          </a:ln>
        </p:spPr>
        <p:txBody>
          <a:bodyPr spcFirstLastPara="1" wrap="none" lIns="0" tIns="45700" rIns="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sv-SE" sz="1600" b="0" i="0" u="none" strike="noStrike" cap="none">
                <a:solidFill>
                  <a:schemeClr val="lt1"/>
                </a:solidFill>
                <a:latin typeface="Calibri"/>
                <a:ea typeface="Calibri"/>
                <a:cs typeface="Calibri"/>
                <a:sym typeface="Calibri"/>
              </a:rPr>
              <a:t>Social</a:t>
            </a:r>
            <a:endParaRPr sz="1600" b="0" i="0" u="none" strike="noStrike" cap="none">
              <a:solidFill>
                <a:srgbClr val="000000"/>
              </a:solidFill>
              <a:latin typeface="Arial"/>
              <a:ea typeface="Arial"/>
              <a:cs typeface="Arial"/>
              <a:sym typeface="Arial"/>
            </a:endParaRPr>
          </a:p>
        </p:txBody>
      </p:sp>
      <p:sp>
        <p:nvSpPr>
          <p:cNvPr id="109" name="Google Shape;109;p4"/>
          <p:cNvSpPr/>
          <p:nvPr/>
        </p:nvSpPr>
        <p:spPr>
          <a:xfrm>
            <a:off x="10199096" y="4188821"/>
            <a:ext cx="1459504" cy="1459504"/>
          </a:xfrm>
          <a:prstGeom prst="ellipse">
            <a:avLst/>
          </a:prstGeom>
          <a:solidFill>
            <a:schemeClr val="lt2"/>
          </a:solidFill>
          <a:ln>
            <a:noFill/>
          </a:ln>
        </p:spPr>
        <p:txBody>
          <a:bodyPr spcFirstLastPara="1" wrap="none" lIns="0" tIns="45700" rIns="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sv-SE" sz="1600" b="0" i="0" u="none" strike="noStrike" cap="none">
                <a:solidFill>
                  <a:schemeClr val="lt1"/>
                </a:solidFill>
                <a:latin typeface="Calibri"/>
                <a:ea typeface="Calibri"/>
                <a:cs typeface="Calibri"/>
                <a:sym typeface="Calibri"/>
              </a:rPr>
              <a:t>Miljömässig</a:t>
            </a:r>
            <a:endParaRPr sz="1600" b="0" i="0" u="none" strike="noStrike" cap="none">
              <a:solidFill>
                <a:srgbClr val="000000"/>
              </a:solidFill>
              <a:latin typeface="Arial"/>
              <a:ea typeface="Arial"/>
              <a:cs typeface="Arial"/>
              <a:sym typeface="Arial"/>
            </a:endParaRPr>
          </a:p>
        </p:txBody>
      </p:sp>
      <p:sp>
        <p:nvSpPr>
          <p:cNvPr id="110" name="Google Shape;110;p4"/>
          <p:cNvSpPr/>
          <p:nvPr/>
        </p:nvSpPr>
        <p:spPr>
          <a:xfrm>
            <a:off x="7034075" y="4188821"/>
            <a:ext cx="1459504" cy="1459504"/>
          </a:xfrm>
          <a:prstGeom prst="ellipse">
            <a:avLst/>
          </a:prstGeom>
          <a:solidFill>
            <a:schemeClr val="lt2"/>
          </a:solidFill>
          <a:ln>
            <a:noFill/>
          </a:ln>
        </p:spPr>
        <p:txBody>
          <a:bodyPr spcFirstLastPara="1" wrap="none" lIns="0" tIns="45700" rIns="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sv-SE" sz="1600" b="0" i="0" u="none" strike="noStrike" cap="none" dirty="0">
                <a:solidFill>
                  <a:schemeClr val="lt1"/>
                </a:solidFill>
                <a:latin typeface="Calibri"/>
                <a:ea typeface="Calibri"/>
                <a:cs typeface="Calibri"/>
                <a:sym typeface="Calibri"/>
              </a:rPr>
              <a:t>Ekonomisk</a:t>
            </a:r>
            <a:endParaRPr sz="1600" b="0" i="0" u="none" strike="noStrike" cap="none" dirty="0">
              <a:solidFill>
                <a:srgbClr val="000000"/>
              </a:solidFill>
              <a:latin typeface="Arial"/>
              <a:ea typeface="Arial"/>
              <a:cs typeface="Arial"/>
              <a:sym typeface="Arial"/>
            </a:endParaRPr>
          </a:p>
        </p:txBody>
      </p:sp>
      <p:sp>
        <p:nvSpPr>
          <p:cNvPr id="111" name="Google Shape;111;p4"/>
          <p:cNvSpPr/>
          <p:nvPr/>
        </p:nvSpPr>
        <p:spPr>
          <a:xfrm rot="2760132">
            <a:off x="8131354" y="3666310"/>
            <a:ext cx="365760" cy="365760"/>
          </a:xfrm>
          <a:prstGeom prst="downArrow">
            <a:avLst>
              <a:gd name="adj1" fmla="val 50000"/>
              <a:gd name="adj2" fmla="val 50000"/>
            </a:avLst>
          </a:prstGeom>
          <a:solidFill>
            <a:schemeClr val="lt2"/>
          </a:solidFill>
          <a:ln>
            <a:noFill/>
          </a:ln>
        </p:spPr>
        <p:txBody>
          <a:bodyPr spcFirstLastPara="1" wrap="non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
          <p:cNvSpPr/>
          <p:nvPr/>
        </p:nvSpPr>
        <p:spPr>
          <a:xfrm rot="-2760132" flipH="1">
            <a:off x="10177869" y="3666309"/>
            <a:ext cx="365760" cy="365760"/>
          </a:xfrm>
          <a:prstGeom prst="downArrow">
            <a:avLst>
              <a:gd name="adj1" fmla="val 50000"/>
              <a:gd name="adj2" fmla="val 50000"/>
            </a:avLst>
          </a:prstGeom>
          <a:solidFill>
            <a:schemeClr val="lt2"/>
          </a:solidFill>
          <a:ln>
            <a:noFill/>
          </a:ln>
        </p:spPr>
        <p:txBody>
          <a:bodyPr spcFirstLastPara="1" wrap="non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
          <p:cNvSpPr/>
          <p:nvPr/>
        </p:nvSpPr>
        <p:spPr>
          <a:xfrm flipH="1">
            <a:off x="9071881" y="3666309"/>
            <a:ext cx="365760" cy="365760"/>
          </a:xfrm>
          <a:prstGeom prst="downArrow">
            <a:avLst>
              <a:gd name="adj1" fmla="val 50000"/>
              <a:gd name="adj2" fmla="val 50000"/>
            </a:avLst>
          </a:prstGeom>
          <a:solidFill>
            <a:schemeClr val="lt2"/>
          </a:solidFill>
          <a:ln>
            <a:noFill/>
          </a:ln>
        </p:spPr>
        <p:txBody>
          <a:bodyPr spcFirstLastPara="1" wrap="non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4</a:t>
            </a:r>
            <a:endParaRPr sz="1400" b="0" i="0" u="none" strike="noStrike" cap="none">
              <a:solidFill>
                <a:srgbClr val="000000"/>
              </a:solidFill>
              <a:latin typeface="Arial"/>
              <a:ea typeface="Arial"/>
              <a:cs typeface="Arial"/>
              <a:sym typeface="Arial"/>
            </a:endParaRPr>
          </a:p>
        </p:txBody>
      </p:sp>
      <p:sp>
        <p:nvSpPr>
          <p:cNvPr id="115" name="Google Shape;115;p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9"/>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7:</a:t>
            </a:r>
            <a:endParaRPr>
              <a:solidFill>
                <a:schemeClr val="lt2"/>
              </a:solidFill>
            </a:endParaRPr>
          </a:p>
        </p:txBody>
      </p:sp>
      <p:sp>
        <p:nvSpPr>
          <p:cNvPr id="538" name="Google Shape;538;p39"/>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VERKTYG OCH INSPIRATION</a:t>
            </a:r>
            <a:endParaRPr/>
          </a:p>
        </p:txBody>
      </p:sp>
      <p:pic>
        <p:nvPicPr>
          <p:cNvPr id="539" name="Google Shape;539;p39"/>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540" name="Google Shape;540;p39"/>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40</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0"/>
          <p:cNvSpPr txBox="1">
            <a:spLocks noGrp="1"/>
          </p:cNvSpPr>
          <p:nvPr>
            <p:ph type="body" idx="1"/>
          </p:nvPr>
        </p:nvSpPr>
        <p:spPr>
          <a:xfrm>
            <a:off x="838200" y="1679940"/>
            <a:ext cx="6407331" cy="562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r>
              <a:rPr lang="sv-SE" sz="2400"/>
              <a:t>Finns att ladda ner för att underlätta kloka matval</a:t>
            </a:r>
            <a:endParaRPr/>
          </a:p>
        </p:txBody>
      </p:sp>
      <p:sp>
        <p:nvSpPr>
          <p:cNvPr id="547" name="Google Shape;547;p40"/>
          <p:cNvSpPr txBox="1">
            <a:spLocks noGrp="1"/>
          </p:cNvSpPr>
          <p:nvPr>
            <p:ph type="title"/>
          </p:nvPr>
        </p:nvSpPr>
        <p:spPr>
          <a:xfrm>
            <a:off x="838200" y="450851"/>
            <a:ext cx="10515600" cy="67255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WWF</a:t>
            </a:r>
            <a:r>
              <a:rPr lang="sv-SE" cap="none"/>
              <a:t>s</a:t>
            </a:r>
            <a:r>
              <a:rPr lang="sv-SE"/>
              <a:t> KONSUMENTGUIDER </a:t>
            </a:r>
            <a:endParaRPr/>
          </a:p>
        </p:txBody>
      </p:sp>
      <p:pic>
        <p:nvPicPr>
          <p:cNvPr id="548" name="Google Shape;548;p40"/>
          <p:cNvPicPr preferRelativeResize="0"/>
          <p:nvPr/>
        </p:nvPicPr>
        <p:blipFill rotWithShape="1">
          <a:blip r:embed="rId3">
            <a:alphaModFix/>
          </a:blip>
          <a:srcRect/>
          <a:stretch/>
        </p:blipFill>
        <p:spPr>
          <a:xfrm>
            <a:off x="175388" y="2255521"/>
            <a:ext cx="3877200" cy="3231444"/>
          </a:xfrm>
          <a:prstGeom prst="rect">
            <a:avLst/>
          </a:prstGeom>
          <a:noFill/>
          <a:ln>
            <a:noFill/>
          </a:ln>
        </p:spPr>
      </p:pic>
      <p:pic>
        <p:nvPicPr>
          <p:cNvPr id="549" name="Google Shape;549;p40"/>
          <p:cNvPicPr preferRelativeResize="0"/>
          <p:nvPr/>
        </p:nvPicPr>
        <p:blipFill rotWithShape="1">
          <a:blip r:embed="rId4">
            <a:alphaModFix/>
          </a:blip>
          <a:srcRect/>
          <a:stretch/>
        </p:blipFill>
        <p:spPr>
          <a:xfrm>
            <a:off x="8113241" y="2253968"/>
            <a:ext cx="3877200" cy="3231444"/>
          </a:xfrm>
          <a:prstGeom prst="rect">
            <a:avLst/>
          </a:prstGeom>
          <a:noFill/>
          <a:ln>
            <a:noFill/>
          </a:ln>
        </p:spPr>
      </p:pic>
      <p:pic>
        <p:nvPicPr>
          <p:cNvPr id="550" name="Google Shape;550;p40"/>
          <p:cNvPicPr preferRelativeResize="0"/>
          <p:nvPr/>
        </p:nvPicPr>
        <p:blipFill rotWithShape="1">
          <a:blip r:embed="rId5">
            <a:alphaModFix/>
          </a:blip>
          <a:srcRect/>
          <a:stretch/>
        </p:blipFill>
        <p:spPr>
          <a:xfrm>
            <a:off x="4163750" y="2253968"/>
            <a:ext cx="3877200" cy="3231444"/>
          </a:xfrm>
          <a:prstGeom prst="rect">
            <a:avLst/>
          </a:prstGeom>
          <a:noFill/>
          <a:ln>
            <a:noFill/>
          </a:ln>
        </p:spPr>
      </p:pic>
      <p:sp>
        <p:nvSpPr>
          <p:cNvPr id="551" name="Google Shape;551;p40"/>
          <p:cNvSpPr txBox="1"/>
          <p:nvPr/>
        </p:nvSpPr>
        <p:spPr>
          <a:xfrm>
            <a:off x="664814" y="5601556"/>
            <a:ext cx="289855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sv-SE" sz="1000" b="0" i="0" u="none" strike="noStrike" cap="none">
                <a:solidFill>
                  <a:srgbClr val="526741"/>
                </a:solidFill>
                <a:latin typeface="Calibri"/>
                <a:ea typeface="Calibri"/>
                <a:cs typeface="Calibri"/>
                <a:sym typeface="Calibri"/>
              </a:rPr>
              <a:t>https://www.wwf.se/mat-och-jordbruk/kottguiden/</a:t>
            </a:r>
            <a:endParaRPr sz="1400" b="0" i="0" u="none" strike="noStrike" cap="none">
              <a:solidFill>
                <a:srgbClr val="000000"/>
              </a:solidFill>
              <a:latin typeface="Arial"/>
              <a:ea typeface="Arial"/>
              <a:cs typeface="Arial"/>
              <a:sym typeface="Arial"/>
            </a:endParaRPr>
          </a:p>
        </p:txBody>
      </p:sp>
      <p:sp>
        <p:nvSpPr>
          <p:cNvPr id="552" name="Google Shape;552;p40">
            <a:hlinkClick r:id="rId6"/>
          </p:cNvPr>
          <p:cNvSpPr txBox="1"/>
          <p:nvPr/>
        </p:nvSpPr>
        <p:spPr>
          <a:xfrm>
            <a:off x="4680485" y="5601556"/>
            <a:ext cx="28616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sv-SE" sz="1000" b="0" i="0" u="none" strike="noStrike" cap="none">
                <a:solidFill>
                  <a:srgbClr val="526741"/>
                </a:solidFill>
                <a:latin typeface="Calibri"/>
                <a:ea typeface="Calibri"/>
                <a:cs typeface="Calibri"/>
                <a:sym typeface="Calibri"/>
              </a:rPr>
              <a:t>https://www.wwf.se/mat-och-jordbruk/fiskguiden/</a:t>
            </a:r>
            <a:endParaRPr sz="1400" b="0" i="0" u="none" strike="noStrike" cap="none">
              <a:solidFill>
                <a:srgbClr val="000000"/>
              </a:solidFill>
              <a:latin typeface="Arial"/>
              <a:ea typeface="Arial"/>
              <a:cs typeface="Arial"/>
              <a:sym typeface="Arial"/>
            </a:endParaRPr>
          </a:p>
        </p:txBody>
      </p:sp>
      <p:sp>
        <p:nvSpPr>
          <p:cNvPr id="553" name="Google Shape;553;p40">
            <a:hlinkClick r:id="rId7"/>
          </p:cNvPr>
          <p:cNvSpPr txBox="1"/>
          <p:nvPr/>
        </p:nvSpPr>
        <p:spPr>
          <a:xfrm>
            <a:off x="8634169" y="5601556"/>
            <a:ext cx="2861681"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sv-SE" sz="1000" b="0" i="0" u="none" strike="noStrike" cap="none">
                <a:solidFill>
                  <a:srgbClr val="526741"/>
                </a:solidFill>
                <a:latin typeface="Calibri"/>
                <a:ea typeface="Calibri"/>
                <a:cs typeface="Calibri"/>
                <a:sym typeface="Calibri"/>
              </a:rPr>
              <a:t>https://www.wwf.se/mat-och-jordbruk/fiskguiden/</a:t>
            </a:r>
            <a:endParaRPr sz="1400" b="0" i="0" u="none" strike="noStrike" cap="none">
              <a:solidFill>
                <a:srgbClr val="000000"/>
              </a:solidFill>
              <a:latin typeface="Arial"/>
              <a:ea typeface="Arial"/>
              <a:cs typeface="Arial"/>
              <a:sym typeface="Arial"/>
            </a:endParaRPr>
          </a:p>
        </p:txBody>
      </p:sp>
      <p:sp>
        <p:nvSpPr>
          <p:cNvPr id="554" name="Google Shape;554;p4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41</a:t>
            </a:fld>
            <a:endParaRPr/>
          </a:p>
        </p:txBody>
      </p:sp>
      <p:sp>
        <p:nvSpPr>
          <p:cNvPr id="12" name="Google Shape;540;p39">
            <a:extLst>
              <a:ext uri="{FF2B5EF4-FFF2-40B4-BE49-F238E27FC236}">
                <a16:creationId xmlns:a16="http://schemas.microsoft.com/office/drawing/2014/main" id="{A6B2C6A0-590D-4E3C-BFD3-FF878DCE8A84}"/>
              </a:ext>
            </a:extLst>
          </p:cNvPr>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41</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1"/>
          <p:cNvSpPr/>
          <p:nvPr/>
        </p:nvSpPr>
        <p:spPr>
          <a:xfrm>
            <a:off x="2046514" y="722810"/>
            <a:ext cx="8201203" cy="5538651"/>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41"/>
          <p:cNvSpPr txBox="1"/>
          <p:nvPr/>
        </p:nvSpPr>
        <p:spPr>
          <a:xfrm>
            <a:off x="850789" y="6266971"/>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https://www.wwf.se/mat-och-jordbruk/one-planet-plate/#klimat-och-biologisk-mangfald</a:t>
            </a:r>
            <a:endParaRPr sz="1000" b="0" i="0" u="none" strike="noStrike" cap="none">
              <a:solidFill>
                <a:srgbClr val="000000"/>
              </a:solidFill>
              <a:latin typeface="Arial"/>
              <a:ea typeface="Arial"/>
              <a:cs typeface="Arial"/>
              <a:sym typeface="Arial"/>
            </a:endParaRPr>
          </a:p>
        </p:txBody>
      </p:sp>
      <p:pic>
        <p:nvPicPr>
          <p:cNvPr id="563" name="Google Shape;563;p41"/>
          <p:cNvPicPr preferRelativeResize="0"/>
          <p:nvPr/>
        </p:nvPicPr>
        <p:blipFill rotWithShape="1">
          <a:blip r:embed="rId3">
            <a:alphaModFix/>
          </a:blip>
          <a:srcRect/>
          <a:stretch/>
        </p:blipFill>
        <p:spPr>
          <a:xfrm>
            <a:off x="2315193" y="792480"/>
            <a:ext cx="7690955" cy="5410747"/>
          </a:xfrm>
          <a:prstGeom prst="rect">
            <a:avLst/>
          </a:prstGeom>
          <a:noFill/>
          <a:ln>
            <a:noFill/>
          </a:ln>
        </p:spPr>
      </p:pic>
      <p:sp>
        <p:nvSpPr>
          <p:cNvPr id="564" name="Google Shape;564;p41"/>
          <p:cNvSpPr txBox="1"/>
          <p:nvPr/>
        </p:nvSpPr>
        <p:spPr>
          <a:xfrm>
            <a:off x="3733618" y="228990"/>
            <a:ext cx="47374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sv-SE" sz="2400" b="0" i="0" u="none" strike="noStrike" cap="none">
                <a:solidFill>
                  <a:schemeClr val="dk1"/>
                </a:solidFill>
                <a:latin typeface="Calibri"/>
                <a:ea typeface="Calibri"/>
                <a:cs typeface="Calibri"/>
                <a:sym typeface="Calibri"/>
              </a:rPr>
              <a:t>Veckomeny max 11 kg CO</a:t>
            </a:r>
            <a:r>
              <a:rPr lang="sv-SE" sz="2400" b="0" i="0" u="none" strike="noStrike" cap="none" baseline="-25000">
                <a:solidFill>
                  <a:schemeClr val="dk1"/>
                </a:solidFill>
                <a:latin typeface="Calibri"/>
                <a:ea typeface="Calibri"/>
                <a:cs typeface="Calibri"/>
                <a:sym typeface="Calibri"/>
              </a:rPr>
              <a:t>2</a:t>
            </a:r>
            <a:r>
              <a:rPr lang="sv-SE" sz="2400" b="0" i="0" u="none" strike="noStrike" cap="none">
                <a:solidFill>
                  <a:schemeClr val="dk1"/>
                </a:solidFill>
                <a:latin typeface="Calibri"/>
                <a:ea typeface="Calibri"/>
                <a:cs typeface="Calibri"/>
                <a:sym typeface="Calibri"/>
              </a:rPr>
              <a:t>e</a:t>
            </a:r>
            <a:endParaRPr sz="1400" b="0" i="0" u="none" strike="noStrike" cap="none">
              <a:solidFill>
                <a:srgbClr val="000000"/>
              </a:solidFill>
              <a:latin typeface="Arial"/>
              <a:ea typeface="Arial"/>
              <a:cs typeface="Arial"/>
              <a:sym typeface="Arial"/>
            </a:endParaRPr>
          </a:p>
        </p:txBody>
      </p:sp>
      <p:sp>
        <p:nvSpPr>
          <p:cNvPr id="565" name="Google Shape;565;p41"/>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42</a:t>
            </a:fld>
            <a:endParaRPr/>
          </a:p>
        </p:txBody>
      </p:sp>
      <p:sp>
        <p:nvSpPr>
          <p:cNvPr id="8" name="Google Shape;540;p39">
            <a:extLst>
              <a:ext uri="{FF2B5EF4-FFF2-40B4-BE49-F238E27FC236}">
                <a16:creationId xmlns:a16="http://schemas.microsoft.com/office/drawing/2014/main" id="{F1CDE829-01C7-4457-B1D5-10D04EE76E36}"/>
              </a:ext>
            </a:extLst>
          </p:cNvPr>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42</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2"/>
          <p:cNvSpPr txBox="1">
            <a:spLocks noGrp="1"/>
          </p:cNvSpPr>
          <p:nvPr>
            <p:ph type="body" idx="1"/>
          </p:nvPr>
        </p:nvSpPr>
        <p:spPr>
          <a:xfrm>
            <a:off x="838200" y="1584144"/>
            <a:ext cx="2819400" cy="4362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2"/>
              </a:buClr>
              <a:buSzPts val="2200"/>
              <a:buNone/>
            </a:pPr>
            <a:r>
              <a:rPr lang="sv-SE" sz="2200"/>
              <a:t>Växthusgasutsläpp baserat på ett </a:t>
            </a:r>
            <a:br>
              <a:rPr lang="sv-SE" sz="2200"/>
            </a:br>
            <a:r>
              <a:rPr lang="sv-SE" sz="2200"/>
              <a:t>livsmedels livscykelanalys.</a:t>
            </a:r>
            <a:endParaRPr/>
          </a:p>
          <a:p>
            <a:pPr marL="0" lvl="0" indent="0" algn="l" rtl="0">
              <a:lnSpc>
                <a:spcPct val="90000"/>
              </a:lnSpc>
              <a:spcBef>
                <a:spcPts val="1000"/>
              </a:spcBef>
              <a:spcAft>
                <a:spcPts val="0"/>
              </a:spcAft>
              <a:buClr>
                <a:schemeClr val="dk2"/>
              </a:buClr>
              <a:buSzPts val="2200"/>
              <a:buNone/>
            </a:pPr>
            <a:r>
              <a:rPr lang="sv-SE" sz="2200"/>
              <a:t>Finns som modul att integrera i DietistNET, </a:t>
            </a:r>
            <a:br>
              <a:rPr lang="sv-SE" sz="2200"/>
            </a:br>
            <a:r>
              <a:rPr lang="sv-SE" sz="2200"/>
              <a:t>Matilda och andra kostdataprogram.</a:t>
            </a:r>
            <a:endParaRPr sz="2200"/>
          </a:p>
          <a:p>
            <a:pPr marL="0" lvl="0" indent="0" algn="l" rtl="0">
              <a:lnSpc>
                <a:spcPct val="90000"/>
              </a:lnSpc>
              <a:spcBef>
                <a:spcPts val="1000"/>
              </a:spcBef>
              <a:spcAft>
                <a:spcPts val="0"/>
              </a:spcAft>
              <a:buClr>
                <a:schemeClr val="dk2"/>
              </a:buClr>
              <a:buSzPts val="2200"/>
              <a:buNone/>
            </a:pPr>
            <a:endParaRPr sz="2200"/>
          </a:p>
          <a:p>
            <a:pPr marL="0" lvl="0" indent="0" algn="l" rtl="0">
              <a:lnSpc>
                <a:spcPct val="90000"/>
              </a:lnSpc>
              <a:spcBef>
                <a:spcPts val="1000"/>
              </a:spcBef>
              <a:spcAft>
                <a:spcPts val="0"/>
              </a:spcAft>
              <a:buClr>
                <a:schemeClr val="dk2"/>
              </a:buClr>
              <a:buSzPts val="2200"/>
              <a:buNone/>
            </a:pPr>
            <a:endParaRPr sz="2200"/>
          </a:p>
          <a:p>
            <a:pPr marL="0" lvl="0" indent="0" algn="l" rtl="0">
              <a:lnSpc>
                <a:spcPct val="90000"/>
              </a:lnSpc>
              <a:spcBef>
                <a:spcPts val="1000"/>
              </a:spcBef>
              <a:spcAft>
                <a:spcPts val="0"/>
              </a:spcAft>
              <a:buClr>
                <a:schemeClr val="dk2"/>
              </a:buClr>
              <a:buSzPts val="2200"/>
              <a:buNone/>
            </a:pPr>
            <a:endParaRPr sz="2200"/>
          </a:p>
        </p:txBody>
      </p:sp>
      <p:sp>
        <p:nvSpPr>
          <p:cNvPr id="573" name="Google Shape;573;p42"/>
          <p:cNvSpPr txBox="1">
            <a:spLocks noGrp="1"/>
          </p:cNvSpPr>
          <p:nvPr>
            <p:ph type="title"/>
          </p:nvPr>
        </p:nvSpPr>
        <p:spPr>
          <a:xfrm>
            <a:off x="838200" y="450850"/>
            <a:ext cx="10515600" cy="65513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KLIMATDATABASER</a:t>
            </a:r>
            <a:endParaRPr/>
          </a:p>
        </p:txBody>
      </p:sp>
      <p:sp>
        <p:nvSpPr>
          <p:cNvPr id="574" name="Google Shape;574;p4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43</a:t>
            </a:fld>
            <a:endParaRPr/>
          </a:p>
        </p:txBody>
      </p:sp>
      <p:pic>
        <p:nvPicPr>
          <p:cNvPr id="575" name="Google Shape;575;p42"/>
          <p:cNvPicPr preferRelativeResize="0"/>
          <p:nvPr/>
        </p:nvPicPr>
        <p:blipFill rotWithShape="1">
          <a:blip r:embed="rId3">
            <a:alphaModFix/>
          </a:blip>
          <a:srcRect l="1915" t="12536" b="11383"/>
          <a:stretch/>
        </p:blipFill>
        <p:spPr>
          <a:xfrm>
            <a:off x="3865698" y="1584960"/>
            <a:ext cx="7790997" cy="4258492"/>
          </a:xfrm>
          <a:prstGeom prst="roundRect">
            <a:avLst>
              <a:gd name="adj" fmla="val 6071"/>
            </a:avLst>
          </a:prstGeom>
          <a:noFill/>
          <a:ln w="28575" cap="flat" cmpd="sng">
            <a:solidFill>
              <a:srgbClr val="91AB7B"/>
            </a:solidFill>
            <a:prstDash val="solid"/>
            <a:round/>
            <a:headEnd type="none" w="sm" len="sm"/>
            <a:tailEnd type="none" w="sm" len="sm"/>
          </a:ln>
        </p:spPr>
      </p:pic>
      <p:sp>
        <p:nvSpPr>
          <p:cNvPr id="576" name="Google Shape;576;p42"/>
          <p:cNvSpPr txBox="1"/>
          <p:nvPr/>
        </p:nvSpPr>
        <p:spPr>
          <a:xfrm>
            <a:off x="850789" y="6367073"/>
            <a:ext cx="8981188" cy="38108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https://www.ri.se/sv/vad-vi-gor/expertiser/rise-klimatskala-for-maltider</a:t>
            </a:r>
            <a:endParaRPr sz="1000" b="0" i="0" u="none" strike="noStrike" cap="none">
              <a:solidFill>
                <a:srgbClr val="000000"/>
              </a:solidFill>
              <a:latin typeface="Arial"/>
              <a:ea typeface="Arial"/>
              <a:cs typeface="Arial"/>
              <a:sym typeface="Arial"/>
            </a:endParaRPr>
          </a:p>
        </p:txBody>
      </p:sp>
      <p:sp>
        <p:nvSpPr>
          <p:cNvPr id="8" name="Google Shape;540;p39">
            <a:extLst>
              <a:ext uri="{FF2B5EF4-FFF2-40B4-BE49-F238E27FC236}">
                <a16:creationId xmlns:a16="http://schemas.microsoft.com/office/drawing/2014/main" id="{0CC17C7D-DAD8-4FA9-B832-CC1E5B5F39F4}"/>
              </a:ext>
            </a:extLst>
          </p:cNvPr>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43</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3"/>
          <p:cNvSpPr txBox="1">
            <a:spLocks noGrp="1"/>
          </p:cNvSpPr>
          <p:nvPr>
            <p:ph type="title"/>
          </p:nvPr>
        </p:nvSpPr>
        <p:spPr>
          <a:xfrm>
            <a:off x="838200" y="450850"/>
            <a:ext cx="10515600" cy="68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LÄNKAR</a:t>
            </a:r>
            <a:endParaRPr/>
          </a:p>
        </p:txBody>
      </p:sp>
      <p:sp>
        <p:nvSpPr>
          <p:cNvPr id="584" name="Google Shape;584;p4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44</a:t>
            </a:fld>
            <a:endParaRPr/>
          </a:p>
        </p:txBody>
      </p:sp>
      <p:sp>
        <p:nvSpPr>
          <p:cNvPr id="585" name="Google Shape;585;p43"/>
          <p:cNvSpPr txBox="1">
            <a:spLocks noGrp="1"/>
          </p:cNvSpPr>
          <p:nvPr>
            <p:ph type="body" idx="1"/>
          </p:nvPr>
        </p:nvSpPr>
        <p:spPr>
          <a:xfrm>
            <a:off x="324395" y="5690779"/>
            <a:ext cx="1878874" cy="3665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6741"/>
              </a:buClr>
              <a:buSzPts val="1000"/>
              <a:buNone/>
            </a:pPr>
            <a:r>
              <a:rPr lang="sv-SE" sz="1000" b="1">
                <a:solidFill>
                  <a:srgbClr val="526741"/>
                </a:solidFill>
              </a:rPr>
              <a:t>Öppna listan </a:t>
            </a:r>
            <a:br>
              <a:rPr lang="sv-SE" sz="1000">
                <a:solidFill>
                  <a:srgbClr val="526741"/>
                </a:solidFill>
              </a:rPr>
            </a:br>
            <a:r>
              <a:rPr lang="sv-SE" sz="1000" u="sng">
                <a:solidFill>
                  <a:srgbClr val="526741"/>
                </a:solidFill>
                <a:hlinkClick r:id="rId3">
                  <a:extLst>
                    <a:ext uri="{A12FA001-AC4F-418D-AE19-62706E023703}">
                      <ahyp:hlinkClr xmlns:ahyp="http://schemas.microsoft.com/office/drawing/2018/hyperlinkcolor" val="tx"/>
                    </a:ext>
                  </a:extLst>
                </a:hlinkClick>
              </a:rPr>
              <a:t>Livsmedelsdatabas RISE </a:t>
            </a:r>
            <a:br>
              <a:rPr lang="sv-SE" sz="1000" u="sng">
                <a:solidFill>
                  <a:srgbClr val="526741"/>
                </a:solidFill>
                <a:hlinkClick r:id="rId3">
                  <a:extLst>
                    <a:ext uri="{A12FA001-AC4F-418D-AE19-62706E023703}">
                      <ahyp:hlinkClr xmlns:ahyp="http://schemas.microsoft.com/office/drawing/2018/hyperlinkcolor" val="tx"/>
                    </a:ext>
                  </a:extLst>
                </a:hlinkClick>
              </a:rPr>
            </a:br>
            <a:endParaRPr sz="1000">
              <a:solidFill>
                <a:srgbClr val="526741"/>
              </a:solidFill>
            </a:endParaRPr>
          </a:p>
        </p:txBody>
      </p:sp>
      <p:grpSp>
        <p:nvGrpSpPr>
          <p:cNvPr id="586" name="Google Shape;586;p43"/>
          <p:cNvGrpSpPr/>
          <p:nvPr/>
        </p:nvGrpSpPr>
        <p:grpSpPr>
          <a:xfrm>
            <a:off x="217712" y="1332799"/>
            <a:ext cx="2899572" cy="4298312"/>
            <a:chOff x="95793" y="1262743"/>
            <a:chExt cx="2734493" cy="4053600"/>
          </a:xfrm>
        </p:grpSpPr>
        <p:sp>
          <p:nvSpPr>
            <p:cNvPr id="587" name="Google Shape;587;p43"/>
            <p:cNvSpPr/>
            <p:nvPr/>
          </p:nvSpPr>
          <p:spPr>
            <a:xfrm>
              <a:off x="95793" y="1262743"/>
              <a:ext cx="2734493" cy="405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8" name="Google Shape;588;p43"/>
            <p:cNvPicPr preferRelativeResize="0"/>
            <p:nvPr/>
          </p:nvPicPr>
          <p:blipFill rotWithShape="1">
            <a:blip r:embed="rId4">
              <a:alphaModFix/>
            </a:blip>
            <a:srcRect/>
            <a:stretch/>
          </p:blipFill>
          <p:spPr>
            <a:xfrm>
              <a:off x="208538" y="1361437"/>
              <a:ext cx="2517245" cy="3886102"/>
            </a:xfrm>
            <a:prstGeom prst="rect">
              <a:avLst/>
            </a:prstGeom>
            <a:noFill/>
            <a:ln>
              <a:noFill/>
            </a:ln>
          </p:spPr>
        </p:pic>
      </p:grpSp>
      <p:pic>
        <p:nvPicPr>
          <p:cNvPr id="589" name="Google Shape;589;p43"/>
          <p:cNvPicPr preferRelativeResize="0"/>
          <p:nvPr/>
        </p:nvPicPr>
        <p:blipFill rotWithShape="1">
          <a:blip r:embed="rId5">
            <a:alphaModFix/>
          </a:blip>
          <a:srcRect/>
          <a:stretch/>
        </p:blipFill>
        <p:spPr>
          <a:xfrm>
            <a:off x="3216824" y="1337035"/>
            <a:ext cx="4324568" cy="4297412"/>
          </a:xfrm>
          <a:prstGeom prst="rect">
            <a:avLst/>
          </a:prstGeom>
          <a:noFill/>
          <a:ln>
            <a:noFill/>
          </a:ln>
        </p:spPr>
      </p:pic>
      <p:pic>
        <p:nvPicPr>
          <p:cNvPr id="590" name="Google Shape;590;p43"/>
          <p:cNvPicPr preferRelativeResize="0"/>
          <p:nvPr/>
        </p:nvPicPr>
        <p:blipFill rotWithShape="1">
          <a:blip r:embed="rId6">
            <a:alphaModFix/>
          </a:blip>
          <a:srcRect/>
          <a:stretch/>
        </p:blipFill>
        <p:spPr>
          <a:xfrm>
            <a:off x="7642269" y="1337970"/>
            <a:ext cx="4326220" cy="4300730"/>
          </a:xfrm>
          <a:prstGeom prst="rect">
            <a:avLst/>
          </a:prstGeom>
          <a:noFill/>
          <a:ln>
            <a:noFill/>
          </a:ln>
        </p:spPr>
      </p:pic>
      <p:sp>
        <p:nvSpPr>
          <p:cNvPr id="591" name="Google Shape;591;p43"/>
          <p:cNvSpPr txBox="1"/>
          <p:nvPr/>
        </p:nvSpPr>
        <p:spPr>
          <a:xfrm>
            <a:off x="7749995" y="5682886"/>
            <a:ext cx="2848338" cy="4800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26741"/>
              </a:buClr>
              <a:buSzPts val="1000"/>
              <a:buFont typeface="Arial"/>
              <a:buNone/>
            </a:pPr>
            <a:r>
              <a:rPr lang="sv-SE" sz="1000" b="1" i="0" u="none" strike="noStrike" cap="none">
                <a:solidFill>
                  <a:srgbClr val="526741"/>
                </a:solidFill>
                <a:latin typeface="Calibri"/>
                <a:ea typeface="Calibri"/>
                <a:cs typeface="Calibri"/>
                <a:sym typeface="Calibri"/>
              </a:rPr>
              <a:t>BDA's Environmentally Sustainable Diet Project</a:t>
            </a:r>
            <a:br>
              <a:rPr lang="sv-SE" sz="1000" b="1" i="0" u="none" strike="noStrike" cap="none">
                <a:solidFill>
                  <a:srgbClr val="526741"/>
                </a:solidFill>
                <a:latin typeface="Calibri"/>
                <a:ea typeface="Calibri"/>
                <a:cs typeface="Calibri"/>
                <a:sym typeface="Calibri"/>
              </a:rPr>
            </a:br>
            <a:r>
              <a:rPr lang="sv-SE" sz="1000" b="0" i="0" u="sng" strike="noStrike" cap="none">
                <a:solidFill>
                  <a:srgbClr val="52674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BDA One Blue dot</a:t>
            </a:r>
            <a:endParaRPr sz="1000" b="0" i="0" u="none" strike="noStrike" cap="none">
              <a:solidFill>
                <a:srgbClr val="526741"/>
              </a:solidFill>
              <a:latin typeface="Calibri"/>
              <a:ea typeface="Calibri"/>
              <a:cs typeface="Calibri"/>
              <a:sym typeface="Calibri"/>
            </a:endParaRPr>
          </a:p>
        </p:txBody>
      </p:sp>
      <p:sp>
        <p:nvSpPr>
          <p:cNvPr id="592" name="Google Shape;592;p43"/>
          <p:cNvSpPr txBox="1"/>
          <p:nvPr/>
        </p:nvSpPr>
        <p:spPr>
          <a:xfrm>
            <a:off x="3328849" y="5700303"/>
            <a:ext cx="3394166" cy="43542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26741"/>
              </a:buClr>
              <a:buSzPts val="1000"/>
              <a:buFont typeface="Arial"/>
              <a:buNone/>
            </a:pPr>
            <a:r>
              <a:rPr lang="sv-SE" sz="1000" b="1" i="0" u="none" strike="noStrike" cap="none">
                <a:solidFill>
                  <a:srgbClr val="526741"/>
                </a:solidFill>
                <a:latin typeface="Calibri"/>
                <a:ea typeface="Calibri"/>
                <a:cs typeface="Calibri"/>
                <a:sym typeface="Calibri"/>
              </a:rPr>
              <a:t>International confederation of dietetic association ICDA</a:t>
            </a:r>
            <a:br>
              <a:rPr lang="sv-SE" sz="1000" b="0" i="0" u="none" strike="noStrike" cap="none">
                <a:solidFill>
                  <a:srgbClr val="526741"/>
                </a:solidFill>
                <a:latin typeface="Calibri"/>
                <a:ea typeface="Calibri"/>
                <a:cs typeface="Calibri"/>
                <a:sym typeface="Calibri"/>
              </a:rPr>
            </a:br>
            <a:r>
              <a:rPr lang="sv-SE" sz="1000" b="0" i="0" u="sng" strike="noStrike" cap="none">
                <a:solidFill>
                  <a:srgbClr val="52674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Sustainability Toolkit</a:t>
            </a:r>
            <a:endParaRPr sz="1000" b="0" i="0" u="none" strike="noStrike" cap="none">
              <a:solidFill>
                <a:srgbClr val="526741"/>
              </a:solidFill>
              <a:latin typeface="Calibri"/>
              <a:ea typeface="Calibri"/>
              <a:cs typeface="Calibri"/>
              <a:sym typeface="Calibri"/>
            </a:endParaRPr>
          </a:p>
        </p:txBody>
      </p:sp>
      <p:sp>
        <p:nvSpPr>
          <p:cNvPr id="13" name="Google Shape;540;p39">
            <a:extLst>
              <a:ext uri="{FF2B5EF4-FFF2-40B4-BE49-F238E27FC236}">
                <a16:creationId xmlns:a16="http://schemas.microsoft.com/office/drawing/2014/main" id="{EA4B9A96-06AC-4F93-9AB7-C34F61EE0F71}"/>
              </a:ext>
            </a:extLst>
          </p:cNvPr>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44</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5"/>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ATT ÄTA MER VÄXTBASERAT – </a:t>
            </a:r>
            <a:br>
              <a:rPr lang="sv-SE"/>
            </a:br>
            <a:r>
              <a:rPr lang="sv-SE"/>
              <a:t>HUR PÅVERKAS NÄRINGSINTAGET?</a:t>
            </a:r>
            <a:endParaRPr/>
          </a:p>
        </p:txBody>
      </p:sp>
      <p:sp>
        <p:nvSpPr>
          <p:cNvPr id="600" name="Google Shape;600;p4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45</a:t>
            </a:fld>
            <a:endParaRPr/>
          </a:p>
        </p:txBody>
      </p:sp>
      <p:sp>
        <p:nvSpPr>
          <p:cNvPr id="601" name="Google Shape;601;p45"/>
          <p:cNvSpPr txBox="1">
            <a:spLocks noGrp="1"/>
          </p:cNvSpPr>
          <p:nvPr>
            <p:ph type="body" idx="1"/>
          </p:nvPr>
        </p:nvSpPr>
        <p:spPr>
          <a:xfrm>
            <a:off x="838201" y="2263410"/>
            <a:ext cx="6770688" cy="310106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400"/>
              <a:buChar char="•"/>
            </a:pPr>
            <a:r>
              <a:rPr lang="sv-SE" sz="2400"/>
              <a:t>Vi vet att det finns många hälsofördelar med </a:t>
            </a:r>
            <a:br>
              <a:rPr lang="sv-SE" sz="2400"/>
            </a:br>
            <a:r>
              <a:rPr lang="sv-SE" sz="2400"/>
              <a:t>att äta mer växtbaserad mat och detta behöver </a:t>
            </a:r>
            <a:br>
              <a:rPr lang="sv-SE" sz="2400"/>
            </a:br>
            <a:r>
              <a:rPr lang="sv-SE" sz="2400"/>
              <a:t>vi kommunicera. </a:t>
            </a:r>
            <a:endParaRPr/>
          </a:p>
          <a:p>
            <a:pPr marL="228600" lvl="0" indent="-228600" algn="l" rtl="0">
              <a:lnSpc>
                <a:spcPct val="90000"/>
              </a:lnSpc>
              <a:spcBef>
                <a:spcPts val="2000"/>
              </a:spcBef>
              <a:spcAft>
                <a:spcPts val="0"/>
              </a:spcAft>
              <a:buClr>
                <a:schemeClr val="dk2"/>
              </a:buClr>
              <a:buSzPts val="2400"/>
              <a:buChar char="•"/>
            </a:pPr>
            <a:r>
              <a:rPr lang="sv-SE" sz="2400"/>
              <a:t>Näringsämnen som vi behöver uppmärksamma </a:t>
            </a:r>
            <a:br>
              <a:rPr lang="sv-SE" sz="2400"/>
            </a:br>
            <a:r>
              <a:rPr lang="sv-SE" sz="2400"/>
              <a:t>om vi övergår till  mer en växtbaserad kost? Sårbara grupper? </a:t>
            </a:r>
            <a:endParaRPr/>
          </a:p>
        </p:txBody>
      </p:sp>
      <p:sp>
        <p:nvSpPr>
          <p:cNvPr id="602" name="Google Shape;602;p45"/>
          <p:cNvSpPr/>
          <p:nvPr/>
        </p:nvSpPr>
        <p:spPr>
          <a:xfrm>
            <a:off x="7869483" y="1847320"/>
            <a:ext cx="3811342" cy="3811342"/>
          </a:xfrm>
          <a:prstGeom prst="ellipse">
            <a:avLst/>
          </a:prstGeom>
          <a:solidFill>
            <a:schemeClr val="l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sv-SE" sz="3800" b="1" i="0" u="none" strike="noStrike" cap="none" dirty="0">
                <a:solidFill>
                  <a:schemeClr val="accent2"/>
                </a:solidFill>
                <a:latin typeface="Calibri"/>
                <a:ea typeface="Calibri"/>
                <a:cs typeface="Calibri"/>
                <a:sym typeface="Calibri"/>
              </a:rPr>
              <a:t>Fördjupning</a:t>
            </a:r>
            <a:endParaRPr sz="3800" b="1" i="0" u="none" strike="noStrike" cap="none" dirty="0">
              <a:solidFill>
                <a:schemeClr val="lt1"/>
              </a:solidFill>
              <a:latin typeface="Calibri"/>
              <a:ea typeface="Calibri"/>
              <a:cs typeface="Calibri"/>
              <a:sym typeface="Calibri"/>
            </a:endParaRPr>
          </a:p>
          <a:p>
            <a:pPr marL="0" marR="0" lvl="0" indent="0" algn="ctr" rtl="0">
              <a:lnSpc>
                <a:spcPts val="2600"/>
              </a:lnSpc>
              <a:spcBef>
                <a:spcPts val="1400"/>
              </a:spcBef>
              <a:spcAft>
                <a:spcPts val="0"/>
              </a:spcAft>
              <a:buClr>
                <a:srgbClr val="000000"/>
              </a:buClr>
              <a:buSzPts val="2300"/>
              <a:buFont typeface="Arial"/>
              <a:buNone/>
            </a:pPr>
            <a:r>
              <a:rPr lang="sv-SE" sz="2300" b="1" i="0" u="none" strike="noStrike" cap="none" dirty="0">
                <a:solidFill>
                  <a:schemeClr val="lt1"/>
                </a:solidFill>
                <a:latin typeface="Calibri"/>
                <a:ea typeface="Calibri"/>
                <a:cs typeface="Calibri"/>
                <a:sym typeface="Calibri"/>
              </a:rPr>
              <a:t>Se ”Näringsaspekter – </a:t>
            </a:r>
            <a:br>
              <a:rPr lang="sv-SE" sz="2300" b="1" i="0" u="none" strike="noStrike" cap="none" dirty="0">
                <a:solidFill>
                  <a:schemeClr val="lt1"/>
                </a:solidFill>
                <a:latin typeface="Calibri"/>
                <a:ea typeface="Calibri"/>
                <a:cs typeface="Calibri"/>
                <a:sym typeface="Calibri"/>
              </a:rPr>
            </a:br>
            <a:r>
              <a:rPr lang="sv-SE" sz="2300" b="1" i="0" u="none" strike="noStrike" cap="none" dirty="0" err="1">
                <a:solidFill>
                  <a:schemeClr val="lt1"/>
                </a:solidFill>
                <a:latin typeface="Calibri"/>
                <a:ea typeface="Calibri"/>
                <a:cs typeface="Calibri"/>
                <a:sym typeface="Calibri"/>
              </a:rPr>
              <a:t>DRFs</a:t>
            </a:r>
            <a:r>
              <a:rPr lang="sv-SE" sz="2300" b="1" i="0" u="none" strike="noStrike" cap="none" dirty="0">
                <a:solidFill>
                  <a:schemeClr val="lt1"/>
                </a:solidFill>
                <a:latin typeface="Calibri"/>
                <a:ea typeface="Calibri"/>
                <a:cs typeface="Calibri"/>
                <a:sym typeface="Calibri"/>
              </a:rPr>
              <a:t> guide</a:t>
            </a:r>
            <a:br>
              <a:rPr lang="sv-SE" sz="2300" b="1" i="0" u="none" strike="noStrike" cap="none" dirty="0">
                <a:solidFill>
                  <a:schemeClr val="lt1"/>
                </a:solidFill>
                <a:latin typeface="Calibri"/>
                <a:ea typeface="Calibri"/>
                <a:cs typeface="Calibri"/>
                <a:sym typeface="Calibri"/>
              </a:rPr>
            </a:br>
            <a:r>
              <a:rPr lang="sv-SE" sz="2300" b="1" i="0" u="none" strike="noStrike" cap="none" dirty="0">
                <a:solidFill>
                  <a:schemeClr val="lt1"/>
                </a:solidFill>
                <a:latin typeface="Calibri"/>
                <a:ea typeface="Calibri"/>
                <a:cs typeface="Calibri"/>
                <a:sym typeface="Calibri"/>
              </a:rPr>
              <a:t>för Hållbart ätande”</a:t>
            </a:r>
            <a:endParaRPr sz="1400" b="0" i="0" u="none" strike="noStrike" cap="none" dirty="0">
              <a:solidFill>
                <a:srgbClr val="000000"/>
              </a:solidFill>
              <a:latin typeface="Arial"/>
              <a:ea typeface="Arial"/>
              <a:cs typeface="Arial"/>
              <a:sym typeface="Arial"/>
            </a:endParaRPr>
          </a:p>
        </p:txBody>
      </p:sp>
      <p:sp>
        <p:nvSpPr>
          <p:cNvPr id="7" name="Google Shape;540;p39">
            <a:extLst>
              <a:ext uri="{FF2B5EF4-FFF2-40B4-BE49-F238E27FC236}">
                <a16:creationId xmlns:a16="http://schemas.microsoft.com/office/drawing/2014/main" id="{B049D3D6-DD0F-44D3-9665-60D21BEDBB4E}"/>
              </a:ext>
            </a:extLst>
          </p:cNvPr>
          <p:cNvSpPr txBox="1"/>
          <p:nvPr/>
        </p:nvSpPr>
        <p:spPr>
          <a:xfrm>
            <a:off x="-17419" y="-391886"/>
            <a:ext cx="2427244" cy="307777"/>
          </a:xfrm>
          <a:prstGeom prst="rect">
            <a:avLst/>
          </a:prstGeom>
          <a:solidFill>
            <a:schemeClr val="dk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dirty="0">
                <a:solidFill>
                  <a:schemeClr val="lt1"/>
                </a:solidFill>
                <a:latin typeface="Calibri"/>
                <a:ea typeface="Calibri"/>
                <a:cs typeface="Calibri"/>
                <a:sym typeface="Calibri"/>
              </a:rPr>
              <a:t>Verktyg och inspiration 45</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6"/>
          <p:cNvSpPr txBox="1">
            <a:spLocks noGrp="1"/>
          </p:cNvSpPr>
          <p:nvPr>
            <p:ph type="title"/>
          </p:nvPr>
        </p:nvSpPr>
        <p:spPr>
          <a:xfrm>
            <a:off x="847724" y="4060825"/>
            <a:ext cx="5305425" cy="13255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200"/>
              <a:buFont typeface="Calibri"/>
              <a:buNone/>
            </a:pPr>
            <a:r>
              <a:rPr lang="sv-SE"/>
              <a:t>TACK FÖR VISAD UPPMÄRKSAMHET!</a:t>
            </a:r>
            <a:endParaRPr/>
          </a:p>
        </p:txBody>
      </p:sp>
      <p:sp>
        <p:nvSpPr>
          <p:cNvPr id="610" name="Google Shape;610;p46"/>
          <p:cNvSpPr txBox="1">
            <a:spLocks noGrp="1"/>
          </p:cNvSpPr>
          <p:nvPr>
            <p:ph type="body" idx="1"/>
          </p:nvPr>
        </p:nvSpPr>
        <p:spPr>
          <a:xfrm>
            <a:off x="848038" y="5429250"/>
            <a:ext cx="5305111" cy="5810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sv-SE" sz="2800">
                <a:solidFill>
                  <a:schemeClr val="dk2"/>
                </a:solidFill>
              </a:rPr>
              <a:t>Kontakt: </a:t>
            </a:r>
            <a:r>
              <a:rPr lang="sv-SE" sz="2800">
                <a:solidFill>
                  <a:schemeClr val="lt2"/>
                </a:solidFill>
              </a:rPr>
              <a:t>hallbartatande@drf.nu</a:t>
            </a:r>
            <a:endParaRPr/>
          </a:p>
        </p:txBody>
      </p:sp>
      <p:sp>
        <p:nvSpPr>
          <p:cNvPr id="611" name="Google Shape;611;p46"/>
          <p:cNvSpPr txBox="1"/>
          <p:nvPr/>
        </p:nvSpPr>
        <p:spPr>
          <a:xfrm>
            <a:off x="8708" y="6493559"/>
            <a:ext cx="450397"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526741"/>
              </a:buClr>
              <a:buSzPts val="1200"/>
              <a:buFont typeface="Calibri"/>
              <a:buNone/>
            </a:pPr>
            <a:r>
              <a:rPr lang="sv-SE" sz="1200" b="0" i="0" u="none" strike="noStrike" cap="none">
                <a:solidFill>
                  <a:srgbClr val="526741"/>
                </a:solidFill>
                <a:latin typeface="Calibri"/>
                <a:ea typeface="Calibri"/>
                <a:cs typeface="Calibri"/>
                <a:sym typeface="Calibri"/>
              </a:rPr>
              <a:t>46</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617" name="Google Shape;617;p44"/>
          <p:cNvSpPr txBox="1">
            <a:spLocks noGrp="1"/>
          </p:cNvSpPr>
          <p:nvPr>
            <p:ph type="body" idx="1"/>
          </p:nvPr>
        </p:nvSpPr>
        <p:spPr>
          <a:xfrm>
            <a:off x="838200" y="1679938"/>
            <a:ext cx="5693229" cy="4362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400"/>
              <a:buNone/>
            </a:pPr>
            <a:r>
              <a:rPr lang="sv-SE" sz="2400" b="1"/>
              <a:t>Vad kan inspirera? </a:t>
            </a:r>
            <a:endParaRPr/>
          </a:p>
          <a:p>
            <a:pPr marL="228600" lvl="0" indent="-228600" algn="l" rtl="0">
              <a:lnSpc>
                <a:spcPct val="90000"/>
              </a:lnSpc>
              <a:spcBef>
                <a:spcPts val="2000"/>
              </a:spcBef>
              <a:spcAft>
                <a:spcPts val="0"/>
              </a:spcAft>
              <a:buClr>
                <a:schemeClr val="dk2"/>
              </a:buClr>
              <a:buSzPts val="2400"/>
              <a:buChar char="•"/>
            </a:pPr>
            <a:r>
              <a:rPr lang="sv-SE" sz="2400"/>
              <a:t>Ny Tallriksmodell ?</a:t>
            </a:r>
            <a:endParaRPr/>
          </a:p>
          <a:p>
            <a:pPr marL="228600" lvl="0" indent="-228600" algn="l" rtl="0">
              <a:lnSpc>
                <a:spcPct val="90000"/>
              </a:lnSpc>
              <a:spcBef>
                <a:spcPts val="2000"/>
              </a:spcBef>
              <a:spcAft>
                <a:spcPts val="0"/>
              </a:spcAft>
              <a:buClr>
                <a:schemeClr val="dk2"/>
              </a:buClr>
              <a:buSzPts val="2400"/>
              <a:buChar char="•"/>
            </a:pPr>
            <a:r>
              <a:rPr lang="sv-SE" sz="2400"/>
              <a:t>Kockar?</a:t>
            </a:r>
            <a:endParaRPr/>
          </a:p>
          <a:p>
            <a:pPr marL="228600" lvl="0" indent="-228600" algn="l" rtl="0">
              <a:lnSpc>
                <a:spcPct val="90000"/>
              </a:lnSpc>
              <a:spcBef>
                <a:spcPts val="2000"/>
              </a:spcBef>
              <a:spcAft>
                <a:spcPts val="0"/>
              </a:spcAft>
              <a:buClr>
                <a:schemeClr val="dk2"/>
              </a:buClr>
              <a:buSzPts val="2400"/>
              <a:buChar char="•"/>
            </a:pPr>
            <a:r>
              <a:rPr lang="sv-SE" sz="2400"/>
              <a:t>Influencers?</a:t>
            </a:r>
            <a:endParaRPr/>
          </a:p>
          <a:p>
            <a:pPr marL="228600" lvl="0" indent="-228600" algn="l" rtl="0">
              <a:lnSpc>
                <a:spcPct val="90000"/>
              </a:lnSpc>
              <a:spcBef>
                <a:spcPts val="2000"/>
              </a:spcBef>
              <a:spcAft>
                <a:spcPts val="0"/>
              </a:spcAft>
              <a:buClr>
                <a:schemeClr val="dk2"/>
              </a:buClr>
              <a:buSzPts val="2400"/>
              <a:buChar char="•"/>
            </a:pPr>
            <a:r>
              <a:rPr lang="sv-SE" sz="2400"/>
              <a:t>Dietister: “MeraVego” Sara Ask</a:t>
            </a:r>
            <a:br>
              <a:rPr lang="sv-SE" sz="2400"/>
            </a:br>
            <a:r>
              <a:rPr lang="sv-SE" sz="2400"/>
              <a:t>“Portionen under tian”Hanna Olvenmark</a:t>
            </a:r>
            <a:endParaRPr sz="2400"/>
          </a:p>
          <a:p>
            <a:pPr marL="228600" lvl="0" indent="-228600" algn="l" rtl="0">
              <a:lnSpc>
                <a:spcPct val="90000"/>
              </a:lnSpc>
              <a:spcBef>
                <a:spcPts val="2000"/>
              </a:spcBef>
              <a:spcAft>
                <a:spcPts val="0"/>
              </a:spcAft>
              <a:buClr>
                <a:schemeClr val="dk2"/>
              </a:buClr>
              <a:buSzPts val="2400"/>
              <a:buChar char="•"/>
            </a:pPr>
            <a:r>
              <a:rPr lang="sv-SE" sz="2400"/>
              <a:t>Mer? </a:t>
            </a:r>
            <a:endParaRPr/>
          </a:p>
        </p:txBody>
      </p:sp>
      <p:sp>
        <p:nvSpPr>
          <p:cNvPr id="618" name="Google Shape;618;p44"/>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INSPIRATION</a:t>
            </a:r>
            <a:endParaRPr/>
          </a:p>
        </p:txBody>
      </p:sp>
      <p:sp>
        <p:nvSpPr>
          <p:cNvPr id="619" name="Google Shape;619;p4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47</a:t>
            </a:fld>
            <a:endParaRPr/>
          </a:p>
        </p:txBody>
      </p:sp>
      <p:pic>
        <p:nvPicPr>
          <p:cNvPr id="620" name="Google Shape;620;p44"/>
          <p:cNvPicPr preferRelativeResize="0"/>
          <p:nvPr/>
        </p:nvPicPr>
        <p:blipFill rotWithShape="1">
          <a:blip r:embed="rId3">
            <a:alphaModFix/>
          </a:blip>
          <a:srcRect/>
          <a:stretch/>
        </p:blipFill>
        <p:spPr>
          <a:xfrm>
            <a:off x="6637498" y="1208314"/>
            <a:ext cx="5049405" cy="5049405"/>
          </a:xfrm>
          <a:prstGeom prst="rect">
            <a:avLst/>
          </a:prstGeom>
          <a:noFill/>
          <a:ln>
            <a:noFill/>
          </a:ln>
        </p:spPr>
      </p:pic>
      <p:sp>
        <p:nvSpPr>
          <p:cNvPr id="621" name="Google Shape;621;p44"/>
          <p:cNvSpPr txBox="1"/>
          <p:nvPr/>
        </p:nvSpPr>
        <p:spPr>
          <a:xfrm>
            <a:off x="9649097" y="6366322"/>
            <a:ext cx="2246812" cy="395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26741"/>
              </a:buClr>
              <a:buSzPts val="1000"/>
              <a:buFont typeface="Calibri"/>
              <a:buNone/>
            </a:pPr>
            <a:r>
              <a:rPr lang="sv-SE" sz="1000" b="1" i="0" u="none" strike="noStrike" cap="none">
                <a:solidFill>
                  <a:srgbClr val="526741"/>
                </a:solidFill>
                <a:latin typeface="Calibri"/>
                <a:ea typeface="Calibri"/>
                <a:cs typeface="Calibri"/>
                <a:sym typeface="Calibri"/>
              </a:rPr>
              <a:t>Illustration: </a:t>
            </a:r>
            <a:r>
              <a:rPr lang="sv-SE" sz="1000" b="0" i="0" u="none" strike="noStrike" cap="none">
                <a:solidFill>
                  <a:srgbClr val="526741"/>
                </a:solidFill>
                <a:latin typeface="Calibri"/>
                <a:ea typeface="Calibri"/>
                <a:cs typeface="Calibri"/>
                <a:sym typeface="Calibri"/>
              </a:rPr>
              <a:t>Livsmedelsverket. Rekommendation vid normal rörelse.</a:t>
            </a:r>
            <a:endParaRPr sz="1800" b="0" i="0" u="none" strike="noStrike" cap="none">
              <a:solidFill>
                <a:srgbClr val="52674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7"/>
          <p:cNvSpPr txBox="1">
            <a:spLocks noGrp="1"/>
          </p:cNvSpPr>
          <p:nvPr>
            <p:ph type="body" idx="1"/>
          </p:nvPr>
        </p:nvSpPr>
        <p:spPr>
          <a:xfrm>
            <a:off x="838200" y="2228577"/>
            <a:ext cx="6773091" cy="299656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800"/>
              <a:buChar char="•"/>
            </a:pPr>
            <a:r>
              <a:rPr lang="sv-SE"/>
              <a:t>Certifieringar och märkningar</a:t>
            </a:r>
            <a:endParaRPr/>
          </a:p>
          <a:p>
            <a:pPr marL="228600" lvl="0" indent="-228600" algn="l" rtl="0">
              <a:lnSpc>
                <a:spcPct val="90000"/>
              </a:lnSpc>
              <a:spcBef>
                <a:spcPts val="2000"/>
              </a:spcBef>
              <a:spcAft>
                <a:spcPts val="0"/>
              </a:spcAft>
              <a:buClr>
                <a:schemeClr val="dk2"/>
              </a:buClr>
              <a:buSzPts val="2800"/>
              <a:buChar char="•"/>
            </a:pPr>
            <a:r>
              <a:rPr lang="sv-SE"/>
              <a:t>Framtidsspaning</a:t>
            </a:r>
            <a:endParaRPr/>
          </a:p>
        </p:txBody>
      </p:sp>
      <p:sp>
        <p:nvSpPr>
          <p:cNvPr id="629" name="Google Shape;629;p4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48</a:t>
            </a:fld>
            <a:endParaRPr/>
          </a:p>
        </p:txBody>
      </p:sp>
      <p:sp>
        <p:nvSpPr>
          <p:cNvPr id="630" name="Google Shape;630;p47"/>
          <p:cNvSpPr txBox="1">
            <a:spLocks noGrp="1"/>
          </p:cNvSpPr>
          <p:nvPr>
            <p:ph type="title"/>
          </p:nvPr>
        </p:nvSpPr>
        <p:spPr>
          <a:xfrm>
            <a:off x="838200" y="450851"/>
            <a:ext cx="10515600" cy="62030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BILAGOR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8"/>
          <p:cNvSpPr txBox="1">
            <a:spLocks noGrp="1"/>
          </p:cNvSpPr>
          <p:nvPr>
            <p:ph type="body" idx="1"/>
          </p:nvPr>
        </p:nvSpPr>
        <p:spPr>
          <a:xfrm>
            <a:off x="838200" y="2228577"/>
            <a:ext cx="9133114" cy="299656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800"/>
              <a:buChar char="•"/>
            </a:pPr>
            <a:r>
              <a:rPr lang="sv-SE" dirty="0"/>
              <a:t>Miljöcertifieringar bidrar till ansvarsfull produktion.</a:t>
            </a:r>
            <a:endParaRPr dirty="0"/>
          </a:p>
          <a:p>
            <a:pPr marL="228600" lvl="0" indent="-228600" algn="l" rtl="0">
              <a:lnSpc>
                <a:spcPct val="90000"/>
              </a:lnSpc>
              <a:spcBef>
                <a:spcPts val="2000"/>
              </a:spcBef>
              <a:spcAft>
                <a:spcPts val="0"/>
              </a:spcAft>
              <a:buClr>
                <a:schemeClr val="dk2"/>
              </a:buClr>
              <a:buSzPts val="2800"/>
              <a:buChar char="•"/>
            </a:pPr>
            <a:r>
              <a:rPr lang="sv-SE" dirty="0"/>
              <a:t>Certifieringarna och märkningar kan även omfatta områden </a:t>
            </a:r>
            <a:br>
              <a:rPr lang="sv-SE" dirty="0"/>
            </a:br>
            <a:r>
              <a:rPr lang="sv-SE" dirty="0"/>
              <a:t>som social hållbarhet och hälsa.</a:t>
            </a:r>
            <a:endParaRPr dirty="0"/>
          </a:p>
        </p:txBody>
      </p:sp>
      <p:sp>
        <p:nvSpPr>
          <p:cNvPr id="637" name="Google Shape;637;p4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49</a:t>
            </a:fld>
            <a:endParaRPr/>
          </a:p>
        </p:txBody>
      </p:sp>
      <p:sp>
        <p:nvSpPr>
          <p:cNvPr id="638" name="Google Shape;638;p48"/>
          <p:cNvSpPr txBox="1">
            <a:spLocks noGrp="1"/>
          </p:cNvSpPr>
          <p:nvPr>
            <p:ph type="title"/>
          </p:nvPr>
        </p:nvSpPr>
        <p:spPr>
          <a:xfrm>
            <a:off x="838200" y="450851"/>
            <a:ext cx="10515600" cy="62030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VARFÖR VÄLJA CERTIFIERAD MAT?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body" idx="1"/>
          </p:nvPr>
        </p:nvSpPr>
        <p:spPr>
          <a:xfrm>
            <a:off x="838200" y="1898466"/>
            <a:ext cx="5876109" cy="28825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800"/>
              <a:buNone/>
            </a:pPr>
            <a:r>
              <a:rPr lang="sv-SE" b="1"/>
              <a:t>Finns ingen enhetlig definition </a:t>
            </a:r>
            <a:br>
              <a:rPr lang="sv-SE" b="1"/>
            </a:br>
            <a:r>
              <a:rPr lang="sv-SE" b="1"/>
              <a:t>men de mest etablerade är:</a:t>
            </a:r>
            <a:endParaRPr/>
          </a:p>
          <a:p>
            <a:pPr marL="228600" lvl="0" indent="-228600" algn="l" rtl="0">
              <a:lnSpc>
                <a:spcPct val="90000"/>
              </a:lnSpc>
              <a:spcBef>
                <a:spcPts val="1000"/>
              </a:spcBef>
              <a:spcAft>
                <a:spcPts val="0"/>
              </a:spcAft>
              <a:buClr>
                <a:schemeClr val="dk2"/>
              </a:buClr>
              <a:buSzPts val="2800"/>
              <a:buChar char="•"/>
            </a:pPr>
            <a:r>
              <a:rPr lang="sv-SE"/>
              <a:t>FN (FAO 2010) är en av de </a:t>
            </a:r>
            <a:br>
              <a:rPr lang="sv-SE"/>
            </a:br>
            <a:r>
              <a:rPr lang="sv-SE"/>
              <a:t>mest använda</a:t>
            </a:r>
            <a:endParaRPr/>
          </a:p>
          <a:p>
            <a:pPr marL="228600" lvl="0" indent="-228600" algn="l" rtl="0">
              <a:lnSpc>
                <a:spcPct val="90000"/>
              </a:lnSpc>
              <a:spcBef>
                <a:spcPts val="1000"/>
              </a:spcBef>
              <a:spcAft>
                <a:spcPts val="0"/>
              </a:spcAft>
              <a:buClr>
                <a:schemeClr val="dk2"/>
              </a:buClr>
              <a:buSzPts val="2800"/>
              <a:buChar char="•"/>
            </a:pPr>
            <a:r>
              <a:rPr lang="sv-SE"/>
              <a:t>EAT Lancet (2019) har definierat </a:t>
            </a:r>
            <a:br>
              <a:rPr lang="sv-SE"/>
            </a:br>
            <a:r>
              <a:rPr lang="sv-SE"/>
              <a:t>Planetary health diet</a:t>
            </a:r>
            <a:endParaRPr/>
          </a:p>
        </p:txBody>
      </p:sp>
      <p:sp>
        <p:nvSpPr>
          <p:cNvPr id="122" name="Google Shape;122;p5"/>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HÅLLBART ÄTANDE – VAD INNEBÄR DET?</a:t>
            </a:r>
            <a:endParaRPr/>
          </a:p>
        </p:txBody>
      </p:sp>
      <p:grpSp>
        <p:nvGrpSpPr>
          <p:cNvPr id="123" name="Google Shape;123;p5"/>
          <p:cNvGrpSpPr/>
          <p:nvPr/>
        </p:nvGrpSpPr>
        <p:grpSpPr>
          <a:xfrm>
            <a:off x="7244783" y="1601628"/>
            <a:ext cx="4415994" cy="4415994"/>
            <a:chOff x="7244783" y="1601628"/>
            <a:chExt cx="4415994" cy="4415994"/>
          </a:xfrm>
        </p:grpSpPr>
        <p:sp>
          <p:nvSpPr>
            <p:cNvPr id="124" name="Google Shape;124;p5"/>
            <p:cNvSpPr/>
            <p:nvPr/>
          </p:nvSpPr>
          <p:spPr>
            <a:xfrm>
              <a:off x="7244783" y="1601628"/>
              <a:ext cx="4415994" cy="4415994"/>
            </a:xfrm>
            <a:prstGeom prst="ellipse">
              <a:avLst/>
            </a:prstGeom>
            <a:solidFill>
              <a:schemeClr val="lt1"/>
            </a:solidFill>
            <a:ln w="38100"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lt2"/>
                </a:solidFill>
                <a:latin typeface="Calibri"/>
                <a:ea typeface="Calibri"/>
                <a:cs typeface="Calibri"/>
                <a:sym typeface="Calibri"/>
              </a:endParaRPr>
            </a:p>
          </p:txBody>
        </p:sp>
        <p:pic>
          <p:nvPicPr>
            <p:cNvPr id="125" name="Google Shape;125;p5"/>
            <p:cNvPicPr preferRelativeResize="0"/>
            <p:nvPr/>
          </p:nvPicPr>
          <p:blipFill rotWithShape="1">
            <a:blip r:embed="rId3">
              <a:alphaModFix/>
            </a:blip>
            <a:srcRect/>
            <a:stretch/>
          </p:blipFill>
          <p:spPr>
            <a:xfrm>
              <a:off x="8646965" y="2090055"/>
              <a:ext cx="1589010" cy="1409663"/>
            </a:xfrm>
            <a:prstGeom prst="rect">
              <a:avLst/>
            </a:prstGeom>
            <a:noFill/>
            <a:ln>
              <a:noFill/>
            </a:ln>
          </p:spPr>
        </p:pic>
        <p:pic>
          <p:nvPicPr>
            <p:cNvPr id="126" name="Google Shape;126;p5"/>
            <p:cNvPicPr preferRelativeResize="0"/>
            <p:nvPr/>
          </p:nvPicPr>
          <p:blipFill rotWithShape="1">
            <a:blip r:embed="rId4">
              <a:alphaModFix/>
            </a:blip>
            <a:srcRect/>
            <a:stretch/>
          </p:blipFill>
          <p:spPr>
            <a:xfrm>
              <a:off x="8732757" y="3966429"/>
              <a:ext cx="1456271" cy="1378810"/>
            </a:xfrm>
            <a:prstGeom prst="rect">
              <a:avLst/>
            </a:prstGeom>
            <a:noFill/>
            <a:ln>
              <a:noFill/>
            </a:ln>
          </p:spPr>
        </p:pic>
      </p:grpSp>
      <p:sp>
        <p:nvSpPr>
          <p:cNvPr id="127" name="Google Shape;127;p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5</a:t>
            </a:fld>
            <a:endParaRPr/>
          </a:p>
        </p:txBody>
      </p:sp>
      <p:sp>
        <p:nvSpPr>
          <p:cNvPr id="128" name="Google Shape;128;p5"/>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5</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9"/>
          <p:cNvSpPr txBox="1">
            <a:spLocks noGrp="1"/>
          </p:cNvSpPr>
          <p:nvPr>
            <p:ph type="body" idx="1"/>
          </p:nvPr>
        </p:nvSpPr>
        <p:spPr>
          <a:xfrm>
            <a:off x="838200" y="2263412"/>
            <a:ext cx="7051766" cy="337103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400"/>
              <a:buChar char="•"/>
            </a:pPr>
            <a:r>
              <a:rPr lang="sv-SE" sz="2400"/>
              <a:t>Vid trepartscertifiering kontrolleras produktionen regelbundet av oberoende revisorer.</a:t>
            </a:r>
            <a:endParaRPr/>
          </a:p>
          <a:p>
            <a:pPr marL="228600" lvl="0" indent="-228600" algn="l" rtl="0">
              <a:lnSpc>
                <a:spcPct val="90000"/>
              </a:lnSpc>
              <a:spcBef>
                <a:spcPts val="2000"/>
              </a:spcBef>
              <a:spcAft>
                <a:spcPts val="0"/>
              </a:spcAft>
              <a:buClr>
                <a:schemeClr val="dk2"/>
              </a:buClr>
              <a:buSzPts val="2400"/>
              <a:buChar char="•"/>
            </a:pPr>
            <a:r>
              <a:rPr lang="sv-SE" sz="2400"/>
              <a:t>Resultaten ska vara tillgängliga för allmänheten </a:t>
            </a:r>
            <a:br>
              <a:rPr lang="sv-SE" sz="2400"/>
            </a:br>
            <a:r>
              <a:rPr lang="sv-SE" sz="2400"/>
              <a:t>vid trovärdig certifiering.</a:t>
            </a:r>
            <a:endParaRPr/>
          </a:p>
          <a:p>
            <a:pPr marL="228600" lvl="0" indent="-228600" algn="l" rtl="0">
              <a:lnSpc>
                <a:spcPct val="90000"/>
              </a:lnSpc>
              <a:spcBef>
                <a:spcPts val="2000"/>
              </a:spcBef>
              <a:spcAft>
                <a:spcPts val="0"/>
              </a:spcAft>
              <a:buClr>
                <a:schemeClr val="dk2"/>
              </a:buClr>
              <a:buSzPts val="2400"/>
              <a:buChar char="•"/>
            </a:pPr>
            <a:r>
              <a:rPr lang="sv-SE" sz="2400"/>
              <a:t>ISEAL är en global medlemsorganisation som </a:t>
            </a:r>
            <a:br>
              <a:rPr lang="sv-SE" sz="2400"/>
            </a:br>
            <a:r>
              <a:rPr lang="sv-SE" sz="2400"/>
              <a:t>verkar för att upprätthålla standarder för hållbarhet. Medlemskap i ISEAL Alliance bidrar till hög trovärdighet.</a:t>
            </a:r>
            <a:endParaRPr/>
          </a:p>
        </p:txBody>
      </p:sp>
      <p:sp>
        <p:nvSpPr>
          <p:cNvPr id="644" name="Google Shape;644;p49"/>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HUR SKA JAG VETA </a:t>
            </a:r>
            <a:br>
              <a:rPr lang="sv-SE"/>
            </a:br>
            <a:r>
              <a:rPr lang="sv-SE"/>
              <a:t>ATT CERTIFIERINGEN ÄR TROVÄRDIG!?</a:t>
            </a:r>
            <a:endParaRPr/>
          </a:p>
        </p:txBody>
      </p:sp>
      <p:sp>
        <p:nvSpPr>
          <p:cNvPr id="645" name="Google Shape;645;p49"/>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50</a:t>
            </a:fld>
            <a:endParaRPr/>
          </a:p>
        </p:txBody>
      </p:sp>
      <p:sp>
        <p:nvSpPr>
          <p:cNvPr id="646" name="Google Shape;646;p49"/>
          <p:cNvSpPr txBox="1"/>
          <p:nvPr/>
        </p:nvSpPr>
        <p:spPr>
          <a:xfrm>
            <a:off x="850789" y="6266971"/>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WWF</a:t>
            </a:r>
            <a:endParaRPr sz="1000" b="0" i="0" u="none" strike="noStrike" cap="none">
              <a:solidFill>
                <a:srgbClr val="000000"/>
              </a:solidFill>
              <a:latin typeface="Arial"/>
              <a:ea typeface="Arial"/>
              <a:cs typeface="Arial"/>
              <a:sym typeface="Arial"/>
            </a:endParaRPr>
          </a:p>
        </p:txBody>
      </p:sp>
      <p:sp>
        <p:nvSpPr>
          <p:cNvPr id="647" name="Google Shape;647;p49"/>
          <p:cNvSpPr/>
          <p:nvPr/>
        </p:nvSpPr>
        <p:spPr>
          <a:xfrm>
            <a:off x="8246267" y="2115434"/>
            <a:ext cx="3083584" cy="3083584"/>
          </a:xfrm>
          <a:prstGeom prst="ellipse">
            <a:avLst/>
          </a:prstGeom>
          <a:solidFill>
            <a:schemeClr val="lt1"/>
          </a:solidFill>
          <a:ln w="38100"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lt2"/>
              </a:solidFill>
              <a:latin typeface="Calibri"/>
              <a:ea typeface="Calibri"/>
              <a:cs typeface="Calibri"/>
              <a:sym typeface="Calibri"/>
            </a:endParaRPr>
          </a:p>
        </p:txBody>
      </p:sp>
      <p:pic>
        <p:nvPicPr>
          <p:cNvPr id="648" name="Google Shape;648;p49"/>
          <p:cNvPicPr preferRelativeResize="0"/>
          <p:nvPr/>
        </p:nvPicPr>
        <p:blipFill rotWithShape="1">
          <a:blip r:embed="rId3">
            <a:alphaModFix/>
          </a:blip>
          <a:srcRect/>
          <a:stretch/>
        </p:blipFill>
        <p:spPr>
          <a:xfrm>
            <a:off x="8307226" y="2786051"/>
            <a:ext cx="2970373" cy="1670835"/>
          </a:xfrm>
          <a:prstGeom prst="roundRect">
            <a:avLst>
              <a:gd name="adj" fmla="val 43490"/>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0"/>
          <p:cNvSpPr/>
          <p:nvPr/>
        </p:nvSpPr>
        <p:spPr>
          <a:xfrm>
            <a:off x="548641" y="1733005"/>
            <a:ext cx="11112136" cy="4746170"/>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p50"/>
          <p:cNvSpPr txBox="1"/>
          <p:nvPr/>
        </p:nvSpPr>
        <p:spPr>
          <a:xfrm>
            <a:off x="850789" y="6265863"/>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Hållbar livsmedelskedja.  hallbarlivsmedelskedja.se, livsmedelsverket.se</a:t>
            </a:r>
            <a:endParaRPr sz="1000" b="0" i="0" u="none" strike="noStrike" cap="none">
              <a:solidFill>
                <a:srgbClr val="526741"/>
              </a:solidFill>
              <a:latin typeface="Calibri"/>
              <a:ea typeface="Calibri"/>
              <a:cs typeface="Calibri"/>
              <a:sym typeface="Calibri"/>
            </a:endParaRPr>
          </a:p>
        </p:txBody>
      </p:sp>
      <p:sp>
        <p:nvSpPr>
          <p:cNvPr id="655" name="Google Shape;655;p50"/>
          <p:cNvSpPr txBox="1"/>
          <p:nvPr/>
        </p:nvSpPr>
        <p:spPr>
          <a:xfrm>
            <a:off x="1868863" y="1871890"/>
            <a:ext cx="4235845" cy="437215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a:solidFill>
                  <a:schemeClr val="dk2"/>
                </a:solidFill>
                <a:latin typeface="Calibri"/>
                <a:ea typeface="Calibri"/>
                <a:cs typeface="Calibri"/>
                <a:sym typeface="Calibri"/>
              </a:rPr>
              <a:t>KRAV </a:t>
            </a:r>
            <a:r>
              <a:rPr lang="sv-SE" sz="1400" b="0" i="0" u="none" strike="noStrike" cap="none" dirty="0">
                <a:solidFill>
                  <a:schemeClr val="dk2"/>
                </a:solidFill>
                <a:latin typeface="Calibri"/>
                <a:ea typeface="Calibri"/>
                <a:cs typeface="Calibri"/>
                <a:sym typeface="Calibri"/>
              </a:rPr>
              <a:t>(www.krav.se):</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Svenskt certifierings- och märkningssystem för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ekologisk produktion utifrån EUs minimiregler med extra höga krav på djuromsorg, hälsa, socialt ansvar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och klimatpåverkan. KRAV verkar för att minimera naturfrämmande ämnen och för att stärka markens långsiktiga produktionsförmåga, skydda den biologiska och genetiska mångfalden. KRAV certifierar även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butiker och restauranger.</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a:solidFill>
                  <a:schemeClr val="dk2"/>
                </a:solidFill>
                <a:latin typeface="Calibri"/>
                <a:ea typeface="Calibri"/>
                <a:cs typeface="Calibri"/>
                <a:sym typeface="Calibri"/>
              </a:rPr>
              <a:t>EU-ekologiskt</a:t>
            </a:r>
            <a:r>
              <a:rPr lang="sv-SE" sz="1400" b="0" i="0" u="none" strike="noStrike" cap="none" dirty="0">
                <a:solidFill>
                  <a:schemeClr val="dk2"/>
                </a:solidFill>
                <a:latin typeface="Calibri"/>
                <a:ea typeface="Calibri"/>
                <a:cs typeface="Calibri"/>
                <a:sym typeface="Calibri"/>
              </a:rPr>
              <a:t> (https://ec.europa.eu/agriculture/organic/index_en): Europeiskt certifieringssystem och produktmärkning för ekologisk produktion där minst 95% av ingredienserna ska vara ekologiskt framställda i enlighet med relevant EU lagstiftning. Systemet har inga sociala krav.  </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a:solidFill>
                  <a:schemeClr val="dk2"/>
                </a:solidFill>
                <a:latin typeface="Calibri"/>
                <a:ea typeface="Calibri"/>
                <a:cs typeface="Calibri"/>
                <a:sym typeface="Calibri"/>
              </a:rPr>
              <a:t>Svenskt sigill Klimatcertifiering </a:t>
            </a:r>
            <a:r>
              <a:rPr lang="sv-SE" sz="1400" b="0" i="0" u="none" strike="noStrike" cap="none" dirty="0">
                <a:solidFill>
                  <a:schemeClr val="dk2"/>
                </a:solidFill>
                <a:latin typeface="Calibri"/>
                <a:ea typeface="Calibri"/>
                <a:cs typeface="Calibri"/>
                <a:sym typeface="Calibri"/>
              </a:rPr>
              <a:t>(www.sigill.se): En tilläggscertifiering till Svenskt Sigill som innebär att företagets verksamhet har vidtagit åtgärder för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minskad klimatpåverkan. De viktigaste reglerna för klimatcertifiering handlar om val av foder, kväve-</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gödselmedel, djurvälfärd och energieffektivisering. Produkter från certifierad odling/djuruppfödning </a:t>
            </a:r>
            <a:br>
              <a:rPr lang="sv-S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kan märkas. </a:t>
            </a:r>
            <a:endParaRPr sz="1400" b="0" i="0" u="none" strike="noStrike" cap="none" dirty="0">
              <a:solidFill>
                <a:srgbClr val="000000"/>
              </a:solidFill>
              <a:latin typeface="Arial"/>
              <a:ea typeface="Arial"/>
              <a:cs typeface="Arial"/>
              <a:sym typeface="Arial"/>
            </a:endParaRPr>
          </a:p>
        </p:txBody>
      </p:sp>
      <p:sp>
        <p:nvSpPr>
          <p:cNvPr id="656" name="Google Shape;656;p50"/>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EXEMPEL PÅ CERTIFIERINGAR</a:t>
            </a:r>
            <a:br>
              <a:rPr lang="sv-SE" dirty="0"/>
            </a:br>
            <a:r>
              <a:rPr lang="sv-SE" dirty="0"/>
              <a:t>OCH MÄRKNINGAR </a:t>
            </a:r>
            <a:r>
              <a:rPr lang="sv-SE" sz="2000" dirty="0"/>
              <a:t>(1/3)</a:t>
            </a:r>
            <a:endParaRPr dirty="0"/>
          </a:p>
        </p:txBody>
      </p:sp>
      <p:pic>
        <p:nvPicPr>
          <p:cNvPr id="657" name="Google Shape;657;p50"/>
          <p:cNvPicPr preferRelativeResize="0"/>
          <p:nvPr/>
        </p:nvPicPr>
        <p:blipFill rotWithShape="1">
          <a:blip r:embed="rId3">
            <a:alphaModFix/>
          </a:blip>
          <a:srcRect r="48589"/>
          <a:stretch/>
        </p:blipFill>
        <p:spPr>
          <a:xfrm>
            <a:off x="801844" y="1975575"/>
            <a:ext cx="826859" cy="571968"/>
          </a:xfrm>
          <a:prstGeom prst="rect">
            <a:avLst/>
          </a:prstGeom>
          <a:noFill/>
          <a:ln>
            <a:noFill/>
          </a:ln>
        </p:spPr>
      </p:pic>
      <p:pic>
        <p:nvPicPr>
          <p:cNvPr id="658" name="Google Shape;658;p50"/>
          <p:cNvPicPr preferRelativeResize="0"/>
          <p:nvPr/>
        </p:nvPicPr>
        <p:blipFill rotWithShape="1">
          <a:blip r:embed="rId4">
            <a:alphaModFix/>
          </a:blip>
          <a:srcRect/>
          <a:stretch/>
        </p:blipFill>
        <p:spPr>
          <a:xfrm>
            <a:off x="864964" y="4830490"/>
            <a:ext cx="702579" cy="744600"/>
          </a:xfrm>
          <a:prstGeom prst="rect">
            <a:avLst/>
          </a:prstGeom>
          <a:noFill/>
          <a:ln>
            <a:noFill/>
          </a:ln>
        </p:spPr>
      </p:pic>
      <p:pic>
        <p:nvPicPr>
          <p:cNvPr id="659" name="Google Shape;659;p50"/>
          <p:cNvPicPr preferRelativeResize="0"/>
          <p:nvPr/>
        </p:nvPicPr>
        <p:blipFill rotWithShape="1">
          <a:blip r:embed="rId3">
            <a:alphaModFix/>
          </a:blip>
          <a:srcRect l="51941" r="-1757"/>
          <a:stretch/>
        </p:blipFill>
        <p:spPr>
          <a:xfrm>
            <a:off x="809897" y="3656328"/>
            <a:ext cx="801189" cy="571968"/>
          </a:xfrm>
          <a:prstGeom prst="rect">
            <a:avLst/>
          </a:prstGeom>
          <a:noFill/>
          <a:ln>
            <a:noFill/>
          </a:ln>
        </p:spPr>
      </p:pic>
      <p:sp>
        <p:nvSpPr>
          <p:cNvPr id="660" name="Google Shape;660;p50"/>
          <p:cNvSpPr txBox="1"/>
          <p:nvPr/>
        </p:nvSpPr>
        <p:spPr>
          <a:xfrm>
            <a:off x="7210697" y="1863180"/>
            <a:ext cx="4237200" cy="42502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a:solidFill>
                  <a:schemeClr val="dk2"/>
                </a:solidFill>
                <a:latin typeface="Calibri"/>
                <a:ea typeface="Calibri"/>
                <a:cs typeface="Calibri"/>
                <a:sym typeface="Calibri"/>
              </a:rPr>
              <a:t>Svenskt sigill Naturbeteskött </a:t>
            </a:r>
            <a:r>
              <a:rPr lang="sv-SE" sz="1400" b="0" i="0" u="none" strike="noStrike" cap="none">
                <a:solidFill>
                  <a:schemeClr val="dk1"/>
                </a:solidFill>
                <a:latin typeface="Calibri"/>
                <a:ea typeface="Calibri"/>
                <a:cs typeface="Calibri"/>
                <a:sym typeface="Calibri"/>
              </a:rPr>
              <a:t>(</a:t>
            </a:r>
            <a:r>
              <a:rPr lang="sv-SE" sz="1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www.sigill.se</a:t>
            </a:r>
            <a:r>
              <a:rPr lang="sv-SE" sz="1400" b="0" i="0" u="none" strike="noStrike" cap="none">
                <a:solidFill>
                  <a:schemeClr val="dk1"/>
                </a:solidFill>
                <a:latin typeface="Calibri"/>
                <a:ea typeface="Calibri"/>
                <a:cs typeface="Calibri"/>
                <a:sym typeface="Calibri"/>
              </a:rPr>
              <a:t>): </a:t>
            </a:r>
            <a:r>
              <a:rPr lang="sv-SE" sz="1400" b="0" i="0" u="none" strike="noStrike" cap="none">
                <a:solidFill>
                  <a:schemeClr val="dk2"/>
                </a:solidFill>
                <a:latin typeface="Calibri"/>
                <a:ea typeface="Calibri"/>
                <a:cs typeface="Calibri"/>
                <a:sym typeface="Calibri"/>
              </a:rPr>
              <a:t>En tilläggscertifiering till Svenskt Sigill som innebär att djuren har betat på de svenska naturbetesmarkerna, vilket gynnar biologisk mångfald. Kött från certifierade gårdar kan märkas.</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a:solidFill>
                  <a:schemeClr val="dk2"/>
                </a:solidFill>
                <a:latin typeface="Calibri"/>
                <a:ea typeface="Calibri"/>
                <a:cs typeface="Calibri"/>
                <a:sym typeface="Calibri"/>
              </a:rPr>
              <a:t>MSC – Marine Stewardship Council </a:t>
            </a:r>
            <a:r>
              <a:rPr lang="sv-SE" sz="1400" b="0" i="0" u="none" strike="noStrike" cap="none">
                <a:solidFill>
                  <a:schemeClr val="dk2"/>
                </a:solidFill>
                <a:latin typeface="Calibri"/>
                <a:ea typeface="Calibri"/>
                <a:cs typeface="Calibri"/>
                <a:sym typeface="Calibri"/>
              </a:rPr>
              <a:t>(www.msc.org):Certifierings- och märkningssystem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för vildfångad fisk och skaldjur. MSCs miljöstandard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för ett välskött och uthålligt fiske används i oberoende granskningar för att bedöma om ett fiske bedrivs på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ett hållbart sätt. Fiskbestånden ska vara livskraftiga,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den marina miljön värnas och yrkesfisket ska ha en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god förvaltning. ISEAL-medlem.</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a:solidFill>
                  <a:schemeClr val="dk2"/>
                </a:solidFill>
                <a:latin typeface="Calibri"/>
                <a:ea typeface="Calibri"/>
                <a:cs typeface="Calibri"/>
                <a:sym typeface="Calibri"/>
              </a:rPr>
              <a:t>ASC – Aquaculture Stewardship </a:t>
            </a:r>
            <a:r>
              <a:rPr lang="sv-SE" sz="1400" b="0" i="0" u="none" strike="noStrike" cap="none">
                <a:solidFill>
                  <a:schemeClr val="dk2"/>
                </a:solidFill>
                <a:latin typeface="Calibri"/>
                <a:ea typeface="Calibri"/>
                <a:cs typeface="Calibri"/>
                <a:sym typeface="Calibri"/>
              </a:rPr>
              <a:t>Council (www.asc-aqua.org):</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Certifierings- och märkningssystem for odlad fisk och skaldjur som främjar ansvarsfulla odlingsmetoder. Standarden innehåller krav som skyddar naturvärden, biologisk mångfald, vattenresurser samt sociala krav </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för trygga arbetsförhållanden och respekt för lokalsamhällen. ISEAL-medlem.</a:t>
            </a:r>
            <a:endParaRPr sz="1400" b="0" i="0" u="none" strike="noStrike" cap="none">
              <a:solidFill>
                <a:srgbClr val="000000"/>
              </a:solidFill>
              <a:latin typeface="Arial"/>
              <a:ea typeface="Arial"/>
              <a:cs typeface="Arial"/>
              <a:sym typeface="Arial"/>
            </a:endParaRPr>
          </a:p>
        </p:txBody>
      </p:sp>
      <p:pic>
        <p:nvPicPr>
          <p:cNvPr id="661" name="Google Shape;661;p50"/>
          <p:cNvPicPr preferRelativeResize="0"/>
          <p:nvPr/>
        </p:nvPicPr>
        <p:blipFill rotWithShape="1">
          <a:blip r:embed="rId6">
            <a:alphaModFix/>
          </a:blip>
          <a:srcRect/>
          <a:stretch/>
        </p:blipFill>
        <p:spPr>
          <a:xfrm>
            <a:off x="6360880" y="1989843"/>
            <a:ext cx="701068" cy="745200"/>
          </a:xfrm>
          <a:prstGeom prst="rect">
            <a:avLst/>
          </a:prstGeom>
          <a:noFill/>
          <a:ln>
            <a:noFill/>
          </a:ln>
        </p:spPr>
      </p:pic>
      <p:pic>
        <p:nvPicPr>
          <p:cNvPr id="662" name="Google Shape;662;p50"/>
          <p:cNvPicPr preferRelativeResize="0"/>
          <p:nvPr/>
        </p:nvPicPr>
        <p:blipFill rotWithShape="1">
          <a:blip r:embed="rId7">
            <a:alphaModFix/>
          </a:blip>
          <a:srcRect/>
          <a:stretch/>
        </p:blipFill>
        <p:spPr>
          <a:xfrm>
            <a:off x="6406845" y="3021857"/>
            <a:ext cx="577429" cy="776642"/>
          </a:xfrm>
          <a:prstGeom prst="rect">
            <a:avLst/>
          </a:prstGeom>
          <a:noFill/>
          <a:ln>
            <a:noFill/>
          </a:ln>
        </p:spPr>
      </p:pic>
      <p:pic>
        <p:nvPicPr>
          <p:cNvPr id="663" name="Google Shape;663;p50"/>
          <p:cNvPicPr preferRelativeResize="0"/>
          <p:nvPr/>
        </p:nvPicPr>
        <p:blipFill rotWithShape="1">
          <a:blip r:embed="rId8">
            <a:alphaModFix/>
          </a:blip>
          <a:srcRect l="21529" t="3905" r="22387" b="5021"/>
          <a:stretch/>
        </p:blipFill>
        <p:spPr>
          <a:xfrm>
            <a:off x="6395715" y="4493625"/>
            <a:ext cx="605976" cy="984017"/>
          </a:xfrm>
          <a:prstGeom prst="rect">
            <a:avLst/>
          </a:prstGeom>
          <a:noFill/>
          <a:ln>
            <a:noFill/>
          </a:ln>
        </p:spPr>
      </p:pic>
      <p:sp>
        <p:nvSpPr>
          <p:cNvPr id="2" name="Platshållare för bildnummer 1">
            <a:extLst>
              <a:ext uri="{FF2B5EF4-FFF2-40B4-BE49-F238E27FC236}">
                <a16:creationId xmlns:a16="http://schemas.microsoft.com/office/drawing/2014/main" id="{F61A2CCF-2C37-406F-9E6D-710E2D6448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v-SE" smtClean="0"/>
              <a:t>51</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1"/>
          <p:cNvSpPr/>
          <p:nvPr/>
        </p:nvSpPr>
        <p:spPr>
          <a:xfrm>
            <a:off x="548641" y="1733005"/>
            <a:ext cx="11112136" cy="4746170"/>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p51"/>
          <p:cNvSpPr txBox="1"/>
          <p:nvPr/>
        </p:nvSpPr>
        <p:spPr>
          <a:xfrm>
            <a:off x="850789" y="6265863"/>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a:solidFill>
                  <a:srgbClr val="526741"/>
                </a:solidFill>
                <a:latin typeface="Calibri"/>
                <a:ea typeface="Calibri"/>
                <a:cs typeface="Calibri"/>
                <a:sym typeface="Calibri"/>
              </a:rPr>
              <a:t>Hållbar livsmedelskedja. hallbarlivsmedelskedja.se, livsmedelsverket.se</a:t>
            </a:r>
            <a:endParaRPr sz="1000" b="0" i="0" u="none" strike="noStrike" cap="none" dirty="0">
              <a:solidFill>
                <a:srgbClr val="526741"/>
              </a:solidFill>
              <a:latin typeface="Calibri"/>
              <a:ea typeface="Calibri"/>
              <a:cs typeface="Calibri"/>
              <a:sym typeface="Calibri"/>
            </a:endParaRPr>
          </a:p>
        </p:txBody>
      </p:sp>
      <p:sp>
        <p:nvSpPr>
          <p:cNvPr id="670" name="Google Shape;670;p51"/>
          <p:cNvSpPr txBox="1"/>
          <p:nvPr/>
        </p:nvSpPr>
        <p:spPr>
          <a:xfrm>
            <a:off x="1868863" y="1871890"/>
            <a:ext cx="4235845" cy="437215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err="1">
                <a:solidFill>
                  <a:schemeClr val="dk2"/>
                </a:solidFill>
                <a:latin typeface="Calibri"/>
                <a:ea typeface="Calibri"/>
                <a:cs typeface="Calibri"/>
                <a:sym typeface="Calibri"/>
              </a:rPr>
              <a:t>Fairtrade</a:t>
            </a:r>
            <a:r>
              <a:rPr lang="sv-SE" sz="1400" b="0" i="0" u="none" strike="noStrike" cap="none" dirty="0">
                <a:solidFill>
                  <a:schemeClr val="dk2"/>
                </a:solidFill>
                <a:latin typeface="Calibri"/>
                <a:ea typeface="Calibri"/>
                <a:cs typeface="Calibri"/>
                <a:sym typeface="Calibri"/>
              </a:rPr>
              <a:t> (www.fairtrade.se): Ett certifierings- och produktmärkningssystem som bidrar till förbättrade arbets- och levnadsvillkor för odlare/anställda i utvecklingsländer. </a:t>
            </a:r>
            <a:r>
              <a:rPr lang="sv-SE" sz="1400" b="0" i="0" u="none" strike="noStrike" cap="none" dirty="0" err="1">
                <a:solidFill>
                  <a:schemeClr val="dk2"/>
                </a:solidFill>
                <a:latin typeface="Calibri"/>
                <a:ea typeface="Calibri"/>
                <a:cs typeface="Calibri"/>
                <a:sym typeface="Calibri"/>
              </a:rPr>
              <a:t>Fairtrade</a:t>
            </a:r>
            <a:r>
              <a:rPr lang="sv-SE" sz="1400" b="0" i="0" u="none" strike="noStrike" cap="none" dirty="0">
                <a:solidFill>
                  <a:schemeClr val="dk2"/>
                </a:solidFill>
                <a:latin typeface="Calibri"/>
                <a:ea typeface="Calibri"/>
                <a:cs typeface="Calibri"/>
                <a:sym typeface="Calibri"/>
              </a:rPr>
              <a:t> har ekonomiska, sociala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och miljömässiga kriterier, däribland ett minimipris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och en utvecklingspremie per råvara. ISEAL-medlem.</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000"/>
              <a:buFont typeface="Arial"/>
              <a:buNone/>
            </a:pPr>
            <a:r>
              <a:rPr lang="sv-SE" sz="1400" b="1" i="0" u="none" strike="noStrike" cap="none" dirty="0" err="1">
                <a:solidFill>
                  <a:schemeClr val="dk2"/>
                </a:solidFill>
                <a:latin typeface="Calibri"/>
                <a:ea typeface="Calibri"/>
                <a:cs typeface="Calibri"/>
                <a:sym typeface="Calibri"/>
              </a:rPr>
              <a:t>Rainforest</a:t>
            </a:r>
            <a:r>
              <a:rPr lang="sv-SE" sz="1400" b="1" i="0" u="none" strike="noStrike" cap="none" dirty="0">
                <a:solidFill>
                  <a:schemeClr val="dk2"/>
                </a:solidFill>
                <a:latin typeface="Calibri"/>
                <a:ea typeface="Calibri"/>
                <a:cs typeface="Calibri"/>
                <a:sym typeface="Calibri"/>
              </a:rPr>
              <a:t> Alliance </a:t>
            </a:r>
            <a:r>
              <a:rPr lang="sv-SE" sz="1400" b="0" i="0" u="none" strike="noStrike" cap="none" dirty="0">
                <a:solidFill>
                  <a:schemeClr val="dk2"/>
                </a:solidFill>
                <a:latin typeface="Calibri"/>
                <a:ea typeface="Calibri"/>
                <a:cs typeface="Calibri"/>
                <a:sym typeface="Calibri"/>
              </a:rPr>
              <a:t>(www.rainforest-alliance.org): </a:t>
            </a:r>
            <a:r>
              <a:rPr lang="sv-SE" sz="1400" b="0" i="0" u="none" strike="noStrike" cap="none" dirty="0" err="1">
                <a:solidFill>
                  <a:schemeClr val="dk2"/>
                </a:solidFill>
                <a:latin typeface="Calibri"/>
                <a:ea typeface="Calibri"/>
                <a:cs typeface="Calibri"/>
                <a:sym typeface="Calibri"/>
              </a:rPr>
              <a:t>Rainforest</a:t>
            </a:r>
            <a:r>
              <a:rPr lang="sv-SE" sz="1400" b="0" i="0" u="none" strike="noStrike" cap="none" dirty="0">
                <a:solidFill>
                  <a:schemeClr val="dk2"/>
                </a:solidFill>
                <a:latin typeface="Calibri"/>
                <a:ea typeface="Calibri"/>
                <a:cs typeface="Calibri"/>
                <a:sym typeface="Calibri"/>
              </a:rPr>
              <a:t> Alliance certifierar jordbruk enligt en hållbarhetsstandard som adresserar viktiga miljö-</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mässiga, sociala och ekonomiska krav. Systemet har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extra fokus på bevarande av skyddsvärd natur och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biologisk mångfald. </a:t>
            </a:r>
            <a:r>
              <a:rPr lang="sv-SE" sz="1400" b="0" i="0" u="none" strike="noStrike" cap="none" dirty="0" err="1">
                <a:solidFill>
                  <a:schemeClr val="dk2"/>
                </a:solidFill>
                <a:latin typeface="Calibri"/>
                <a:ea typeface="Calibri"/>
                <a:cs typeface="Calibri"/>
                <a:sym typeface="Calibri"/>
              </a:rPr>
              <a:t>Rainforest</a:t>
            </a:r>
            <a:r>
              <a:rPr lang="sv-SE" sz="1400" b="0" i="0" u="none" strike="noStrike" cap="none" dirty="0">
                <a:solidFill>
                  <a:schemeClr val="dk2"/>
                </a:solidFill>
                <a:latin typeface="Calibri"/>
                <a:ea typeface="Calibri"/>
                <a:cs typeface="Calibri"/>
                <a:sym typeface="Calibri"/>
              </a:rPr>
              <a:t> Alliance-sigillet </a:t>
            </a:r>
            <a:br>
              <a:rPr lang="sv-S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används för märkning av varor. ISEAL-medlem.</a:t>
            </a:r>
            <a:br>
              <a:rPr lang="sv-SE" sz="1400" b="0" i="0" u="none" strike="noStrike" cap="none" dirty="0">
                <a:solidFill>
                  <a:schemeClr val="dk2"/>
                </a:solidFill>
                <a:latin typeface="Calibri"/>
                <a:ea typeface="Calibri"/>
                <a:cs typeface="Calibri"/>
                <a:sym typeface="Calibri"/>
              </a:rPr>
            </a:br>
            <a:r>
              <a:rPr lang="sv-SE" sz="1400" b="0" i="0" u="none" strike="noStrike" cap="none" dirty="0" err="1">
                <a:solidFill>
                  <a:schemeClr val="dk2"/>
                </a:solidFill>
                <a:latin typeface="Calibri"/>
                <a:ea typeface="Calibri"/>
                <a:cs typeface="Calibri"/>
                <a:sym typeface="Calibri"/>
              </a:rPr>
              <a:t>Rainforest</a:t>
            </a:r>
            <a:r>
              <a:rPr lang="sv-SE" sz="1400" b="0" i="0" u="none" strike="noStrike" cap="none" dirty="0">
                <a:solidFill>
                  <a:schemeClr val="dk2"/>
                </a:solidFill>
                <a:latin typeface="Calibri"/>
                <a:ea typeface="Calibri"/>
                <a:cs typeface="Calibri"/>
                <a:sym typeface="Calibri"/>
              </a:rPr>
              <a:t> Alliance slogs ihop med UTZ i januari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2018 och organisationerna kommer att ha en</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gemensam standard 2020.</a:t>
            </a:r>
            <a:endParaRPr sz="1050" b="0" i="0" u="none" strike="noStrike" cap="none" dirty="0">
              <a:solidFill>
                <a:schemeClr val="dk2"/>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a:solidFill>
                  <a:schemeClr val="dk2"/>
                </a:solidFill>
                <a:latin typeface="Calibri"/>
                <a:ea typeface="Calibri"/>
                <a:cs typeface="Calibri"/>
                <a:sym typeface="Calibri"/>
              </a:rPr>
              <a:t>UTZ </a:t>
            </a:r>
            <a:r>
              <a:rPr lang="sv-SE" sz="1400" b="1" i="0" u="none" strike="noStrike" cap="none" dirty="0" err="1">
                <a:solidFill>
                  <a:schemeClr val="dk2"/>
                </a:solidFill>
                <a:latin typeface="Calibri"/>
                <a:ea typeface="Calibri"/>
                <a:cs typeface="Calibri"/>
                <a:sym typeface="Calibri"/>
              </a:rPr>
              <a:t>Certified</a:t>
            </a:r>
            <a:r>
              <a:rPr lang="sv-SE" sz="1400" b="1" i="0" u="none" strike="noStrike" cap="none" dirty="0">
                <a:solidFill>
                  <a:schemeClr val="dk2"/>
                </a:solidFill>
                <a:latin typeface="Calibri"/>
                <a:ea typeface="Calibri"/>
                <a:cs typeface="Calibri"/>
                <a:sym typeface="Calibri"/>
              </a:rPr>
              <a:t> </a:t>
            </a:r>
            <a:r>
              <a:rPr lang="sv-SE" sz="1400" b="0" i="0" u="none" strike="noStrike" cap="none" dirty="0">
                <a:solidFill>
                  <a:schemeClr val="dk2"/>
                </a:solidFill>
                <a:latin typeface="Calibri"/>
                <a:ea typeface="Calibri"/>
                <a:cs typeface="Calibri"/>
                <a:sym typeface="Calibri"/>
              </a:rPr>
              <a:t>(www.utz.org): Certifiering och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märkning for kaffe, te, kakao och nötter enligt en hållbarhetsstandard som adresserar viktiga sociala, miljömässiga och ekonomiska krav. ISEAL-medlem.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UTZ slogs ihop med </a:t>
            </a:r>
            <a:r>
              <a:rPr lang="sv-SE" sz="1400" b="0" i="0" u="none" strike="noStrike" cap="none" dirty="0" err="1">
                <a:solidFill>
                  <a:schemeClr val="dk2"/>
                </a:solidFill>
                <a:latin typeface="Calibri"/>
                <a:ea typeface="Calibri"/>
                <a:cs typeface="Calibri"/>
                <a:sym typeface="Calibri"/>
              </a:rPr>
              <a:t>Rainforest</a:t>
            </a:r>
            <a:r>
              <a:rPr lang="sv-SE" sz="1400" b="0" i="0" u="none" strike="noStrike" cap="none" dirty="0">
                <a:solidFill>
                  <a:schemeClr val="dk2"/>
                </a:solidFill>
                <a:latin typeface="Calibri"/>
                <a:ea typeface="Calibri"/>
                <a:cs typeface="Calibri"/>
                <a:sym typeface="Calibri"/>
              </a:rPr>
              <a:t> Alliance i januari 2018 och organisationerna kommer att ha en gemensam standard 2020.</a:t>
            </a:r>
            <a:endParaRPr sz="1400" b="0" i="0" u="none" strike="noStrike" cap="none" dirty="0">
              <a:solidFill>
                <a:srgbClr val="000000"/>
              </a:solidFill>
              <a:latin typeface="Arial"/>
              <a:ea typeface="Arial"/>
              <a:cs typeface="Arial"/>
              <a:sym typeface="Arial"/>
            </a:endParaRPr>
          </a:p>
        </p:txBody>
      </p:sp>
      <p:sp>
        <p:nvSpPr>
          <p:cNvPr id="671" name="Google Shape;671;p51"/>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EXEMPEL PÅ CERTIFIERINGAR</a:t>
            </a:r>
            <a:br>
              <a:rPr lang="sv-SE" dirty="0"/>
            </a:br>
            <a:r>
              <a:rPr lang="sv-SE" dirty="0"/>
              <a:t>OCH MÄRKNINGAR </a:t>
            </a:r>
            <a:r>
              <a:rPr lang="sv-SE" sz="2000" dirty="0"/>
              <a:t>(2/3)</a:t>
            </a:r>
            <a:endParaRPr dirty="0"/>
          </a:p>
        </p:txBody>
      </p:sp>
      <p:sp>
        <p:nvSpPr>
          <p:cNvPr id="672" name="Google Shape;672;p51"/>
          <p:cNvSpPr txBox="1"/>
          <p:nvPr/>
        </p:nvSpPr>
        <p:spPr>
          <a:xfrm>
            <a:off x="7358743" y="1863180"/>
            <a:ext cx="4237200" cy="42502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000"/>
              <a:buFont typeface="Arial"/>
              <a:buNone/>
            </a:pPr>
            <a:r>
              <a:rPr lang="sv-SE" sz="1400" b="1" i="0" u="none" strike="noStrike" cap="none" dirty="0">
                <a:solidFill>
                  <a:schemeClr val="dk2"/>
                </a:solidFill>
                <a:latin typeface="Calibri"/>
                <a:ea typeface="Calibri"/>
                <a:cs typeface="Calibri"/>
                <a:sym typeface="Calibri"/>
              </a:rPr>
              <a:t>RSPO – </a:t>
            </a:r>
            <a:r>
              <a:rPr lang="sv-SE" sz="1400" b="1" i="0" u="none" strike="noStrike" cap="none" dirty="0" err="1">
                <a:solidFill>
                  <a:schemeClr val="dk2"/>
                </a:solidFill>
                <a:latin typeface="Calibri"/>
                <a:ea typeface="Calibri"/>
                <a:cs typeface="Calibri"/>
                <a:sym typeface="Calibri"/>
              </a:rPr>
              <a:t>Roundtable</a:t>
            </a:r>
            <a:r>
              <a:rPr lang="sv-SE" sz="1400" b="1" i="0" u="none" strike="noStrike" cap="none" dirty="0">
                <a:solidFill>
                  <a:schemeClr val="dk2"/>
                </a:solidFill>
                <a:latin typeface="Calibri"/>
                <a:ea typeface="Calibri"/>
                <a:cs typeface="Calibri"/>
                <a:sym typeface="Calibri"/>
              </a:rPr>
              <a:t> on </a:t>
            </a:r>
            <a:r>
              <a:rPr lang="sv-SE" sz="1400" b="1" i="0" u="none" strike="noStrike" cap="none" dirty="0" err="1">
                <a:solidFill>
                  <a:schemeClr val="dk2"/>
                </a:solidFill>
                <a:latin typeface="Calibri"/>
                <a:ea typeface="Calibri"/>
                <a:cs typeface="Calibri"/>
                <a:sym typeface="Calibri"/>
              </a:rPr>
              <a:t>Sustainable</a:t>
            </a:r>
            <a:r>
              <a:rPr lang="sv-SE" sz="1400" b="1" i="0" u="none" strike="noStrike" cap="none" dirty="0">
                <a:solidFill>
                  <a:schemeClr val="dk2"/>
                </a:solidFill>
                <a:latin typeface="Calibri"/>
                <a:ea typeface="Calibri"/>
                <a:cs typeface="Calibri"/>
                <a:sym typeface="Calibri"/>
              </a:rPr>
              <a:t> Palm </a:t>
            </a:r>
            <a:r>
              <a:rPr lang="sv-SE" sz="1400" b="1" i="0" u="none" strike="noStrike" cap="none" dirty="0" err="1">
                <a:solidFill>
                  <a:schemeClr val="dk2"/>
                </a:solidFill>
                <a:latin typeface="Calibri"/>
                <a:ea typeface="Calibri"/>
                <a:cs typeface="Calibri"/>
                <a:sym typeface="Calibri"/>
              </a:rPr>
              <a:t>Oil</a:t>
            </a:r>
            <a:r>
              <a:rPr lang="sv-SE" sz="1400" b="1" i="0" u="none" strike="noStrike" cap="none" dirty="0">
                <a:solidFill>
                  <a:schemeClr val="dk2"/>
                </a:solidFill>
                <a:latin typeface="Calibri"/>
                <a:ea typeface="Calibri"/>
                <a:cs typeface="Calibri"/>
                <a:sym typeface="Calibri"/>
              </a:rPr>
              <a:t> </a:t>
            </a:r>
            <a:r>
              <a:rPr lang="sv-SE" sz="1400" b="0" i="0" u="none" strike="noStrike" cap="none" dirty="0">
                <a:solidFill>
                  <a:schemeClr val="dk2"/>
                </a:solidFill>
                <a:latin typeface="Calibri"/>
                <a:ea typeface="Calibri"/>
                <a:cs typeface="Calibri"/>
                <a:sym typeface="Calibri"/>
              </a:rPr>
              <a:t>(www.rspo.org): Certifierings- och märkningssystem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för oljepalmsprodukter. Standarden inkluderar viktiga miljömässiga och sociala kriterier så som förbud för avskogning och omvandling av naturliga habitat, krav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på trygga arbetsförhållanden, minskad användning av bekämpningsmedel samt respekt för lokalsamhällen. RSPO har olika spårbarhetsalternativ. ISEAL-medlem.</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000"/>
              <a:buFont typeface="Arial"/>
              <a:buNone/>
            </a:pPr>
            <a:r>
              <a:rPr lang="sv-SE" sz="1400" b="1" i="0" u="none" strike="noStrike" cap="none" dirty="0">
                <a:solidFill>
                  <a:schemeClr val="dk2"/>
                </a:solidFill>
                <a:latin typeface="Calibri"/>
                <a:ea typeface="Calibri"/>
                <a:cs typeface="Calibri"/>
                <a:sym typeface="Calibri"/>
              </a:rPr>
              <a:t>RTRS – The Round Table on </a:t>
            </a:r>
            <a:r>
              <a:rPr lang="sv-SE" sz="1400" b="1" i="0" u="none" strike="noStrike" cap="none" dirty="0" err="1">
                <a:solidFill>
                  <a:schemeClr val="dk2"/>
                </a:solidFill>
                <a:latin typeface="Calibri"/>
                <a:ea typeface="Calibri"/>
                <a:cs typeface="Calibri"/>
                <a:sym typeface="Calibri"/>
              </a:rPr>
              <a:t>Responsible</a:t>
            </a:r>
            <a:r>
              <a:rPr lang="sv-SE" sz="1400" b="1" i="0" u="none" strike="noStrike" cap="none" dirty="0">
                <a:solidFill>
                  <a:schemeClr val="dk2"/>
                </a:solidFill>
                <a:latin typeface="Calibri"/>
                <a:ea typeface="Calibri"/>
                <a:cs typeface="Calibri"/>
                <a:sym typeface="Calibri"/>
              </a:rPr>
              <a:t> </a:t>
            </a:r>
            <a:r>
              <a:rPr lang="sv-SE" sz="1400" b="1" i="0" u="none" strike="noStrike" cap="none" dirty="0" err="1">
                <a:solidFill>
                  <a:schemeClr val="dk2"/>
                </a:solidFill>
                <a:latin typeface="Calibri"/>
                <a:ea typeface="Calibri"/>
                <a:cs typeface="Calibri"/>
                <a:sym typeface="Calibri"/>
              </a:rPr>
              <a:t>Soy</a:t>
            </a:r>
            <a:r>
              <a:rPr lang="sv-SE" sz="1400" b="1" i="0" u="none" strike="noStrike" cap="none" dirty="0">
                <a:solidFill>
                  <a:schemeClr val="dk2"/>
                </a:solidFill>
                <a:latin typeface="Calibri"/>
                <a:ea typeface="Calibri"/>
                <a:cs typeface="Calibri"/>
                <a:sym typeface="Calibri"/>
              </a:rPr>
              <a:t> </a:t>
            </a:r>
            <a:r>
              <a:rPr lang="sv-SE" sz="1400" b="0" i="0" u="none" strike="noStrike" cap="none" dirty="0">
                <a:solidFill>
                  <a:schemeClr val="dk2"/>
                </a:solidFill>
                <a:latin typeface="Calibri"/>
                <a:ea typeface="Calibri"/>
                <a:cs typeface="Calibri"/>
                <a:sym typeface="Calibri"/>
              </a:rPr>
              <a:t>(www.responsiblesoy.org): Certifieringssystem för sojaproduktion. Standarden inkluderar viktiga miljömässiga och sociala kriterier så som förbud att omvandla naturliga habitat, krav på trygga arbets-</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förhållanden, minskad användning av bekämpnings-</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medel samt respekt för lokalsamhällen. </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dirty="0" err="1">
                <a:solidFill>
                  <a:schemeClr val="dk2"/>
                </a:solidFill>
                <a:latin typeface="Calibri"/>
                <a:ea typeface="Calibri"/>
                <a:cs typeface="Calibri"/>
                <a:sym typeface="Calibri"/>
              </a:rPr>
              <a:t>ProTerra</a:t>
            </a:r>
            <a:r>
              <a:rPr lang="sv-SE" sz="1400" b="1" i="0" u="none" strike="noStrike" cap="none" dirty="0">
                <a:solidFill>
                  <a:schemeClr val="dk2"/>
                </a:solidFill>
                <a:latin typeface="Calibri"/>
                <a:ea typeface="Calibri"/>
                <a:cs typeface="Calibri"/>
                <a:sym typeface="Calibri"/>
              </a:rPr>
              <a:t> </a:t>
            </a:r>
            <a:r>
              <a:rPr lang="sv-SE" sz="1400" b="0" i="0" u="none" strike="noStrike" cap="none" dirty="0">
                <a:solidFill>
                  <a:schemeClr val="dk2"/>
                </a:solidFill>
                <a:latin typeface="Calibri"/>
                <a:ea typeface="Calibri"/>
                <a:cs typeface="Calibri"/>
                <a:sym typeface="Calibri"/>
              </a:rPr>
              <a:t>(www.proterrafoundation.org): Certifieringssystem för sojaproduktion. Standarden inkluderar viktiga miljömässiga och sociala kriterier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så som förbud att omvandla naturliga habitat, krav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på trygga arbetsförhållanden, minskad användning bekämpningsmedel samt respekt för lokalsamhällen. </a:t>
            </a:r>
            <a:r>
              <a:rPr lang="sv-SE" sz="1400" b="0" i="0" u="none" strike="noStrike" cap="none" dirty="0" err="1">
                <a:solidFill>
                  <a:schemeClr val="dk2"/>
                </a:solidFill>
                <a:latin typeface="Calibri"/>
                <a:ea typeface="Calibri"/>
                <a:cs typeface="Calibri"/>
                <a:sym typeface="Calibri"/>
              </a:rPr>
              <a:t>ProTerra</a:t>
            </a:r>
            <a:r>
              <a:rPr lang="sv-SE" sz="1400" b="0" i="0" u="none" strike="noStrike" cap="none" dirty="0">
                <a:solidFill>
                  <a:schemeClr val="dk2"/>
                </a:solidFill>
                <a:latin typeface="Calibri"/>
                <a:ea typeface="Calibri"/>
                <a:cs typeface="Calibri"/>
                <a:sym typeface="Calibri"/>
              </a:rPr>
              <a:t> certifierar endast GMO-fri soja. </a:t>
            </a:r>
            <a:endParaRPr sz="1400" b="0" i="0" u="none" strike="noStrike" cap="none" dirty="0">
              <a:solidFill>
                <a:srgbClr val="000000"/>
              </a:solidFill>
              <a:latin typeface="Arial"/>
              <a:ea typeface="Arial"/>
              <a:cs typeface="Arial"/>
              <a:sym typeface="Arial"/>
            </a:endParaRPr>
          </a:p>
        </p:txBody>
      </p:sp>
      <p:pic>
        <p:nvPicPr>
          <p:cNvPr id="673" name="Google Shape;673;p51"/>
          <p:cNvPicPr preferRelativeResize="0"/>
          <p:nvPr/>
        </p:nvPicPr>
        <p:blipFill rotWithShape="1">
          <a:blip r:embed="rId3">
            <a:alphaModFix/>
          </a:blip>
          <a:srcRect/>
          <a:stretch/>
        </p:blipFill>
        <p:spPr>
          <a:xfrm>
            <a:off x="924786" y="2016101"/>
            <a:ext cx="616632" cy="728184"/>
          </a:xfrm>
          <a:prstGeom prst="rect">
            <a:avLst/>
          </a:prstGeom>
          <a:noFill/>
          <a:ln>
            <a:noFill/>
          </a:ln>
        </p:spPr>
      </p:pic>
      <p:pic>
        <p:nvPicPr>
          <p:cNvPr id="674" name="Google Shape;674;p51"/>
          <p:cNvPicPr preferRelativeResize="0"/>
          <p:nvPr/>
        </p:nvPicPr>
        <p:blipFill rotWithShape="1">
          <a:blip r:embed="rId4">
            <a:alphaModFix/>
          </a:blip>
          <a:srcRect/>
          <a:stretch/>
        </p:blipFill>
        <p:spPr>
          <a:xfrm>
            <a:off x="786039" y="3116375"/>
            <a:ext cx="916325" cy="811191"/>
          </a:xfrm>
          <a:prstGeom prst="rect">
            <a:avLst/>
          </a:prstGeom>
          <a:noFill/>
          <a:ln>
            <a:noFill/>
          </a:ln>
        </p:spPr>
      </p:pic>
      <p:pic>
        <p:nvPicPr>
          <p:cNvPr id="675" name="Google Shape;675;p51"/>
          <p:cNvPicPr preferRelativeResize="0"/>
          <p:nvPr/>
        </p:nvPicPr>
        <p:blipFill rotWithShape="1">
          <a:blip r:embed="rId5">
            <a:alphaModFix/>
          </a:blip>
          <a:srcRect/>
          <a:stretch/>
        </p:blipFill>
        <p:spPr>
          <a:xfrm>
            <a:off x="907146" y="5005250"/>
            <a:ext cx="825859" cy="825859"/>
          </a:xfrm>
          <a:prstGeom prst="rect">
            <a:avLst/>
          </a:prstGeom>
          <a:noFill/>
          <a:ln>
            <a:noFill/>
          </a:ln>
        </p:spPr>
      </p:pic>
      <p:pic>
        <p:nvPicPr>
          <p:cNvPr id="676" name="Google Shape;676;p51"/>
          <p:cNvPicPr preferRelativeResize="0"/>
          <p:nvPr/>
        </p:nvPicPr>
        <p:blipFill rotWithShape="1">
          <a:blip r:embed="rId6">
            <a:alphaModFix/>
          </a:blip>
          <a:srcRect/>
          <a:stretch/>
        </p:blipFill>
        <p:spPr>
          <a:xfrm>
            <a:off x="6166771" y="2024811"/>
            <a:ext cx="986057" cy="918687"/>
          </a:xfrm>
          <a:prstGeom prst="rect">
            <a:avLst/>
          </a:prstGeom>
          <a:noFill/>
          <a:ln>
            <a:noFill/>
          </a:ln>
        </p:spPr>
      </p:pic>
      <p:pic>
        <p:nvPicPr>
          <p:cNvPr id="677" name="Google Shape;677;p51"/>
          <p:cNvPicPr preferRelativeResize="0"/>
          <p:nvPr/>
        </p:nvPicPr>
        <p:blipFill rotWithShape="1">
          <a:blip r:embed="rId7">
            <a:alphaModFix/>
          </a:blip>
          <a:srcRect/>
          <a:stretch/>
        </p:blipFill>
        <p:spPr>
          <a:xfrm>
            <a:off x="6396925" y="3531181"/>
            <a:ext cx="543806" cy="928095"/>
          </a:xfrm>
          <a:prstGeom prst="rect">
            <a:avLst/>
          </a:prstGeom>
          <a:noFill/>
          <a:ln>
            <a:noFill/>
          </a:ln>
        </p:spPr>
      </p:pic>
      <p:pic>
        <p:nvPicPr>
          <p:cNvPr id="678" name="Google Shape;678;p51"/>
          <p:cNvPicPr preferRelativeResize="0"/>
          <p:nvPr/>
        </p:nvPicPr>
        <p:blipFill rotWithShape="1">
          <a:blip r:embed="rId8">
            <a:alphaModFix/>
          </a:blip>
          <a:srcRect/>
          <a:stretch/>
        </p:blipFill>
        <p:spPr>
          <a:xfrm>
            <a:off x="6134493" y="4849149"/>
            <a:ext cx="1022672" cy="698210"/>
          </a:xfrm>
          <a:prstGeom prst="rect">
            <a:avLst/>
          </a:prstGeom>
          <a:noFill/>
          <a:ln>
            <a:noFill/>
          </a:ln>
        </p:spPr>
      </p:pic>
      <p:sp>
        <p:nvSpPr>
          <p:cNvPr id="2" name="Platshållare för bildnummer 1">
            <a:extLst>
              <a:ext uri="{FF2B5EF4-FFF2-40B4-BE49-F238E27FC236}">
                <a16:creationId xmlns:a16="http://schemas.microsoft.com/office/drawing/2014/main" id="{C04943E8-C991-4DD8-A060-8E78827B47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v-SE" smtClean="0"/>
              <a:t>52</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2"/>
          <p:cNvSpPr/>
          <p:nvPr/>
        </p:nvSpPr>
        <p:spPr>
          <a:xfrm>
            <a:off x="548641" y="2577735"/>
            <a:ext cx="11112136" cy="3082835"/>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52"/>
          <p:cNvSpPr txBox="1"/>
          <p:nvPr/>
        </p:nvSpPr>
        <p:spPr>
          <a:xfrm>
            <a:off x="850789" y="6265863"/>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Hållbar livsmedelskedja. hallbarlivsmedelskedja.se, livsmedelsverket.se</a:t>
            </a:r>
            <a:endParaRPr sz="1000" b="0" i="0" u="none" strike="noStrike" cap="none">
              <a:solidFill>
                <a:srgbClr val="526741"/>
              </a:solidFill>
              <a:latin typeface="Calibri"/>
              <a:ea typeface="Calibri"/>
              <a:cs typeface="Calibri"/>
              <a:sym typeface="Calibri"/>
            </a:endParaRPr>
          </a:p>
        </p:txBody>
      </p:sp>
      <p:sp>
        <p:nvSpPr>
          <p:cNvPr id="685" name="Google Shape;685;p52"/>
          <p:cNvSpPr txBox="1"/>
          <p:nvPr/>
        </p:nvSpPr>
        <p:spPr>
          <a:xfrm>
            <a:off x="1294370" y="2716621"/>
            <a:ext cx="4279388" cy="175087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437"/>
              <a:buFont typeface="Arial"/>
              <a:buNone/>
            </a:pPr>
            <a:r>
              <a:rPr lang="sv-SE" sz="1400" b="1" i="0" u="none" strike="noStrike" cap="none">
                <a:solidFill>
                  <a:schemeClr val="dk2"/>
                </a:solidFill>
                <a:latin typeface="Calibri"/>
                <a:ea typeface="Calibri"/>
                <a:cs typeface="Calibri"/>
                <a:sym typeface="Calibri"/>
              </a:rPr>
              <a:t>Europe Soya/Donau Soja </a:t>
            </a:r>
            <a:r>
              <a:rPr lang="sv-SE" sz="1400" b="0" i="0" u="none" strike="noStrike" cap="none">
                <a:solidFill>
                  <a:schemeClr val="dk2"/>
                </a:solidFill>
                <a:latin typeface="Calibri"/>
                <a:ea typeface="Calibri"/>
                <a:cs typeface="Calibri"/>
                <a:sym typeface="Calibri"/>
              </a:rPr>
              <a:t>(www.donausoja.org) Certifieringssystem för sojaproduktion i Europa respektive Donauregionen. Standarden inkluderar viktiga sociala och miljömässiga kriterier såsom förbud att omvandla skog och naturliga habitat, minskad användning bekämpningsmedel, förbud för avdödning av gröda före skörd. Standarden är baserat på EUs regelverk för arbetarvillkor. Certifierar endast GMO-</a:t>
            </a:r>
            <a:br>
              <a:rPr lang="sv-SE" sz="1400" b="0" i="0" u="none" strike="noStrike" cap="none">
                <a:solidFill>
                  <a:schemeClr val="dk2"/>
                </a:solidFill>
                <a:latin typeface="Calibri"/>
                <a:ea typeface="Calibri"/>
                <a:cs typeface="Calibri"/>
                <a:sym typeface="Calibri"/>
              </a:rPr>
            </a:br>
            <a:r>
              <a:rPr lang="sv-SE" sz="1400" b="0" i="0" u="none" strike="noStrike" cap="none">
                <a:solidFill>
                  <a:schemeClr val="dk2"/>
                </a:solidFill>
                <a:latin typeface="Calibri"/>
                <a:ea typeface="Calibri"/>
                <a:cs typeface="Calibri"/>
                <a:sym typeface="Calibri"/>
              </a:rPr>
              <a:t>fri soja.</a:t>
            </a:r>
            <a:endParaRPr sz="1400" b="0" i="0" u="none" strike="noStrike" cap="none">
              <a:solidFill>
                <a:srgbClr val="000000"/>
              </a:solidFill>
              <a:latin typeface="Arial"/>
              <a:ea typeface="Arial"/>
              <a:cs typeface="Arial"/>
              <a:sym typeface="Arial"/>
            </a:endParaRPr>
          </a:p>
        </p:txBody>
      </p:sp>
      <p:sp>
        <p:nvSpPr>
          <p:cNvPr id="686" name="Google Shape;686;p52"/>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EXEMPEL PÅ CERTIFIERINGAR</a:t>
            </a:r>
            <a:br>
              <a:rPr lang="sv-SE"/>
            </a:br>
            <a:r>
              <a:rPr lang="sv-SE"/>
              <a:t>OCH MÄRKNINGAR </a:t>
            </a:r>
            <a:r>
              <a:rPr lang="sv-SE" sz="2000"/>
              <a:t>(3/3)</a:t>
            </a:r>
            <a:endParaRPr/>
          </a:p>
        </p:txBody>
      </p:sp>
      <p:sp>
        <p:nvSpPr>
          <p:cNvPr id="687" name="Google Shape;687;p52"/>
          <p:cNvSpPr txBox="1"/>
          <p:nvPr/>
        </p:nvSpPr>
        <p:spPr>
          <a:xfrm>
            <a:off x="6956242" y="2707911"/>
            <a:ext cx="4111808" cy="165508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1000"/>
              <a:buFont typeface="Arial"/>
              <a:buNone/>
            </a:pPr>
            <a:r>
              <a:rPr lang="sv-SE" sz="1400" b="0" i="0" u="none" strike="noStrike" cap="none" dirty="0">
                <a:solidFill>
                  <a:schemeClr val="dk2"/>
                </a:solidFill>
                <a:latin typeface="Calibri"/>
                <a:ea typeface="Calibri"/>
                <a:cs typeface="Calibri"/>
                <a:sym typeface="Calibri"/>
              </a:rPr>
              <a:t>Nyckelhålet är ett frivilligt märkningssystem inom området mat och hälsa. Syftet med Nyckelhålet är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att göra det enkelt för konsumenterna att hitta de nyttigare alternativen inom olika livsmedelsgrupper med nyttigare eller mindre fett, mindre socker och </a:t>
            </a:r>
            <a:br>
              <a:rPr lang="sv-SE" sz="1400" b="0" i="0" u="none" strike="noStrike" cap="none" dirty="0">
                <a:solidFill>
                  <a:schemeClr val="dk2"/>
                </a:solidFill>
                <a:latin typeface="Calibri"/>
                <a:ea typeface="Calibri"/>
                <a:cs typeface="Calibri"/>
                <a:sym typeface="Calibri"/>
              </a:rPr>
            </a:br>
            <a:r>
              <a:rPr lang="sv-SE" sz="1400" b="0" i="0" u="none" strike="noStrike" cap="none" dirty="0">
                <a:solidFill>
                  <a:schemeClr val="dk2"/>
                </a:solidFill>
                <a:latin typeface="Calibri"/>
                <a:ea typeface="Calibri"/>
                <a:cs typeface="Calibri"/>
                <a:sym typeface="Calibri"/>
              </a:rPr>
              <a:t>salt och mer fiber och fullkorn. </a:t>
            </a:r>
            <a:r>
              <a:rPr lang="sv-SE" sz="1400" b="1" i="0" u="none" strike="noStrike" cap="none" dirty="0">
                <a:solidFill>
                  <a:schemeClr val="dk2"/>
                </a:solidFill>
                <a:latin typeface="Calibri"/>
                <a:ea typeface="Calibri"/>
                <a:cs typeface="Calibri"/>
                <a:sym typeface="Calibri"/>
              </a:rPr>
              <a:t>Nyckelhålet är ett registrerat varumärke som tillhör Livsmedelsverket.</a:t>
            </a:r>
            <a:endParaRPr sz="1400" b="0" i="0" u="none" strike="noStrike" cap="none" dirty="0">
              <a:solidFill>
                <a:srgbClr val="000000"/>
              </a:solidFill>
              <a:latin typeface="Arial"/>
              <a:ea typeface="Arial"/>
              <a:cs typeface="Arial"/>
              <a:sym typeface="Arial"/>
            </a:endParaRPr>
          </a:p>
        </p:txBody>
      </p:sp>
      <p:pic>
        <p:nvPicPr>
          <p:cNvPr id="688" name="Google Shape;688;p52"/>
          <p:cNvPicPr preferRelativeResize="0"/>
          <p:nvPr/>
        </p:nvPicPr>
        <p:blipFill rotWithShape="1">
          <a:blip r:embed="rId3">
            <a:alphaModFix/>
          </a:blip>
          <a:srcRect/>
          <a:stretch/>
        </p:blipFill>
        <p:spPr>
          <a:xfrm>
            <a:off x="8551700" y="4462116"/>
            <a:ext cx="944726" cy="944726"/>
          </a:xfrm>
          <a:prstGeom prst="rect">
            <a:avLst/>
          </a:prstGeom>
          <a:noFill/>
          <a:ln>
            <a:noFill/>
          </a:ln>
        </p:spPr>
      </p:pic>
      <p:pic>
        <p:nvPicPr>
          <p:cNvPr id="689" name="Google Shape;689;p52"/>
          <p:cNvPicPr preferRelativeResize="0"/>
          <p:nvPr/>
        </p:nvPicPr>
        <p:blipFill rotWithShape="1">
          <a:blip r:embed="rId4">
            <a:alphaModFix/>
          </a:blip>
          <a:srcRect/>
          <a:stretch/>
        </p:blipFill>
        <p:spPr>
          <a:xfrm>
            <a:off x="2520319" y="4574510"/>
            <a:ext cx="1658544" cy="789970"/>
          </a:xfrm>
          <a:prstGeom prst="rect">
            <a:avLst/>
          </a:prstGeom>
          <a:noFill/>
          <a:ln>
            <a:noFill/>
          </a:ln>
        </p:spPr>
      </p:pic>
      <p:sp>
        <p:nvSpPr>
          <p:cNvPr id="2" name="Platshållare för bildnummer 1">
            <a:extLst>
              <a:ext uri="{FF2B5EF4-FFF2-40B4-BE49-F238E27FC236}">
                <a16:creationId xmlns:a16="http://schemas.microsoft.com/office/drawing/2014/main" id="{250AF593-12A1-4333-88FE-147A09EB03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v-SE" smtClean="0"/>
              <a:t>53</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3"/>
          <p:cNvSpPr txBox="1">
            <a:spLocks noGrp="1"/>
          </p:cNvSpPr>
          <p:nvPr>
            <p:ph type="title"/>
          </p:nvPr>
        </p:nvSpPr>
        <p:spPr>
          <a:xfrm>
            <a:off x="838200" y="450851"/>
            <a:ext cx="10515600" cy="58547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FRAMTIDSSPANING</a:t>
            </a:r>
            <a:endParaRPr/>
          </a:p>
        </p:txBody>
      </p:sp>
      <p:sp>
        <p:nvSpPr>
          <p:cNvPr id="695" name="Google Shape;695;p5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526741"/>
              </a:buClr>
              <a:buSzPts val="1200"/>
              <a:buFont typeface="Calibri"/>
              <a:buNone/>
            </a:pPr>
            <a:fld id="{00000000-1234-1234-1234-123412341234}" type="slidenum">
              <a:rPr lang="sv-SE"/>
              <a:t>54</a:t>
            </a:fld>
            <a:endParaRPr/>
          </a:p>
        </p:txBody>
      </p:sp>
      <p:sp>
        <p:nvSpPr>
          <p:cNvPr id="696" name="Google Shape;696;p53"/>
          <p:cNvSpPr txBox="1"/>
          <p:nvPr/>
        </p:nvSpPr>
        <p:spPr>
          <a:xfrm>
            <a:off x="850789" y="6265863"/>
            <a:ext cx="8981188" cy="48118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Environmental impact of plant-based foods – data collection for the development of a consumer guide for plant-based foods SLU 2020. </a:t>
            </a:r>
            <a:endParaRPr sz="1000" b="0" i="0" u="none" strike="noStrike" cap="none">
              <a:solidFill>
                <a:srgbClr val="526741"/>
              </a:solidFill>
              <a:latin typeface="Calibri"/>
              <a:ea typeface="Calibri"/>
              <a:cs typeface="Calibri"/>
              <a:sym typeface="Calibri"/>
            </a:endParaRPr>
          </a:p>
        </p:txBody>
      </p:sp>
      <p:sp>
        <p:nvSpPr>
          <p:cNvPr id="697" name="Google Shape;697;p53"/>
          <p:cNvSpPr txBox="1">
            <a:spLocks noGrp="1"/>
          </p:cNvSpPr>
          <p:nvPr>
            <p:ph type="body" idx="1"/>
          </p:nvPr>
        </p:nvSpPr>
        <p:spPr>
          <a:xfrm>
            <a:off x="838200" y="1714773"/>
            <a:ext cx="6842760" cy="43624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200"/>
              <a:buChar char="•"/>
            </a:pPr>
            <a:r>
              <a:rPr lang="sv-SE" sz="2200" dirty="0"/>
              <a:t>Näringstäthet och konsumtionsmängder är nödvändiga perspektiv för att kunna göra helhetsbedömningar av livsmedels betydelse i kosten och miljöpåverkan.</a:t>
            </a:r>
            <a:endParaRPr dirty="0"/>
          </a:p>
          <a:p>
            <a:pPr marL="228600" lvl="0" indent="-228600" algn="l" rtl="0">
              <a:lnSpc>
                <a:spcPct val="90000"/>
              </a:lnSpc>
              <a:spcBef>
                <a:spcPts val="2000"/>
              </a:spcBef>
              <a:spcAft>
                <a:spcPts val="0"/>
              </a:spcAft>
              <a:buClr>
                <a:schemeClr val="dk2"/>
              </a:buClr>
              <a:buSzPts val="2200"/>
              <a:buChar char="•"/>
            </a:pPr>
            <a:r>
              <a:rPr lang="sv-SE" sz="2200" dirty="0"/>
              <a:t>Mer kunskap om nya livsmedel såsom växtbaserade alternativ behövs för att kunna göra nutritions-bedömningar. </a:t>
            </a:r>
            <a:endParaRPr dirty="0"/>
          </a:p>
          <a:p>
            <a:pPr marL="228600" lvl="0" indent="-228600" algn="l" rtl="0">
              <a:lnSpc>
                <a:spcPct val="90000"/>
              </a:lnSpc>
              <a:spcBef>
                <a:spcPts val="2000"/>
              </a:spcBef>
              <a:spcAft>
                <a:spcPts val="0"/>
              </a:spcAft>
              <a:buClr>
                <a:schemeClr val="dk1"/>
              </a:buClr>
              <a:buSzPts val="2380"/>
              <a:buChar char="•"/>
            </a:pPr>
            <a:r>
              <a:rPr lang="sv-SE" sz="2200" dirty="0"/>
              <a:t>Ett nutritionsindex – har använts i rapporten ”</a:t>
            </a:r>
            <a:r>
              <a:rPr lang="sv-SE" sz="2200" dirty="0" err="1"/>
              <a:t>Environmental</a:t>
            </a:r>
            <a:r>
              <a:rPr lang="sv-SE" sz="2200" dirty="0"/>
              <a:t> </a:t>
            </a:r>
            <a:r>
              <a:rPr lang="sv-SE" sz="2200" dirty="0" err="1"/>
              <a:t>impact</a:t>
            </a:r>
            <a:r>
              <a:rPr lang="sv-SE" sz="2200" dirty="0"/>
              <a:t> </a:t>
            </a:r>
            <a:r>
              <a:rPr lang="sv-SE" sz="2200" dirty="0" err="1"/>
              <a:t>of</a:t>
            </a:r>
            <a:r>
              <a:rPr lang="sv-SE" sz="2200" dirty="0"/>
              <a:t> plant-</a:t>
            </a:r>
            <a:r>
              <a:rPr lang="sv-SE" sz="2200" dirty="0" err="1"/>
              <a:t>based</a:t>
            </a:r>
            <a:r>
              <a:rPr lang="sv-SE" sz="2200" dirty="0"/>
              <a:t> </a:t>
            </a:r>
            <a:r>
              <a:rPr lang="sv-SE" sz="2200" dirty="0" err="1"/>
              <a:t>foods</a:t>
            </a:r>
            <a:r>
              <a:rPr lang="sv-SE" sz="2200" dirty="0"/>
              <a:t>” som </a:t>
            </a:r>
            <a:br>
              <a:rPr lang="sv-SE" sz="2200" dirty="0"/>
            </a:br>
            <a:r>
              <a:rPr lang="sv-SE" sz="2200" dirty="0"/>
              <a:t>ligger till grund för WWFs </a:t>
            </a:r>
            <a:r>
              <a:rPr lang="sv-SE" sz="2200" dirty="0" err="1"/>
              <a:t>vegoguide</a:t>
            </a:r>
            <a:r>
              <a:rPr lang="sv-SE" sz="2200" dirty="0"/>
              <a:t>. Där betonas försiktig tolkning då metoden innefattar subjektiva val.</a:t>
            </a:r>
            <a:endParaRPr dirty="0"/>
          </a:p>
          <a:p>
            <a:pPr marL="228600" lvl="0" indent="-88900" algn="l" rtl="0">
              <a:lnSpc>
                <a:spcPct val="90000"/>
              </a:lnSpc>
              <a:spcBef>
                <a:spcPts val="2000"/>
              </a:spcBef>
              <a:spcAft>
                <a:spcPts val="0"/>
              </a:spcAft>
              <a:buClr>
                <a:schemeClr val="dk2"/>
              </a:buClr>
              <a:buSzPts val="2200"/>
              <a:buNone/>
            </a:pPr>
            <a:endParaRPr sz="2200" dirty="0"/>
          </a:p>
        </p:txBody>
      </p:sp>
      <p:sp>
        <p:nvSpPr>
          <p:cNvPr id="698" name="Google Shape;698;p53"/>
          <p:cNvSpPr/>
          <p:nvPr/>
        </p:nvSpPr>
        <p:spPr>
          <a:xfrm>
            <a:off x="7259899" y="1527384"/>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11" name="Google Shape;370;p6">
            <a:extLst>
              <a:ext uri="{FF2B5EF4-FFF2-40B4-BE49-F238E27FC236}">
                <a16:creationId xmlns:a16="http://schemas.microsoft.com/office/drawing/2014/main" id="{A1921CE2-A5BA-4360-A78E-EEE77CAF45BE}"/>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Anna Hägg</a:t>
            </a:r>
            <a:endParaRPr lang="sv-SE"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1339702" y="1998922"/>
            <a:ext cx="9547114" cy="3672504"/>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288000" tIns="45700" rIns="288000" bIns="45700" anchor="ctr" anchorCtr="0">
            <a:noAutofit/>
          </a:bodyPr>
          <a:lstStyle/>
          <a:p>
            <a:pPr marL="0" marR="0" lvl="0" indent="0" algn="ctr" rtl="0">
              <a:lnSpc>
                <a:spcPct val="133333"/>
              </a:lnSpc>
              <a:spcBef>
                <a:spcPts val="0"/>
              </a:spcBef>
              <a:spcAft>
                <a:spcPts val="0"/>
              </a:spcAft>
              <a:buClr>
                <a:schemeClr val="lt2"/>
              </a:buClr>
              <a:buSzPts val="2400"/>
              <a:buFont typeface="Calibri"/>
              <a:buNone/>
            </a:pPr>
            <a:r>
              <a:rPr lang="sv-SE" sz="2400" b="0" i="0" u="none" strike="noStrike" cap="none">
                <a:solidFill>
                  <a:schemeClr val="lt2"/>
                </a:solidFill>
                <a:latin typeface="Calibri"/>
                <a:ea typeface="Calibri"/>
                <a:cs typeface="Calibri"/>
                <a:sym typeface="Calibri"/>
              </a:rPr>
              <a:t>“Sustainable Diets are those diets with</a:t>
            </a:r>
            <a:r>
              <a:rPr lang="sv-SE" sz="2400" b="1" i="0" u="none" strike="noStrike" cap="none">
                <a:solidFill>
                  <a:schemeClr val="lt2"/>
                </a:solidFill>
                <a:latin typeface="Calibri"/>
                <a:ea typeface="Calibri"/>
                <a:cs typeface="Calibri"/>
                <a:sym typeface="Calibri"/>
              </a:rPr>
              <a:t> low environmental impacts </a:t>
            </a:r>
            <a:r>
              <a:rPr lang="sv-SE" sz="2400" b="0" i="0" u="none" strike="noStrike" cap="none">
                <a:solidFill>
                  <a:schemeClr val="lt2"/>
                </a:solidFill>
                <a:latin typeface="Calibri"/>
                <a:ea typeface="Calibri"/>
                <a:cs typeface="Calibri"/>
                <a:sym typeface="Calibri"/>
              </a:rPr>
              <a:t>which contribute to food and nutrition security and to healthy life </a:t>
            </a:r>
            <a:br>
              <a:rPr lang="sv-SE" sz="2400" b="0" i="0" u="none" strike="noStrike" cap="none">
                <a:solidFill>
                  <a:schemeClr val="lt2"/>
                </a:solidFill>
                <a:latin typeface="Calibri"/>
                <a:ea typeface="Calibri"/>
                <a:cs typeface="Calibri"/>
                <a:sym typeface="Calibri"/>
              </a:rPr>
            </a:br>
            <a:r>
              <a:rPr lang="sv-SE" sz="2400" b="0" i="0" u="none" strike="noStrike" cap="none">
                <a:solidFill>
                  <a:schemeClr val="lt2"/>
                </a:solidFill>
                <a:latin typeface="Calibri"/>
                <a:ea typeface="Calibri"/>
                <a:cs typeface="Calibri"/>
                <a:sym typeface="Calibri"/>
              </a:rPr>
              <a:t>for present and future generations. Sustainable diets are protective </a:t>
            </a:r>
            <a:br>
              <a:rPr lang="sv-SE" sz="2400" b="0" i="0" u="none" strike="noStrike" cap="none">
                <a:solidFill>
                  <a:schemeClr val="lt2"/>
                </a:solidFill>
                <a:latin typeface="Calibri"/>
                <a:ea typeface="Calibri"/>
                <a:cs typeface="Calibri"/>
                <a:sym typeface="Calibri"/>
              </a:rPr>
            </a:br>
            <a:r>
              <a:rPr lang="sv-SE" sz="2400" b="0" i="0" u="none" strike="noStrike" cap="none">
                <a:solidFill>
                  <a:schemeClr val="lt2"/>
                </a:solidFill>
                <a:latin typeface="Calibri"/>
                <a:ea typeface="Calibri"/>
                <a:cs typeface="Calibri"/>
                <a:sym typeface="Calibri"/>
              </a:rPr>
              <a:t>and respectful of biodiversity and ecosystems, culturally acceptable, accessible, economically fair and affordable; </a:t>
            </a:r>
            <a:r>
              <a:rPr lang="sv-SE" sz="2400" b="1" i="0" u="none" strike="noStrike" cap="none">
                <a:solidFill>
                  <a:schemeClr val="lt2"/>
                </a:solidFill>
                <a:latin typeface="Calibri"/>
                <a:ea typeface="Calibri"/>
                <a:cs typeface="Calibri"/>
                <a:sym typeface="Calibri"/>
              </a:rPr>
              <a:t>nutritionally adequate</a:t>
            </a:r>
            <a:r>
              <a:rPr lang="sv-SE" sz="2400" b="0" i="0" u="none" strike="noStrike" cap="none">
                <a:solidFill>
                  <a:schemeClr val="lt2"/>
                </a:solidFill>
                <a:latin typeface="Calibri"/>
                <a:ea typeface="Calibri"/>
                <a:cs typeface="Calibri"/>
                <a:sym typeface="Calibri"/>
              </a:rPr>
              <a:t> , safe and </a:t>
            </a:r>
            <a:r>
              <a:rPr lang="sv-SE" sz="2400" b="1" i="0" u="none" strike="noStrike" cap="none">
                <a:solidFill>
                  <a:schemeClr val="lt2"/>
                </a:solidFill>
                <a:latin typeface="Calibri"/>
                <a:ea typeface="Calibri"/>
                <a:cs typeface="Calibri"/>
                <a:sym typeface="Calibri"/>
              </a:rPr>
              <a:t>healthy </a:t>
            </a:r>
            <a:r>
              <a:rPr lang="sv-SE" sz="2400" b="0" i="0" u="none" strike="noStrike" cap="none">
                <a:solidFill>
                  <a:schemeClr val="lt2"/>
                </a:solidFill>
                <a:latin typeface="Calibri"/>
                <a:ea typeface="Calibri"/>
                <a:cs typeface="Calibri"/>
                <a:sym typeface="Calibri"/>
              </a:rPr>
              <a:t>while optimizing natural and human resources.” </a:t>
            </a:r>
            <a:endParaRPr sz="1400" b="0" i="0" u="none" strike="noStrike" cap="none">
              <a:solidFill>
                <a:srgbClr val="000000"/>
              </a:solidFill>
              <a:latin typeface="Arial"/>
              <a:ea typeface="Arial"/>
              <a:cs typeface="Arial"/>
              <a:sym typeface="Arial"/>
            </a:endParaRPr>
          </a:p>
        </p:txBody>
      </p:sp>
      <p:sp>
        <p:nvSpPr>
          <p:cNvPr id="135" name="Google Shape;135;p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FN</a:t>
            </a:r>
            <a:r>
              <a:rPr lang="sv-SE" cap="none"/>
              <a:t>s</a:t>
            </a:r>
            <a:r>
              <a:rPr lang="sv-SE"/>
              <a:t> DEFINITION – SUSTAINABLE DIET</a:t>
            </a:r>
            <a:endParaRPr/>
          </a:p>
        </p:txBody>
      </p:sp>
      <p:sp>
        <p:nvSpPr>
          <p:cNvPr id="136" name="Google Shape;136;p6"/>
          <p:cNvSpPr txBox="1"/>
          <p:nvPr/>
        </p:nvSpPr>
        <p:spPr>
          <a:xfrm>
            <a:off x="850789" y="6285386"/>
            <a:ext cx="8958262"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dirty="0">
                <a:solidFill>
                  <a:srgbClr val="526741"/>
                </a:solidFill>
                <a:latin typeface="Calibri"/>
                <a:ea typeface="Calibri"/>
                <a:cs typeface="Calibri"/>
                <a:sym typeface="Calibri"/>
              </a:rPr>
              <a:t>Källa: </a:t>
            </a:r>
            <a:r>
              <a:rPr lang="sv-SE" sz="1000" b="0" i="0" u="none" strike="noStrike" cap="none" dirty="0" err="1">
                <a:solidFill>
                  <a:srgbClr val="526741"/>
                </a:solidFill>
                <a:latin typeface="Calibri"/>
                <a:ea typeface="Calibri"/>
                <a:cs typeface="Calibri"/>
                <a:sym typeface="Calibri"/>
              </a:rPr>
              <a:t>Food</a:t>
            </a:r>
            <a:r>
              <a:rPr lang="sv-SE" sz="1000" b="0" i="0" u="none" strike="noStrike" cap="none" dirty="0">
                <a:solidFill>
                  <a:srgbClr val="526741"/>
                </a:solidFill>
                <a:latin typeface="Calibri"/>
                <a:ea typeface="Calibri"/>
                <a:cs typeface="Calibri"/>
                <a:sym typeface="Calibri"/>
              </a:rPr>
              <a:t> and </a:t>
            </a:r>
            <a:r>
              <a:rPr lang="sv-SE" sz="1000" b="0" i="0" u="none" strike="noStrike" cap="none" dirty="0" err="1">
                <a:solidFill>
                  <a:srgbClr val="526741"/>
                </a:solidFill>
                <a:latin typeface="Calibri"/>
                <a:ea typeface="Calibri"/>
                <a:cs typeface="Calibri"/>
                <a:sym typeface="Calibri"/>
              </a:rPr>
              <a:t>Agriculture</a:t>
            </a:r>
            <a:r>
              <a:rPr lang="sv-SE" sz="1000" b="0" i="0" u="none" strike="noStrike" cap="none" dirty="0">
                <a:solidFill>
                  <a:srgbClr val="526741"/>
                </a:solidFill>
                <a:latin typeface="Calibri"/>
                <a:ea typeface="Calibri"/>
                <a:cs typeface="Calibri"/>
                <a:sym typeface="Calibri"/>
              </a:rPr>
              <a:t> </a:t>
            </a:r>
            <a:r>
              <a:rPr lang="sv-SE" sz="1000" b="0" i="0" u="none" strike="noStrike" cap="none" dirty="0" err="1">
                <a:solidFill>
                  <a:srgbClr val="526741"/>
                </a:solidFill>
                <a:latin typeface="Calibri"/>
                <a:ea typeface="Calibri"/>
                <a:cs typeface="Calibri"/>
                <a:sym typeface="Calibri"/>
              </a:rPr>
              <a:t>Organization</a:t>
            </a:r>
            <a:r>
              <a:rPr lang="sv-SE" sz="1000" b="0" i="0" u="none" strike="noStrike" cap="none" dirty="0">
                <a:solidFill>
                  <a:srgbClr val="526741"/>
                </a:solidFill>
                <a:latin typeface="Calibri"/>
                <a:ea typeface="Calibri"/>
                <a:cs typeface="Calibri"/>
                <a:sym typeface="Calibri"/>
              </a:rPr>
              <a:t> FAO, 2010, </a:t>
            </a:r>
            <a:r>
              <a:rPr lang="sv-SE" sz="1000" b="0" i="0" u="none" strike="noStrike" cap="none" dirty="0" err="1">
                <a:solidFill>
                  <a:srgbClr val="526741"/>
                </a:solidFill>
                <a:latin typeface="Calibri"/>
                <a:ea typeface="Calibri"/>
                <a:cs typeface="Calibri"/>
                <a:sym typeface="Calibri"/>
              </a:rPr>
              <a:t>Sustainable</a:t>
            </a:r>
            <a:r>
              <a:rPr lang="sv-SE" sz="1000" b="0" i="0" u="none" strike="noStrike" cap="none" dirty="0">
                <a:solidFill>
                  <a:srgbClr val="526741"/>
                </a:solidFill>
                <a:latin typeface="Calibri"/>
                <a:ea typeface="Calibri"/>
                <a:cs typeface="Calibri"/>
                <a:sym typeface="Calibri"/>
              </a:rPr>
              <a:t> Diets and </a:t>
            </a:r>
            <a:r>
              <a:rPr lang="sv-SE" sz="1000" b="0" i="0" u="none" strike="noStrike" cap="none" dirty="0" err="1">
                <a:solidFill>
                  <a:srgbClr val="526741"/>
                </a:solidFill>
                <a:latin typeface="Calibri"/>
                <a:ea typeface="Calibri"/>
                <a:cs typeface="Calibri"/>
                <a:sym typeface="Calibri"/>
              </a:rPr>
              <a:t>Biodiversity</a:t>
            </a:r>
            <a:r>
              <a:rPr lang="sv-SE" sz="1000" b="0" i="0" u="none" strike="noStrike" cap="none" dirty="0">
                <a:solidFill>
                  <a:srgbClr val="526741"/>
                </a:solidFill>
                <a:latin typeface="Calibri"/>
                <a:ea typeface="Calibri"/>
                <a:cs typeface="Calibri"/>
                <a:sym typeface="Calibri"/>
              </a:rPr>
              <a:t> (sid 7).</a:t>
            </a:r>
            <a:endParaRPr sz="1000" b="0" i="0" u="none" strike="noStrike" cap="none" dirty="0">
              <a:solidFill>
                <a:srgbClr val="526741"/>
              </a:solidFill>
              <a:latin typeface="Calibri"/>
              <a:ea typeface="Calibri"/>
              <a:cs typeface="Calibri"/>
              <a:sym typeface="Calibri"/>
            </a:endParaRPr>
          </a:p>
        </p:txBody>
      </p:sp>
      <p:sp>
        <p:nvSpPr>
          <p:cNvPr id="137" name="Google Shape;137;p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6</a:t>
            </a:fld>
            <a:endParaRPr/>
          </a:p>
        </p:txBody>
      </p:sp>
      <p:sp>
        <p:nvSpPr>
          <p:cNvPr id="138" name="Google Shape;138;p6"/>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6</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p:nvPr/>
        </p:nvSpPr>
        <p:spPr>
          <a:xfrm>
            <a:off x="5712823" y="1668236"/>
            <a:ext cx="5956694" cy="4829175"/>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7"/>
          <p:cNvSpPr txBox="1">
            <a:spLocks noGrp="1"/>
          </p:cNvSpPr>
          <p:nvPr>
            <p:ph type="body" idx="1"/>
          </p:nvPr>
        </p:nvSpPr>
        <p:spPr>
          <a:xfrm>
            <a:off x="838200" y="1810566"/>
            <a:ext cx="4595949" cy="29356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2"/>
              </a:buClr>
              <a:buSzPts val="2400"/>
              <a:buNone/>
            </a:pPr>
            <a:r>
              <a:rPr lang="sv-SE" sz="2400">
                <a:latin typeface="Calibri"/>
                <a:ea typeface="Calibri"/>
                <a:cs typeface="Calibri"/>
                <a:sym typeface="Calibri"/>
              </a:rPr>
              <a:t>“Doubling in the consumption </a:t>
            </a:r>
            <a:br>
              <a:rPr lang="sv-SE" sz="2400">
                <a:latin typeface="Calibri"/>
                <a:ea typeface="Calibri"/>
                <a:cs typeface="Calibri"/>
                <a:sym typeface="Calibri"/>
              </a:rPr>
            </a:br>
            <a:r>
              <a:rPr lang="sv-SE" sz="2400">
                <a:latin typeface="Calibri"/>
                <a:ea typeface="Calibri"/>
                <a:cs typeface="Calibri"/>
                <a:sym typeface="Calibri"/>
              </a:rPr>
              <a:t>of healthy foods such as fruits, vegetables, legumes and nuts, </a:t>
            </a:r>
            <a:br>
              <a:rPr lang="sv-SE" sz="2400">
                <a:latin typeface="Calibri"/>
                <a:ea typeface="Calibri"/>
                <a:cs typeface="Calibri"/>
                <a:sym typeface="Calibri"/>
              </a:rPr>
            </a:br>
            <a:r>
              <a:rPr lang="sv-SE" sz="2400">
                <a:latin typeface="Calibri"/>
                <a:ea typeface="Calibri"/>
                <a:cs typeface="Calibri"/>
                <a:sym typeface="Calibri"/>
              </a:rPr>
              <a:t>and a greater than 50% reduction in global consumption of less healthy foods such as added </a:t>
            </a:r>
            <a:br>
              <a:rPr lang="sv-SE" sz="2400">
                <a:latin typeface="Calibri"/>
                <a:ea typeface="Calibri"/>
                <a:cs typeface="Calibri"/>
                <a:sym typeface="Calibri"/>
              </a:rPr>
            </a:br>
            <a:r>
              <a:rPr lang="sv-SE" sz="2400">
                <a:latin typeface="Calibri"/>
                <a:ea typeface="Calibri"/>
                <a:cs typeface="Calibri"/>
                <a:sym typeface="Calibri"/>
              </a:rPr>
              <a:t>sugars and red meat”</a:t>
            </a:r>
            <a:endParaRPr sz="2400">
              <a:latin typeface="Calibri"/>
              <a:ea typeface="Calibri"/>
              <a:cs typeface="Calibri"/>
              <a:sym typeface="Calibri"/>
            </a:endParaRPr>
          </a:p>
        </p:txBody>
      </p:sp>
      <p:sp>
        <p:nvSpPr>
          <p:cNvPr id="146" name="Google Shape;146;p7"/>
          <p:cNvSpPr txBox="1">
            <a:spLocks noGrp="1"/>
          </p:cNvSpPr>
          <p:nvPr>
            <p:ph type="title"/>
          </p:nvPr>
        </p:nvSpPr>
        <p:spPr>
          <a:xfrm>
            <a:off x="838200" y="450850"/>
            <a:ext cx="10515600" cy="106747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a:t>DEFINITION – EAT-LANCET PLANETARY</a:t>
            </a:r>
            <a:br>
              <a:rPr lang="sv-SE"/>
            </a:br>
            <a:r>
              <a:rPr lang="sv-SE"/>
              <a:t>HEALTH DIET</a:t>
            </a:r>
            <a:endParaRPr/>
          </a:p>
        </p:txBody>
      </p:sp>
      <p:pic>
        <p:nvPicPr>
          <p:cNvPr id="147" name="Google Shape;147;p7"/>
          <p:cNvPicPr preferRelativeResize="0"/>
          <p:nvPr/>
        </p:nvPicPr>
        <p:blipFill rotWithShape="1">
          <a:blip r:embed="rId3">
            <a:alphaModFix/>
          </a:blip>
          <a:srcRect l="208" t="4148" r="22856" b="15459"/>
          <a:stretch/>
        </p:blipFill>
        <p:spPr>
          <a:xfrm>
            <a:off x="6148252" y="2006783"/>
            <a:ext cx="3883621" cy="3867407"/>
          </a:xfrm>
          <a:prstGeom prst="ellipse">
            <a:avLst/>
          </a:prstGeom>
          <a:noFill/>
          <a:ln>
            <a:noFill/>
          </a:ln>
        </p:spPr>
      </p:pic>
      <p:sp>
        <p:nvSpPr>
          <p:cNvPr id="148" name="Google Shape;148;p7"/>
          <p:cNvSpPr txBox="1"/>
          <p:nvPr/>
        </p:nvSpPr>
        <p:spPr>
          <a:xfrm>
            <a:off x="850789" y="6285386"/>
            <a:ext cx="4914285" cy="46166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sv-SE" sz="1000" b="1" i="0" u="none" strike="noStrike" cap="none">
                <a:solidFill>
                  <a:srgbClr val="526741"/>
                </a:solidFill>
                <a:latin typeface="Calibri"/>
                <a:ea typeface="Calibri"/>
                <a:cs typeface="Calibri"/>
                <a:sym typeface="Calibri"/>
              </a:rPr>
              <a:t>Källa: </a:t>
            </a:r>
            <a:r>
              <a:rPr lang="sv-SE" sz="1000" b="0" i="0" u="none" strike="noStrike" cap="none">
                <a:solidFill>
                  <a:srgbClr val="526741"/>
                </a:solidFill>
                <a:latin typeface="Calibri"/>
                <a:ea typeface="Calibri"/>
                <a:cs typeface="Calibri"/>
                <a:sym typeface="Calibri"/>
              </a:rPr>
              <a:t>EAT Lancet Report_Summary_Web.pdf </a:t>
            </a:r>
            <a:endParaRPr sz="1000" b="0" i="0" u="none" strike="noStrike" cap="none">
              <a:solidFill>
                <a:srgbClr val="526741"/>
              </a:solidFill>
              <a:latin typeface="Calibri"/>
              <a:ea typeface="Calibri"/>
              <a:cs typeface="Calibri"/>
              <a:sym typeface="Calibri"/>
            </a:endParaRPr>
          </a:p>
        </p:txBody>
      </p:sp>
      <p:sp>
        <p:nvSpPr>
          <p:cNvPr id="149" name="Google Shape;149;p7"/>
          <p:cNvSpPr txBox="1"/>
          <p:nvPr/>
        </p:nvSpPr>
        <p:spPr>
          <a:xfrm>
            <a:off x="10293532" y="2674999"/>
            <a:ext cx="866776" cy="425717"/>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sv-SE" sz="1200" b="1" i="0" u="none" strike="noStrike" cap="none">
                <a:solidFill>
                  <a:srgbClr val="E9C167"/>
                </a:solidFill>
                <a:latin typeface="Calibri"/>
                <a:ea typeface="Calibri"/>
                <a:cs typeface="Calibri"/>
                <a:sym typeface="Calibri"/>
              </a:rPr>
              <a:t>Starchy</a:t>
            </a:r>
            <a:br>
              <a:rPr lang="sv-SE" sz="1200" b="1" i="0" u="none" strike="noStrike" cap="none">
                <a:solidFill>
                  <a:srgbClr val="E9C167"/>
                </a:solidFill>
                <a:latin typeface="Calibri"/>
                <a:ea typeface="Calibri"/>
                <a:cs typeface="Calibri"/>
                <a:sym typeface="Calibri"/>
              </a:rPr>
            </a:br>
            <a:r>
              <a:rPr lang="sv-SE" sz="1200" b="1" i="0" u="none" strike="noStrike" cap="none">
                <a:solidFill>
                  <a:srgbClr val="E9C167"/>
                </a:solidFill>
                <a:latin typeface="Calibri"/>
                <a:ea typeface="Calibri"/>
                <a:cs typeface="Calibri"/>
                <a:sym typeface="Calibri"/>
              </a:rPr>
              <a:t>vegetables</a:t>
            </a:r>
            <a:endParaRPr sz="1200" b="1" i="0" u="none" strike="noStrike" cap="none">
              <a:solidFill>
                <a:srgbClr val="E9C167"/>
              </a:solidFill>
              <a:latin typeface="Calibri"/>
              <a:ea typeface="Calibri"/>
              <a:cs typeface="Calibri"/>
              <a:sym typeface="Calibri"/>
            </a:endParaRPr>
          </a:p>
        </p:txBody>
      </p:sp>
      <p:sp>
        <p:nvSpPr>
          <p:cNvPr id="150" name="Google Shape;150;p7"/>
          <p:cNvSpPr txBox="1"/>
          <p:nvPr/>
        </p:nvSpPr>
        <p:spPr>
          <a:xfrm>
            <a:off x="10424160" y="3132197"/>
            <a:ext cx="915635" cy="259005"/>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sv-SE" sz="1200" b="1" i="0" u="none" strike="noStrike" cap="none">
                <a:solidFill>
                  <a:srgbClr val="88C9ED"/>
                </a:solidFill>
                <a:latin typeface="Calibri"/>
                <a:ea typeface="Calibri"/>
                <a:cs typeface="Calibri"/>
                <a:sym typeface="Calibri"/>
              </a:rPr>
              <a:t>Dairy foods</a:t>
            </a:r>
            <a:endParaRPr sz="1200" b="1" i="0" u="none" strike="noStrike" cap="none">
              <a:solidFill>
                <a:srgbClr val="88C9ED"/>
              </a:solidFill>
              <a:latin typeface="Calibri"/>
              <a:ea typeface="Calibri"/>
              <a:cs typeface="Calibri"/>
              <a:sym typeface="Calibri"/>
            </a:endParaRPr>
          </a:p>
        </p:txBody>
      </p:sp>
      <p:sp>
        <p:nvSpPr>
          <p:cNvPr id="151" name="Google Shape;151;p7"/>
          <p:cNvSpPr txBox="1"/>
          <p:nvPr/>
        </p:nvSpPr>
        <p:spPr>
          <a:xfrm>
            <a:off x="10528663" y="3417403"/>
            <a:ext cx="724301" cy="592429"/>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sv-SE" sz="1200" b="1" i="0" u="none" strike="noStrike" cap="none">
                <a:solidFill>
                  <a:srgbClr val="582317"/>
                </a:solidFill>
                <a:latin typeface="Calibri"/>
                <a:ea typeface="Calibri"/>
                <a:cs typeface="Calibri"/>
                <a:sym typeface="Calibri"/>
              </a:rPr>
              <a:t>Animal </a:t>
            </a:r>
            <a:br>
              <a:rPr lang="sv-SE" sz="1200" b="1" i="0" u="none" strike="noStrike" cap="none">
                <a:solidFill>
                  <a:srgbClr val="582317"/>
                </a:solidFill>
                <a:latin typeface="Calibri"/>
                <a:ea typeface="Calibri"/>
                <a:cs typeface="Calibri"/>
                <a:sym typeface="Calibri"/>
              </a:rPr>
            </a:br>
            <a:r>
              <a:rPr lang="sv-SE" sz="1200" b="1" i="0" u="none" strike="noStrike" cap="none">
                <a:solidFill>
                  <a:srgbClr val="582317"/>
                </a:solidFill>
                <a:latin typeface="Calibri"/>
                <a:ea typeface="Calibri"/>
                <a:cs typeface="Calibri"/>
                <a:sym typeface="Calibri"/>
              </a:rPr>
              <a:t>sourced </a:t>
            </a:r>
            <a:br>
              <a:rPr lang="sv-SE" sz="1200" b="1" i="0" u="none" strike="noStrike" cap="none">
                <a:solidFill>
                  <a:srgbClr val="582317"/>
                </a:solidFill>
                <a:latin typeface="Calibri"/>
                <a:ea typeface="Calibri"/>
                <a:cs typeface="Calibri"/>
                <a:sym typeface="Calibri"/>
              </a:rPr>
            </a:br>
            <a:r>
              <a:rPr lang="sv-SE" sz="1200" b="1" i="0" u="none" strike="noStrike" cap="none">
                <a:solidFill>
                  <a:srgbClr val="582317"/>
                </a:solidFill>
                <a:latin typeface="Calibri"/>
                <a:ea typeface="Calibri"/>
                <a:cs typeface="Calibri"/>
                <a:sym typeface="Calibri"/>
              </a:rPr>
              <a:t>protein</a:t>
            </a:r>
            <a:endParaRPr sz="1400" b="0" i="0" u="none" strike="noStrike" cap="none">
              <a:solidFill>
                <a:srgbClr val="000000"/>
              </a:solidFill>
              <a:latin typeface="Arial"/>
              <a:ea typeface="Arial"/>
              <a:cs typeface="Arial"/>
              <a:sym typeface="Arial"/>
            </a:endParaRPr>
          </a:p>
        </p:txBody>
      </p:sp>
      <p:sp>
        <p:nvSpPr>
          <p:cNvPr id="152" name="Google Shape;152;p7"/>
          <p:cNvSpPr txBox="1"/>
          <p:nvPr/>
        </p:nvSpPr>
        <p:spPr>
          <a:xfrm>
            <a:off x="9022082" y="6008204"/>
            <a:ext cx="1071960" cy="425717"/>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rgbClr val="000000"/>
              </a:buClr>
              <a:buSzPts val="1200"/>
              <a:buFont typeface="Arial"/>
              <a:buNone/>
            </a:pPr>
            <a:r>
              <a:rPr lang="sv-SE" sz="1200" b="1" i="0" u="none" strike="noStrike" cap="none">
                <a:solidFill>
                  <a:srgbClr val="D0C1B7"/>
                </a:solidFill>
                <a:latin typeface="Calibri"/>
                <a:ea typeface="Calibri"/>
                <a:cs typeface="Calibri"/>
                <a:sym typeface="Calibri"/>
              </a:rPr>
              <a:t>Saturated fats</a:t>
            </a:r>
            <a:endParaRPr sz="1400" b="0" i="0" u="none" strike="noStrike" cap="none">
              <a:solidFill>
                <a:srgbClr val="000000"/>
              </a:solidFill>
              <a:latin typeface="Arial"/>
              <a:ea typeface="Arial"/>
              <a:cs typeface="Arial"/>
              <a:sym typeface="Arial"/>
            </a:endParaRPr>
          </a:p>
        </p:txBody>
      </p:sp>
      <p:sp>
        <p:nvSpPr>
          <p:cNvPr id="153" name="Google Shape;153;p7"/>
          <p:cNvSpPr txBox="1"/>
          <p:nvPr/>
        </p:nvSpPr>
        <p:spPr>
          <a:xfrm>
            <a:off x="6891575" y="6012409"/>
            <a:ext cx="1021755" cy="259005"/>
          </a:xfrm>
          <a:prstGeom prst="rect">
            <a:avLst/>
          </a:prstGeom>
          <a:noFill/>
          <a:ln>
            <a:noFill/>
          </a:ln>
        </p:spPr>
        <p:txBody>
          <a:bodyPr spcFirstLastPara="1" wrap="square" lIns="91425" tIns="45700" rIns="91425" bIns="45700" anchor="t" anchorCtr="0">
            <a:spAutoFit/>
          </a:bodyPr>
          <a:lstStyle/>
          <a:p>
            <a:pPr marL="0" marR="0" lvl="0" indent="0" algn="r" rtl="0">
              <a:lnSpc>
                <a:spcPct val="108333"/>
              </a:lnSpc>
              <a:spcBef>
                <a:spcPts val="0"/>
              </a:spcBef>
              <a:spcAft>
                <a:spcPts val="0"/>
              </a:spcAft>
              <a:buClr>
                <a:srgbClr val="000000"/>
              </a:buClr>
              <a:buSzPts val="1200"/>
              <a:buFont typeface="Arial"/>
              <a:buNone/>
            </a:pPr>
            <a:r>
              <a:rPr lang="sv-SE" sz="1200" b="1" i="0" u="none" strike="noStrike" cap="none">
                <a:solidFill>
                  <a:srgbClr val="A5A5A5"/>
                </a:solidFill>
                <a:latin typeface="Calibri"/>
                <a:ea typeface="Calibri"/>
                <a:cs typeface="Calibri"/>
                <a:sym typeface="Calibri"/>
              </a:rPr>
              <a:t>Addes sugars</a:t>
            </a:r>
            <a:endParaRPr sz="1400" b="0" i="0" u="none" strike="noStrike" cap="none">
              <a:solidFill>
                <a:srgbClr val="000000"/>
              </a:solidFill>
              <a:latin typeface="Arial"/>
              <a:ea typeface="Arial"/>
              <a:cs typeface="Arial"/>
              <a:sym typeface="Arial"/>
            </a:endParaRPr>
          </a:p>
        </p:txBody>
      </p:sp>
      <p:cxnSp>
        <p:nvCxnSpPr>
          <p:cNvPr id="154" name="Google Shape;154;p7"/>
          <p:cNvCxnSpPr/>
          <p:nvPr/>
        </p:nvCxnSpPr>
        <p:spPr>
          <a:xfrm rot="10800000" flipH="1">
            <a:off x="9963840" y="2912474"/>
            <a:ext cx="355818" cy="187507"/>
          </a:xfrm>
          <a:prstGeom prst="straightConnector1">
            <a:avLst/>
          </a:prstGeom>
          <a:noFill/>
          <a:ln w="19050" cap="flat" cmpd="sng">
            <a:solidFill>
              <a:srgbClr val="E9C167"/>
            </a:solidFill>
            <a:prstDash val="solid"/>
            <a:miter lim="800000"/>
            <a:headEnd type="oval" w="med" len="med"/>
            <a:tailEnd type="none" w="sm" len="sm"/>
          </a:ln>
        </p:spPr>
      </p:cxnSp>
      <p:cxnSp>
        <p:nvCxnSpPr>
          <p:cNvPr id="155" name="Google Shape;155;p7"/>
          <p:cNvCxnSpPr/>
          <p:nvPr/>
        </p:nvCxnSpPr>
        <p:spPr>
          <a:xfrm rot="10800000" flipH="1">
            <a:off x="10042218" y="3260817"/>
            <a:ext cx="399360" cy="86502"/>
          </a:xfrm>
          <a:prstGeom prst="straightConnector1">
            <a:avLst/>
          </a:prstGeom>
          <a:noFill/>
          <a:ln w="19050" cap="flat" cmpd="sng">
            <a:solidFill>
              <a:srgbClr val="88C9ED"/>
            </a:solidFill>
            <a:prstDash val="solid"/>
            <a:miter lim="800000"/>
            <a:headEnd type="oval" w="med" len="med"/>
            <a:tailEnd type="none" w="sm" len="sm"/>
          </a:ln>
        </p:spPr>
      </p:cxnSp>
      <p:cxnSp>
        <p:nvCxnSpPr>
          <p:cNvPr id="156" name="Google Shape;156;p7"/>
          <p:cNvCxnSpPr/>
          <p:nvPr/>
        </p:nvCxnSpPr>
        <p:spPr>
          <a:xfrm>
            <a:off x="10103178" y="3693306"/>
            <a:ext cx="408068" cy="2939"/>
          </a:xfrm>
          <a:prstGeom prst="straightConnector1">
            <a:avLst/>
          </a:prstGeom>
          <a:noFill/>
          <a:ln w="19050" cap="flat" cmpd="sng">
            <a:solidFill>
              <a:srgbClr val="582317"/>
            </a:solidFill>
            <a:prstDash val="solid"/>
            <a:miter lim="800000"/>
            <a:headEnd type="oval" w="med" len="med"/>
            <a:tailEnd type="none" w="sm" len="sm"/>
          </a:ln>
        </p:spPr>
      </p:cxnSp>
      <p:cxnSp>
        <p:nvCxnSpPr>
          <p:cNvPr id="157" name="Google Shape;157;p7"/>
          <p:cNvCxnSpPr/>
          <p:nvPr/>
        </p:nvCxnSpPr>
        <p:spPr>
          <a:xfrm>
            <a:off x="8614012" y="5900071"/>
            <a:ext cx="408069" cy="225865"/>
          </a:xfrm>
          <a:prstGeom prst="straightConnector1">
            <a:avLst/>
          </a:prstGeom>
          <a:noFill/>
          <a:ln w="19050" cap="flat" cmpd="sng">
            <a:solidFill>
              <a:srgbClr val="D0C1B7"/>
            </a:solidFill>
            <a:prstDash val="solid"/>
            <a:miter lim="800000"/>
            <a:headEnd type="oval" w="med" len="med"/>
            <a:tailEnd type="none" w="sm" len="sm"/>
          </a:ln>
        </p:spPr>
      </p:cxnSp>
      <p:cxnSp>
        <p:nvCxnSpPr>
          <p:cNvPr id="158" name="Google Shape;158;p7"/>
          <p:cNvCxnSpPr/>
          <p:nvPr/>
        </p:nvCxnSpPr>
        <p:spPr>
          <a:xfrm flipH="1">
            <a:off x="7889966" y="5958106"/>
            <a:ext cx="349577" cy="159122"/>
          </a:xfrm>
          <a:prstGeom prst="straightConnector1">
            <a:avLst/>
          </a:prstGeom>
          <a:noFill/>
          <a:ln w="19050" cap="flat" cmpd="sng">
            <a:solidFill>
              <a:srgbClr val="A5A5A5"/>
            </a:solidFill>
            <a:prstDash val="solid"/>
            <a:miter lim="800000"/>
            <a:headEnd type="oval" w="med" len="med"/>
            <a:tailEnd type="none" w="sm" len="sm"/>
          </a:ln>
        </p:spPr>
      </p:cxnSp>
      <p:sp>
        <p:nvSpPr>
          <p:cNvPr id="159" name="Google Shape;159;p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7</a:t>
            </a:fld>
            <a:endParaRPr/>
          </a:p>
        </p:txBody>
      </p:sp>
      <p:sp>
        <p:nvSpPr>
          <p:cNvPr id="160" name="Google Shape;160;p7"/>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7</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body" idx="1"/>
          </p:nvPr>
        </p:nvSpPr>
        <p:spPr>
          <a:xfrm>
            <a:off x="838200" y="1905000"/>
            <a:ext cx="5886450" cy="388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sv-SE" dirty="0">
                <a:solidFill>
                  <a:schemeClr val="bg2"/>
                </a:solidFill>
                <a:latin typeface="Calibri" panose="020F0502020204030204" pitchFamily="34" charset="0"/>
                <a:cs typeface="Calibri" panose="020F0502020204030204" pitchFamily="34" charset="0"/>
              </a:rPr>
              <a:t>”</a:t>
            </a:r>
            <a:r>
              <a:rPr lang="sv-SE" sz="2650" dirty="0">
                <a:solidFill>
                  <a:schemeClr val="bg2"/>
                </a:solidFill>
                <a:latin typeface="Calibri" panose="020F0502020204030204" pitchFamily="34" charset="0"/>
                <a:ea typeface="Lato"/>
                <a:cs typeface="Calibri" panose="020F0502020204030204" pitchFamily="34" charset="0"/>
                <a:sym typeface="Lato"/>
              </a:rPr>
              <a:t>Vår vision är att främja ett hållbart ätande som är långsiktigt gynnsamt </a:t>
            </a:r>
            <a:br>
              <a:rPr lang="sv-SE" sz="2650" dirty="0">
                <a:solidFill>
                  <a:schemeClr val="bg2"/>
                </a:solidFill>
                <a:latin typeface="Calibri" panose="020F0502020204030204" pitchFamily="34" charset="0"/>
                <a:ea typeface="Lato"/>
                <a:cs typeface="Calibri" panose="020F0502020204030204" pitchFamily="34" charset="0"/>
                <a:sym typeface="Lato"/>
              </a:rPr>
            </a:br>
            <a:r>
              <a:rPr lang="sv-SE" sz="2650" dirty="0">
                <a:solidFill>
                  <a:schemeClr val="bg2"/>
                </a:solidFill>
                <a:latin typeface="Calibri" panose="020F0502020204030204" pitchFamily="34" charset="0"/>
                <a:ea typeface="Lato"/>
                <a:cs typeface="Calibri" panose="020F0502020204030204" pitchFamily="34" charset="0"/>
                <a:sym typeface="Lato"/>
              </a:rPr>
              <a:t>för både miljön och individens hälsa. Visionen är i linje med </a:t>
            </a:r>
            <a:r>
              <a:rPr lang="sv-SE" sz="2650" dirty="0" err="1">
                <a:solidFill>
                  <a:schemeClr val="bg2"/>
                </a:solidFill>
                <a:latin typeface="Calibri" panose="020F0502020204030204" pitchFamily="34" charset="0"/>
                <a:ea typeface="Lato"/>
                <a:cs typeface="Calibri" panose="020F0502020204030204" pitchFamily="34" charset="0"/>
                <a:sym typeface="Lato"/>
              </a:rPr>
              <a:t>DRFs</a:t>
            </a:r>
            <a:r>
              <a:rPr lang="sv-SE" sz="2650" dirty="0">
                <a:solidFill>
                  <a:schemeClr val="bg2"/>
                </a:solidFill>
                <a:latin typeface="Calibri" panose="020F0502020204030204" pitchFamily="34" charset="0"/>
                <a:ea typeface="Lato"/>
                <a:cs typeface="Calibri" panose="020F0502020204030204" pitchFamily="34" charset="0"/>
                <a:sym typeface="Lato"/>
              </a:rPr>
              <a:t> vision om hållbar nutrition för hälsa genom hela livet, men har som primärt fokus att ta avstamp i livsmedelsproduktion och konsumtion.</a:t>
            </a:r>
            <a:endParaRPr sz="2650" dirty="0">
              <a:solidFill>
                <a:schemeClr val="bg2"/>
              </a:solidFill>
              <a:latin typeface="Calibri" panose="020F0502020204030204" pitchFamily="34" charset="0"/>
              <a:ea typeface="Lato"/>
              <a:cs typeface="Calibri" panose="020F0502020204030204" pitchFamily="34" charset="0"/>
              <a:sym typeface="Lato"/>
            </a:endParaRPr>
          </a:p>
          <a:p>
            <a:pPr marL="0" lvl="0" indent="0" algn="l" rtl="0">
              <a:lnSpc>
                <a:spcPct val="90000"/>
              </a:lnSpc>
              <a:spcBef>
                <a:spcPts val="0"/>
              </a:spcBef>
              <a:spcAft>
                <a:spcPts val="0"/>
              </a:spcAft>
              <a:buClr>
                <a:schemeClr val="dk2"/>
              </a:buClr>
              <a:buSzPts val="2800"/>
              <a:buNone/>
            </a:pPr>
            <a:br>
              <a:rPr lang="sv-SE" sz="4100" dirty="0">
                <a:solidFill>
                  <a:schemeClr val="bg2"/>
                </a:solidFill>
                <a:latin typeface="Calibri" panose="020F0502020204030204" pitchFamily="34" charset="0"/>
                <a:cs typeface="Calibri" panose="020F0502020204030204" pitchFamily="34" charset="0"/>
              </a:rPr>
            </a:br>
            <a:r>
              <a:rPr lang="sv-SE" sz="1400" dirty="0">
                <a:solidFill>
                  <a:schemeClr val="bg2"/>
                </a:solidFill>
                <a:latin typeface="Calibri" panose="020F0502020204030204" pitchFamily="34" charset="0"/>
                <a:cs typeface="Calibri" panose="020F0502020204030204" pitchFamily="34" charset="0"/>
              </a:rPr>
              <a:t>Sektionen Hållbart Ätande, DRF 2020</a:t>
            </a:r>
            <a:endParaRPr dirty="0">
              <a:solidFill>
                <a:schemeClr val="bg2"/>
              </a:solidFill>
              <a:latin typeface="Calibri" panose="020F0502020204030204" pitchFamily="34" charset="0"/>
              <a:cs typeface="Calibri" panose="020F0502020204030204" pitchFamily="34" charset="0"/>
            </a:endParaRPr>
          </a:p>
        </p:txBody>
      </p:sp>
      <p:sp>
        <p:nvSpPr>
          <p:cNvPr id="166" name="Google Shape;166;p8"/>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cap="none"/>
              <a:t>VISIONEN</a:t>
            </a:r>
            <a:endParaRPr/>
          </a:p>
        </p:txBody>
      </p:sp>
      <p:sp>
        <p:nvSpPr>
          <p:cNvPr id="167" name="Google Shape;167;p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sv-SE"/>
              <a:t>8</a:t>
            </a:fld>
            <a:endParaRPr/>
          </a:p>
        </p:txBody>
      </p:sp>
      <p:sp>
        <p:nvSpPr>
          <p:cNvPr id="168" name="Google Shape;168;p8"/>
          <p:cNvSpPr/>
          <p:nvPr/>
        </p:nvSpPr>
        <p:spPr>
          <a:xfrm>
            <a:off x="7068196" y="1121400"/>
            <a:ext cx="4615200" cy="4615200"/>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lt1"/>
              </a:solidFill>
              <a:latin typeface="Calibri"/>
              <a:ea typeface="Calibri"/>
              <a:cs typeface="Calibri"/>
              <a:sym typeface="Calibri"/>
            </a:endParaRPr>
          </a:p>
        </p:txBody>
      </p:sp>
      <p:sp>
        <p:nvSpPr>
          <p:cNvPr id="169" name="Google Shape;169;p8"/>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Definition av Hållbart ätande 8</a:t>
            </a:r>
            <a:endParaRPr sz="1400" b="0" i="0" u="none" strike="noStrike" cap="none">
              <a:solidFill>
                <a:srgbClr val="000000"/>
              </a:solidFill>
              <a:latin typeface="Arial"/>
              <a:ea typeface="Arial"/>
              <a:cs typeface="Arial"/>
              <a:sym typeface="Arial"/>
            </a:endParaRPr>
          </a:p>
        </p:txBody>
      </p:sp>
      <p:sp>
        <p:nvSpPr>
          <p:cNvPr id="9" name="Google Shape;370;p6">
            <a:extLst>
              <a:ext uri="{FF2B5EF4-FFF2-40B4-BE49-F238E27FC236}">
                <a16:creationId xmlns:a16="http://schemas.microsoft.com/office/drawing/2014/main" id="{40BA0174-A93D-4AA8-A24D-75C4E199BEDA}"/>
              </a:ext>
            </a:extLst>
          </p:cNvPr>
          <p:cNvSpPr txBox="1"/>
          <p:nvPr/>
        </p:nvSpPr>
        <p:spPr>
          <a:xfrm>
            <a:off x="10384669" y="6097166"/>
            <a:ext cx="1402080" cy="41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Ryan </a:t>
            </a:r>
            <a:r>
              <a:rPr lang="sv-SE" sz="1000" dirty="0" err="1">
                <a:solidFill>
                  <a:srgbClr val="526741"/>
                </a:solidFill>
                <a:latin typeface="Calibri"/>
                <a:ea typeface="Calibri"/>
                <a:cs typeface="Calibri"/>
                <a:sym typeface="Calibri"/>
              </a:rPr>
              <a:t>Quintal</a:t>
            </a:r>
            <a:r>
              <a:rPr lang="sv-SE" sz="1000" dirty="0">
                <a:solidFill>
                  <a:srgbClr val="526741"/>
                </a:solidFill>
                <a:latin typeface="Calibri"/>
                <a:ea typeface="Calibri"/>
                <a:cs typeface="Calibri"/>
                <a:sym typeface="Calibri"/>
              </a:rPr>
              <a:t>, </a:t>
            </a:r>
            <a:r>
              <a:rPr lang="sv-SE" sz="1000" dirty="0" err="1">
                <a:solidFill>
                  <a:srgbClr val="526741"/>
                </a:solidFill>
                <a:latin typeface="Calibri"/>
                <a:ea typeface="Calibri"/>
                <a:cs typeface="Calibri"/>
                <a:sym typeface="Calibri"/>
              </a:rPr>
              <a:t>Unsplash</a:t>
            </a:r>
            <a:endParaRPr dirty="0">
              <a:solidFill>
                <a:srgbClr val="52674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a:spLocks noGrp="1"/>
          </p:cNvSpPr>
          <p:nvPr>
            <p:ph type="body" idx="1"/>
          </p:nvPr>
        </p:nvSpPr>
        <p:spPr>
          <a:xfrm>
            <a:off x="1219200" y="1460397"/>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2"/>
              </a:buClr>
              <a:buSzPts val="3200"/>
              <a:buNone/>
            </a:pPr>
            <a:r>
              <a:rPr lang="sv-SE" sz="3200">
                <a:solidFill>
                  <a:schemeClr val="lt2"/>
                </a:solidFill>
              </a:rPr>
              <a:t>DEL 2:</a:t>
            </a:r>
            <a:endParaRPr>
              <a:solidFill>
                <a:schemeClr val="lt2"/>
              </a:solidFill>
            </a:endParaRPr>
          </a:p>
        </p:txBody>
      </p:sp>
      <p:sp>
        <p:nvSpPr>
          <p:cNvPr id="177" name="Google Shape;177;p9"/>
          <p:cNvSpPr txBox="1">
            <a:spLocks noGrp="1"/>
          </p:cNvSpPr>
          <p:nvPr>
            <p:ph type="title"/>
          </p:nvPr>
        </p:nvSpPr>
        <p:spPr>
          <a:xfrm>
            <a:off x="1219200" y="2403371"/>
            <a:ext cx="9753600" cy="19741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a:t>GUIDENS URVALSPRINCIPER</a:t>
            </a:r>
            <a:endParaRPr/>
          </a:p>
        </p:txBody>
      </p:sp>
      <p:pic>
        <p:nvPicPr>
          <p:cNvPr id="178" name="Google Shape;178;p9"/>
          <p:cNvPicPr preferRelativeResize="0"/>
          <p:nvPr/>
        </p:nvPicPr>
        <p:blipFill rotWithShape="1">
          <a:blip r:embed="rId3">
            <a:alphaModFix/>
          </a:blip>
          <a:srcRect r="12999"/>
          <a:stretch/>
        </p:blipFill>
        <p:spPr>
          <a:xfrm>
            <a:off x="-39757" y="4525226"/>
            <a:ext cx="12237058" cy="2179144"/>
          </a:xfrm>
          <a:prstGeom prst="rect">
            <a:avLst/>
          </a:prstGeom>
          <a:noFill/>
          <a:ln>
            <a:noFill/>
          </a:ln>
        </p:spPr>
      </p:pic>
      <p:sp>
        <p:nvSpPr>
          <p:cNvPr id="179" name="Google Shape;179;p9"/>
          <p:cNvSpPr txBox="1"/>
          <p:nvPr/>
        </p:nvSpPr>
        <p:spPr>
          <a:xfrm>
            <a:off x="-17419" y="-391886"/>
            <a:ext cx="2891248"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sv-SE" sz="1400" b="0" i="0" u="none" strike="noStrike" cap="none">
                <a:solidFill>
                  <a:schemeClr val="lt1"/>
                </a:solidFill>
                <a:latin typeface="Calibri"/>
                <a:ea typeface="Calibri"/>
                <a:cs typeface="Calibri"/>
                <a:sym typeface="Calibri"/>
              </a:rPr>
              <a:t>Guidens urvalsprinciper 9</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tema">
  <a:themeElements>
    <a:clrScheme name="DRF 2019">
      <a:dk1>
        <a:srgbClr val="000000"/>
      </a:dk1>
      <a:lt1>
        <a:srgbClr val="FFFFFF"/>
      </a:lt1>
      <a:dk2>
        <a:srgbClr val="0C290E"/>
      </a:dk2>
      <a:lt2>
        <a:srgbClr val="1F6622"/>
      </a:lt2>
      <a:accent1>
        <a:srgbClr val="D2DCC9"/>
      </a:accent1>
      <a:accent2>
        <a:srgbClr val="BEC831"/>
      </a:accent2>
      <a:accent3>
        <a:srgbClr val="7D041B"/>
      </a:accent3>
      <a:accent4>
        <a:srgbClr val="0077B7"/>
      </a:accent4>
      <a:accent5>
        <a:srgbClr val="CE6E37"/>
      </a:accent5>
      <a:accent6>
        <a:srgbClr val="FDECB5"/>
      </a:accent6>
      <a:hlink>
        <a:srgbClr val="1F6622"/>
      </a:hlink>
      <a:folHlink>
        <a:srgbClr val="BEC8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4C49C36F013DC499308AE2EE595A32E" ma:contentTypeVersion="13" ma:contentTypeDescription="Skapa ett nytt dokument." ma:contentTypeScope="" ma:versionID="e9aea4c86f8b73376c62afe6ec85ff09">
  <xsd:schema xmlns:xsd="http://www.w3.org/2001/XMLSchema" xmlns:xs="http://www.w3.org/2001/XMLSchema" xmlns:p="http://schemas.microsoft.com/office/2006/metadata/properties" xmlns:ns3="078e44c1-6cb6-4314-a9cc-dc488c523742" xmlns:ns4="aa62903c-832d-4738-b5ca-49f33fab6589" targetNamespace="http://schemas.microsoft.com/office/2006/metadata/properties" ma:root="true" ma:fieldsID="ae94637dc64b001d6817c8beb1d55afb" ns3:_="" ns4:_="">
    <xsd:import namespace="078e44c1-6cb6-4314-a9cc-dc488c523742"/>
    <xsd:import namespace="aa62903c-832d-4738-b5ca-49f33fab658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8e44c1-6cb6-4314-a9cc-dc488c5237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62903c-832d-4738-b5ca-49f33fab6589"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B8E07-010B-4E0F-BF2A-387F1E282453}">
  <ds:schemaRefs>
    <ds:schemaRef ds:uri="http://schemas.microsoft.com/sharepoint/v3/contenttype/forms"/>
  </ds:schemaRefs>
</ds:datastoreItem>
</file>

<file path=customXml/itemProps2.xml><?xml version="1.0" encoding="utf-8"?>
<ds:datastoreItem xmlns:ds="http://schemas.openxmlformats.org/officeDocument/2006/customXml" ds:itemID="{E274C56B-F7F9-46B5-A377-EA9173394260}">
  <ds:schemaRefs>
    <ds:schemaRef ds:uri="aa62903c-832d-4738-b5ca-49f33fab6589"/>
    <ds:schemaRef ds:uri="078e44c1-6cb6-4314-a9cc-dc488c52374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1B88E9F-41AF-4CD8-98F4-1E0BE2DC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8e44c1-6cb6-4314-a9cc-dc488c523742"/>
    <ds:schemaRef ds:uri="aa62903c-832d-4738-b5ca-49f33fab65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1138</TotalTime>
  <Words>6658</Words>
  <Application>Microsoft Office PowerPoint</Application>
  <PresentationFormat>Bredbild</PresentationFormat>
  <Paragraphs>569</Paragraphs>
  <Slides>54</Slides>
  <Notes>54</Notes>
  <HiddenSlides>1</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54</vt:i4>
      </vt:variant>
    </vt:vector>
  </HeadingPairs>
  <TitlesOfParts>
    <vt:vector size="60" baseType="lpstr">
      <vt:lpstr>Roboto</vt:lpstr>
      <vt:lpstr>Calibri</vt:lpstr>
      <vt:lpstr>Lato</vt:lpstr>
      <vt:lpstr>Arial</vt:lpstr>
      <vt:lpstr>Libre Franklin Thin</vt:lpstr>
      <vt:lpstr>Office-tema</vt:lpstr>
      <vt:lpstr>DRFs GUIDE FÖR  HÅLLBART ÄTANDE</vt:lpstr>
      <vt:lpstr>INNEHÅLL</vt:lpstr>
      <vt:lpstr>DEFINITION HÅLLBART ÄTANDE</vt:lpstr>
      <vt:lpstr>HÅLLBART ÄTANDE TAR FOKUS  PÅ MILJÖMÄSSIG HÅLLBARHET</vt:lpstr>
      <vt:lpstr>HÅLLBART ÄTANDE – VAD INNEBÄR DET?</vt:lpstr>
      <vt:lpstr>FNs DEFINITION – SUSTAINABLE DIET</vt:lpstr>
      <vt:lpstr>DEFINITION – EAT-LANCET PLANETARY HEALTH DIET</vt:lpstr>
      <vt:lpstr>VISIONEN</vt:lpstr>
      <vt:lpstr>GUIDENS URVALSPRINCIPER</vt:lpstr>
      <vt:lpstr>FÖR HÅLLBARA MATVANOR</vt:lpstr>
      <vt:lpstr>1. LIVSMEDELSVERKETS KOSTRÅD FÖR  HÄLSOSAMMA MATVANOR</vt:lpstr>
      <vt:lpstr>1. MILJÖSMARTA MATVAL</vt:lpstr>
      <vt:lpstr>2. GENERATIONSMÅLEN</vt:lpstr>
      <vt:lpstr>2. FNs HÅLLBARHETSMÅL OCH  AGENDA 2030 I SVERIGE</vt:lpstr>
      <vt:lpstr>3. FNs KLIMATPANEL IPCC LARMAR</vt:lpstr>
      <vt:lpstr>3. SVENSKARNAS MATVANOR ÖVERSKRIDER MILJÖBEGRÄNSNINGARNA</vt:lpstr>
      <vt:lpstr>The Eat Lancet Report  – healthy and sustainable diets</vt:lpstr>
      <vt:lpstr>MATEN – ÄR EN STOR DEL  AV VÅR KLIMATPÅVERKAN</vt:lpstr>
      <vt:lpstr>MILJÖPÅVERKAN AV SVENSKARNAS  MATVANOR FORTSÄTTNING… </vt:lpstr>
      <vt:lpstr>STOR SKILLNAD MELLAN LIVSMEDEL NÄR  DET KOMMER TILL UTSLÄPP AV VÄXTHUSGASER</vt:lpstr>
      <vt:lpstr>SLUTSATS</vt:lpstr>
      <vt:lpstr>HUVUDBUDSKAPEN</vt:lpstr>
      <vt:lpstr> HUVUDBUDSKAP FÖR HÅLLBART ÄTANDE (1/3)</vt:lpstr>
      <vt:lpstr> HUVUDBUDSKAP FÖR HÅLLBART ÄTANDE (2/3) </vt:lpstr>
      <vt:lpstr> HUVUDBUDSKAP FÖR HÅLLBART ÄTANDE (3/3) </vt:lpstr>
      <vt:lpstr>FÖRDJUPNING OLIKA LIVSMEDELSGRUPPER</vt:lpstr>
      <vt:lpstr>ÄT MER FRÅN VÄXTRIKET – UTIFRÅN FLERA MILJÖASPEKTER EX. BIOLOGISK MÅNGFALD</vt:lpstr>
      <vt:lpstr>KRAFTIGT BEGRÄNSA INTAG AV KÖTT  – VAD INNEBÄR DET?</vt:lpstr>
      <vt:lpstr>OM DU VÄLJER NÖT- OCH LAMMKÖTT</vt:lpstr>
      <vt:lpstr>OM DU VÄLJER KYCKLING OCH GRISKÖTT</vt:lpstr>
      <vt:lpstr>BEGRÄNSA OCH ANPASSA INTAGET AV MEJERIPRODUKTER – VAD INNEBÄR DET? </vt:lpstr>
      <vt:lpstr>INTAGET AV ÄGG </vt:lpstr>
      <vt:lpstr>VÄLJ SJÖMAT FRÅN HÅLLBART FISKE</vt:lpstr>
      <vt:lpstr>KOSTRÅD OM HÅLLBAR OCH HÄLSOSAM MAT GÅR  OFTAST ”HAND-I-HAND” MEN DET FINNS OMRÅDEN  SOM BEHÖVER UPPMÄRKSAMMAS FÖR ATT  UPPNÅ BÅDE HÅLLBARHET OCH HÄLSA. </vt:lpstr>
      <vt:lpstr>VÄLJ SJÖMAT, FRUKT OCH GRÖNT MED OMSORG</vt:lpstr>
      <vt:lpstr>“UTRYMMESMAT”</vt:lpstr>
      <vt:lpstr>DIETISTENS UNIKA ROLL</vt:lpstr>
      <vt:lpstr>DIETISTENS KOMPETENS </vt:lpstr>
      <vt:lpstr>VAD KAN DIETISTEN GÖRA I SIN VERKSAMHET?</vt:lpstr>
      <vt:lpstr>VERKTYG OCH INSPIRATION</vt:lpstr>
      <vt:lpstr>WWFs KONSUMENTGUIDER </vt:lpstr>
      <vt:lpstr>PowerPoint-presentation</vt:lpstr>
      <vt:lpstr>KLIMATDATABASER</vt:lpstr>
      <vt:lpstr>LÄNKAR</vt:lpstr>
      <vt:lpstr>ATT ÄTA MER VÄXTBASERAT –  HUR PÅVERKAS NÄRINGSINTAGET?</vt:lpstr>
      <vt:lpstr>TACK FÖR VISAD UPPMÄRKSAMHET!</vt:lpstr>
      <vt:lpstr>INSPIRATION</vt:lpstr>
      <vt:lpstr>BILAGOR</vt:lpstr>
      <vt:lpstr>VARFÖR VÄLJA CERTIFIERAD MAT?</vt:lpstr>
      <vt:lpstr>HUR SKA JAG VETA  ATT CERTIFIERINGEN ÄR TROVÄRDIG!?</vt:lpstr>
      <vt:lpstr>EXEMPEL PÅ CERTIFIERINGAR OCH MÄRKNINGAR (1/3)</vt:lpstr>
      <vt:lpstr>EXEMPEL PÅ CERTIFIERINGAR OCH MÄRKNINGAR (2/3)</vt:lpstr>
      <vt:lpstr>EXEMPEL PÅ CERTIFIERINGAR OCH MÄRKNINGAR (3/3)</vt:lpstr>
      <vt:lpstr>FRAMTIDSSPANING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DRFs GUIDE FÖR  HÅLLBART ÄTANDE</dc:title>
  <dc:creator>Petra Nilsson</dc:creator>
  <cp:lastModifiedBy>Anneli Bylund</cp:lastModifiedBy>
  <cp:revision>22</cp:revision>
  <dcterms:created xsi:type="dcterms:W3CDTF">2019-12-02T10:58:58Z</dcterms:created>
  <dcterms:modified xsi:type="dcterms:W3CDTF">2022-03-21T19:40:33Z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0x010100E4C49C36F013DC499308AE2EE595A32E</vt:lpwstr>
  </property>
</Properties>
</file>