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2.xml" ContentType="application/vnd.openxmlformats-officedocument.presentationml.notesSlide+xml"/>
  <Override PartName="/ppt/comments/comment1.xml" ContentType="application/vnd.openxmlformats-officedocument.presentationml.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7" r:id="rId72"/>
    <p:sldId id="328" r:id="rId73"/>
  </p:sldIdLst>
  <p:sldSz cx="12192000" cy="6858000"/>
  <p:notesSz cx="6858000" cy="9144000"/>
  <p:embeddedFontLst>
    <p:embeddedFont>
      <p:font typeface="Arial Narrow" panose="020B0606020202030204" pitchFamily="34" charset="0"/>
      <p:regular r:id="rId75"/>
      <p:bold r:id="rId76"/>
      <p:italic r:id="rId77"/>
      <p:boldItalic r:id="rId78"/>
    </p:embeddedFont>
    <p:embeddedFont>
      <p:font typeface="Calibri" panose="020F0502020204030204" pitchFamily="34" charset="0"/>
      <p:regular r:id="rId79"/>
      <p:bold r:id="rId80"/>
      <p:italic r:id="rId81"/>
      <p:boldItalic r:id="rId82"/>
    </p:embeddedFont>
    <p:embeddedFont>
      <p:font typeface="Lato" panose="020F0502020204030203" pitchFamily="34" charset="0"/>
      <p:regular r:id="rId83"/>
      <p:bold r:id="rId84"/>
      <p:boldItalic r:id="rId85"/>
    </p:embeddedFont>
    <p:embeddedFont>
      <p:font typeface="Verdana" panose="020B060403050404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4">
          <p15:clr>
            <a:srgbClr val="A4A3A4"/>
          </p15:clr>
        </p15:guide>
        <p15:guide id="2" orient="horz" pos="4206">
          <p15:clr>
            <a:srgbClr val="A4A3A4"/>
          </p15:clr>
        </p15:guide>
        <p15:guide id="3" pos="594">
          <p15:clr>
            <a:srgbClr val="A4A3A4"/>
          </p15:clr>
        </p15:guide>
        <p15:guide id="4" orient="horz" pos="3947">
          <p15:clr>
            <a:srgbClr val="A4A3A4"/>
          </p15:clr>
        </p15:guide>
        <p15:guide id="5" orient="horz" pos="2160">
          <p15:clr>
            <a:srgbClr val="A4A3A4"/>
          </p15:clr>
        </p15:guide>
        <p15:guide id="6" orient="horz" pos="561">
          <p15:clr>
            <a:srgbClr val="A4A3A4"/>
          </p15:clr>
        </p15:guide>
        <p15:guide id="7" pos="7358">
          <p15:clr>
            <a:srgbClr val="A4A3A4"/>
          </p15:clr>
        </p15:guide>
        <p15:guide id="8" pos="346">
          <p15:clr>
            <a:srgbClr val="A4A3A4"/>
          </p15:clr>
        </p15:guide>
        <p15:guide id="9" orient="horz" pos="1253">
          <p15:clr>
            <a:srgbClr val="A4A3A4"/>
          </p15:clr>
        </p15:guide>
        <p15:guide id="10" pos="4793">
          <p15:clr>
            <a:srgbClr val="A4A3A4"/>
          </p15:clr>
        </p15:guide>
        <p15:guide id="11" orient="horz" pos="4092">
          <p15:clr>
            <a:srgbClr val="A4A3A4"/>
          </p15:clr>
        </p15:guide>
        <p15:guide id="12" pos="1299">
          <p15:clr>
            <a:srgbClr val="A4A3A4"/>
          </p15:clr>
        </p15:guide>
        <p15:guide id="13" pos="6363">
          <p15:clr>
            <a:srgbClr val="A4A3A4"/>
          </p15:clr>
        </p15:guide>
        <p15:guide id="14" orient="horz" pos="3571">
          <p15:clr>
            <a:srgbClr val="A4A3A4"/>
          </p15:clr>
        </p15:guide>
        <p15:guide id="15" orient="horz" pos="1844">
          <p15:clr>
            <a:srgbClr val="A4A3A4"/>
          </p15:clr>
        </p15:guide>
        <p15:guide id="16" orient="horz" pos="1518" userDrawn="1">
          <p15:clr>
            <a:srgbClr val="A4A3A4"/>
          </p15:clr>
        </p15:guide>
        <p15:guide id="17" pos="738"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0" roundtripDataSignature="AMtx7mib+lAVJYW/pywKus/qSO7DTvpIE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ållbart Ätand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67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7323" autoAdjust="0"/>
  </p:normalViewPr>
  <p:slideViewPr>
    <p:cSldViewPr snapToGrid="0">
      <p:cViewPr varScale="1">
        <p:scale>
          <a:sx n="110" d="100"/>
          <a:sy n="110" d="100"/>
        </p:scale>
        <p:origin x="516" y="108"/>
      </p:cViewPr>
      <p:guideLst>
        <p:guide pos="3844"/>
        <p:guide orient="horz" pos="4206"/>
        <p:guide pos="594"/>
        <p:guide orient="horz" pos="3947"/>
        <p:guide orient="horz" pos="2160"/>
        <p:guide orient="horz" pos="561"/>
        <p:guide pos="7358"/>
        <p:guide pos="346"/>
        <p:guide orient="horz" pos="1253"/>
        <p:guide pos="4793"/>
        <p:guide orient="horz" pos="4092"/>
        <p:guide pos="1299"/>
        <p:guide pos="6363"/>
        <p:guide orient="horz" pos="3571"/>
        <p:guide orient="horz" pos="1844"/>
        <p:guide orient="horz" pos="1518"/>
        <p:guide pos="7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84" Type="http://schemas.openxmlformats.org/officeDocument/2006/relationships/font" Target="fonts/font10.fntdata"/><Relationship Id="rId89"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font" Target="fonts/font5.fntdata"/><Relationship Id="rId87"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8.fntdata"/><Relationship Id="rId90" Type="http://customschemas.google.com/relationships/presentationmetadata" Target="metadata"/><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Blad1!$B$2</c:f>
              <c:strCache>
                <c:ptCount val="1"/>
                <c:pt idx="0">
                  <c:v>kg CO2e </c:v>
                </c:pt>
              </c:strCache>
            </c:strRef>
          </c:tx>
          <c:spPr>
            <a:solidFill>
              <a:schemeClr val="accent1"/>
            </a:solidFill>
            <a:ln>
              <a:noFill/>
            </a:ln>
            <a:effectLst/>
          </c:spPr>
          <c:invertIfNegative val="0"/>
          <c:cat>
            <c:strRef>
              <c:f>Blad1!$A$3:$A$16</c:f>
              <c:strCache>
                <c:ptCount val="14"/>
                <c:pt idx="0">
                  <c:v>Nötkött </c:v>
                </c:pt>
                <c:pt idx="1">
                  <c:v>Lammkött</c:v>
                </c:pt>
                <c:pt idx="2">
                  <c:v>Ost</c:v>
                </c:pt>
                <c:pt idx="3">
                  <c:v>Fläskkött</c:v>
                </c:pt>
                <c:pt idx="4">
                  <c:v>Fisk och skaldjur</c:v>
                </c:pt>
                <c:pt idx="5">
                  <c:v>Fågelkött </c:v>
                </c:pt>
                <c:pt idx="6">
                  <c:v>Ris</c:v>
                </c:pt>
                <c:pt idx="7">
                  <c:v>Ägg</c:v>
                </c:pt>
                <c:pt idx="8">
                  <c:v>Mjölk</c:v>
                </c:pt>
                <c:pt idx="9">
                  <c:v>Baljväxter</c:v>
                </c:pt>
                <c:pt idx="10">
                  <c:v>Frukt</c:v>
                </c:pt>
                <c:pt idx="11">
                  <c:v>Viltkött</c:v>
                </c:pt>
                <c:pt idx="12">
                  <c:v>Rotfrukter</c:v>
                </c:pt>
                <c:pt idx="13">
                  <c:v>Potatis</c:v>
                </c:pt>
              </c:strCache>
            </c:strRef>
          </c:cat>
          <c:val>
            <c:numRef>
              <c:f>Blad1!$B$3:$B$16</c:f>
              <c:numCache>
                <c:formatCode>General</c:formatCode>
                <c:ptCount val="14"/>
                <c:pt idx="0">
                  <c:v>26</c:v>
                </c:pt>
                <c:pt idx="1">
                  <c:v>21</c:v>
                </c:pt>
                <c:pt idx="2">
                  <c:v>8</c:v>
                </c:pt>
                <c:pt idx="3">
                  <c:v>6</c:v>
                </c:pt>
                <c:pt idx="4">
                  <c:v>3</c:v>
                </c:pt>
                <c:pt idx="5">
                  <c:v>3</c:v>
                </c:pt>
                <c:pt idx="6">
                  <c:v>2</c:v>
                </c:pt>
                <c:pt idx="7">
                  <c:v>2</c:v>
                </c:pt>
                <c:pt idx="8">
                  <c:v>1</c:v>
                </c:pt>
                <c:pt idx="9">
                  <c:v>0.7</c:v>
                </c:pt>
                <c:pt idx="10">
                  <c:v>0.6</c:v>
                </c:pt>
                <c:pt idx="11">
                  <c:v>0.5</c:v>
                </c:pt>
                <c:pt idx="12">
                  <c:v>0.2</c:v>
                </c:pt>
                <c:pt idx="13">
                  <c:v>0.1</c:v>
                </c:pt>
              </c:numCache>
            </c:numRef>
          </c:val>
          <c:extLst>
            <c:ext xmlns:c16="http://schemas.microsoft.com/office/drawing/2014/chart" uri="{C3380CC4-5D6E-409C-BE32-E72D297353CC}">
              <c16:uniqueId val="{00000000-DB22-4468-9FF3-6F70DFBC9E82}"/>
            </c:ext>
          </c:extLst>
        </c:ser>
        <c:dLbls>
          <c:showLegendKey val="0"/>
          <c:showVal val="0"/>
          <c:showCatName val="0"/>
          <c:showSerName val="0"/>
          <c:showPercent val="0"/>
          <c:showBubbleSize val="0"/>
        </c:dLbls>
        <c:gapWidth val="219"/>
        <c:overlap val="-27"/>
        <c:axId val="136181632"/>
        <c:axId val="153918080"/>
      </c:barChart>
      <c:catAx>
        <c:axId val="136181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3918080"/>
        <c:crosses val="autoZero"/>
        <c:auto val="1"/>
        <c:lblAlgn val="ctr"/>
        <c:lblOffset val="100"/>
        <c:noMultiLvlLbl val="0"/>
      </c:catAx>
      <c:valAx>
        <c:axId val="153918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36181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928092042186E-2"/>
          <c:y val="2.4928092042186E-2"/>
          <c:w val="0.95014381591562791"/>
          <c:h val="0.95014381591562791"/>
        </c:manualLayout>
      </c:layout>
      <c:pieChart>
        <c:varyColors val="0"/>
        <c:ser>
          <c:idx val="0"/>
          <c:order val="0"/>
          <c:dPt>
            <c:idx val="0"/>
            <c:bubble3D val="0"/>
            <c:spPr>
              <a:solidFill>
                <a:schemeClr val="accent1"/>
              </a:solidFill>
              <a:ln w="28575" algn="ctr">
                <a:solidFill>
                  <a:schemeClr val="bg1"/>
                </a:solidFill>
                <a:prstDash val="solid"/>
              </a:ln>
            </c:spPr>
            <c:extLst>
              <c:ext xmlns:c16="http://schemas.microsoft.com/office/drawing/2014/chart" uri="{C3380CC4-5D6E-409C-BE32-E72D297353CC}">
                <c16:uniqueId val="{00000000-2DC2-4F4C-9DBB-1A4142F9BEDA}"/>
              </c:ext>
            </c:extLst>
          </c:dPt>
          <c:dPt>
            <c:idx val="1"/>
            <c:bubble3D val="0"/>
            <c:spPr>
              <a:solidFill>
                <a:schemeClr val="bg2"/>
              </a:solidFill>
              <a:ln w="28575" algn="ctr">
                <a:solidFill>
                  <a:schemeClr val="bg1"/>
                </a:solidFill>
                <a:prstDash val="solid"/>
              </a:ln>
            </c:spPr>
            <c:extLst>
              <c:ext xmlns:c16="http://schemas.microsoft.com/office/drawing/2014/chart" uri="{C3380CC4-5D6E-409C-BE32-E72D297353CC}">
                <c16:uniqueId val="{00000001-2DC2-4F4C-9DBB-1A4142F9BEDA}"/>
              </c:ext>
            </c:extLst>
          </c:dPt>
          <c:dPt>
            <c:idx val="2"/>
            <c:bubble3D val="0"/>
            <c:spPr>
              <a:solidFill>
                <a:schemeClr val="accent1"/>
              </a:solidFill>
              <a:ln w="28575" algn="ctr">
                <a:solidFill>
                  <a:schemeClr val="bg1"/>
                </a:solidFill>
                <a:prstDash val="solid"/>
              </a:ln>
            </c:spPr>
            <c:extLst>
              <c:ext xmlns:c16="http://schemas.microsoft.com/office/drawing/2014/chart" uri="{C3380CC4-5D6E-409C-BE32-E72D297353CC}">
                <c16:uniqueId val="{00000002-2DC2-4F4C-9DBB-1A4142F9BEDA}"/>
              </c:ext>
            </c:extLst>
          </c:dPt>
          <c:dPt>
            <c:idx val="3"/>
            <c:bubble3D val="0"/>
            <c:spPr>
              <a:solidFill>
                <a:schemeClr val="accent1"/>
              </a:solidFill>
              <a:ln w="28575" algn="ctr">
                <a:solidFill>
                  <a:schemeClr val="bg1"/>
                </a:solidFill>
                <a:prstDash val="solid"/>
              </a:ln>
            </c:spPr>
            <c:extLst>
              <c:ext xmlns:c16="http://schemas.microsoft.com/office/drawing/2014/chart" uri="{C3380CC4-5D6E-409C-BE32-E72D297353CC}">
                <c16:uniqueId val="{00000003-2DC2-4F4C-9DBB-1A4142F9BEDA}"/>
              </c:ext>
            </c:extLst>
          </c:dPt>
          <c:dPt>
            <c:idx val="4"/>
            <c:bubble3D val="0"/>
            <c:spPr>
              <a:solidFill>
                <a:schemeClr val="accent1"/>
              </a:solidFill>
              <a:ln w="28575" algn="ctr">
                <a:solidFill>
                  <a:schemeClr val="bg1"/>
                </a:solidFill>
                <a:prstDash val="solid"/>
              </a:ln>
            </c:spPr>
            <c:extLst>
              <c:ext xmlns:c16="http://schemas.microsoft.com/office/drawing/2014/chart" uri="{C3380CC4-5D6E-409C-BE32-E72D297353CC}">
                <c16:uniqueId val="{00000004-2DC2-4F4C-9DBB-1A4142F9BEDA}"/>
              </c:ext>
            </c:extLst>
          </c:dPt>
          <c:dPt>
            <c:idx val="5"/>
            <c:bubble3D val="0"/>
            <c:spPr>
              <a:solidFill>
                <a:schemeClr val="accent1"/>
              </a:solidFill>
              <a:ln w="28575" algn="ctr">
                <a:solidFill>
                  <a:schemeClr val="bg1"/>
                </a:solidFill>
                <a:prstDash val="solid"/>
              </a:ln>
            </c:spPr>
            <c:extLst>
              <c:ext xmlns:c16="http://schemas.microsoft.com/office/drawing/2014/chart" uri="{C3380CC4-5D6E-409C-BE32-E72D297353CC}">
                <c16:uniqueId val="{00000005-2DC2-4F4C-9DBB-1A4142F9BEDA}"/>
              </c:ext>
            </c:extLst>
          </c:dPt>
          <c:dLbls>
            <c:dLbl>
              <c:idx val="0"/>
              <c:layout>
                <c:manualLayout>
                  <c:x val="0.10258868648130393"/>
                  <c:y val="-9.8753595397890706E-2"/>
                </c:manualLayout>
              </c:layout>
              <c:numFmt formatCode="#,##0&quot;%&quot;;&quot;-&quot;#,##0&quot;%&quot;" sourceLinked="0"/>
              <c:spPr>
                <a:noFill/>
                <a:ln>
                  <a:noFill/>
                </a:ln>
              </c:spPr>
              <c:txPr>
                <a:bodyPr wrap="none"/>
                <a:lstStyle/>
                <a:p>
                  <a:pPr>
                    <a:defRPr sz="1800" b="1">
                      <a:solidFill>
                        <a:schemeClr val="bg1"/>
                      </a:solidFill>
                      <a:latin typeface="+mn-lt"/>
                      <a:ea typeface="+mn-ea"/>
                      <a:cs typeface="+mn-cs"/>
                      <a:sym typeface="+mn-lt"/>
                    </a:defRPr>
                  </a:pPr>
                  <a:endParaRPr lang="sv-S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DC2-4F4C-9DBB-1A4142F9BEDA}"/>
                </c:ext>
              </c:extLst>
            </c:dLbl>
            <c:dLbl>
              <c:idx val="1"/>
              <c:layout>
                <c:manualLayout>
                  <c:x val="0.1049856184084372"/>
                  <c:y val="0.10258868648130393"/>
                </c:manualLayout>
              </c:layout>
              <c:numFmt formatCode="#,##0&quot;%&quot;;&quot;-&quot;#,##0&quot;%&quot;" sourceLinked="0"/>
              <c:spPr>
                <a:noFill/>
                <a:ln>
                  <a:noFill/>
                </a:ln>
              </c:spPr>
              <c:txPr>
                <a:bodyPr wrap="none"/>
                <a:lstStyle/>
                <a:p>
                  <a:pPr>
                    <a:defRPr sz="1800" b="1">
                      <a:solidFill>
                        <a:schemeClr val="bg1"/>
                      </a:solidFill>
                      <a:latin typeface="+mn-lt"/>
                      <a:ea typeface="+mn-ea"/>
                      <a:cs typeface="+mn-cs"/>
                      <a:sym typeface="+mn-lt"/>
                    </a:defRPr>
                  </a:pPr>
                  <a:endParaRPr lang="sv-S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DC2-4F4C-9DBB-1A4142F9BEDA}"/>
                </c:ext>
              </c:extLst>
            </c:dLbl>
            <c:dLbl>
              <c:idx val="2"/>
              <c:layout>
                <c:manualLayout>
                  <c:x val="-8.3413231064237772E-2"/>
                  <c:y val="0.12655800575263662"/>
                </c:manualLayout>
              </c:layout>
              <c:numFmt formatCode="#,##0&quot;%&quot;;&quot;-&quot;#,##0&quot;%&quot;" sourceLinked="0"/>
              <c:spPr>
                <a:noFill/>
                <a:ln>
                  <a:noFill/>
                </a:ln>
              </c:spPr>
              <c:txPr>
                <a:bodyPr wrap="none"/>
                <a:lstStyle/>
                <a:p>
                  <a:pPr>
                    <a:defRPr sz="1800" b="1">
                      <a:solidFill>
                        <a:schemeClr val="bg1"/>
                      </a:solidFill>
                      <a:latin typeface="+mn-lt"/>
                      <a:ea typeface="+mn-ea"/>
                      <a:cs typeface="+mn-cs"/>
                      <a:sym typeface="+mn-lt"/>
                    </a:defRPr>
                  </a:pPr>
                  <a:endParaRPr lang="sv-S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DC2-4F4C-9DBB-1A4142F9BEDA}"/>
                </c:ext>
              </c:extLst>
            </c:dLbl>
            <c:dLbl>
              <c:idx val="3"/>
              <c:layout>
                <c:manualLayout>
                  <c:x val="-0.15148609779482264"/>
                  <c:y val="-1.5340364333652923E-2"/>
                </c:manualLayout>
              </c:layout>
              <c:numFmt formatCode="#,##0&quot;%&quot;;&quot;-&quot;#,##0&quot;%&quot;" sourceLinked="0"/>
              <c:spPr>
                <a:noFill/>
                <a:ln>
                  <a:noFill/>
                </a:ln>
              </c:spPr>
              <c:txPr>
                <a:bodyPr wrap="none"/>
                <a:lstStyle/>
                <a:p>
                  <a:pPr>
                    <a:defRPr sz="1800" b="1">
                      <a:solidFill>
                        <a:schemeClr val="bg1"/>
                      </a:solidFill>
                      <a:latin typeface="+mn-lt"/>
                      <a:ea typeface="+mn-ea"/>
                      <a:cs typeface="+mn-cs"/>
                      <a:sym typeface="+mn-lt"/>
                    </a:defRPr>
                  </a:pPr>
                  <a:endParaRPr lang="sv-S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DC2-4F4C-9DBB-1A4142F9BEDA}"/>
                </c:ext>
              </c:extLst>
            </c:dLbl>
            <c:dLbl>
              <c:idx val="4"/>
              <c:layout>
                <c:manualLayout>
                  <c:x val="-9.4918504314477473E-2"/>
                  <c:y val="-0.10786193672099713"/>
                </c:manualLayout>
              </c:layout>
              <c:numFmt formatCode="#,##0&quot;%&quot;;&quot;-&quot;#,##0&quot;%&quot;" sourceLinked="0"/>
              <c:spPr>
                <a:noFill/>
                <a:ln>
                  <a:noFill/>
                </a:ln>
              </c:spPr>
              <c:txPr>
                <a:bodyPr wrap="none"/>
                <a:lstStyle/>
                <a:p>
                  <a:pPr>
                    <a:defRPr sz="1800" b="1">
                      <a:solidFill>
                        <a:schemeClr val="bg1"/>
                      </a:solidFill>
                      <a:latin typeface="+mn-lt"/>
                      <a:ea typeface="+mn-ea"/>
                      <a:cs typeface="+mn-cs"/>
                      <a:sym typeface="+mn-lt"/>
                    </a:defRPr>
                  </a:pPr>
                  <a:endParaRPr lang="sv-S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DC2-4F4C-9DBB-1A4142F9BEDA}"/>
                </c:ext>
              </c:extLst>
            </c:dLbl>
            <c:dLbl>
              <c:idx val="5"/>
              <c:layout>
                <c:manualLayout>
                  <c:x val="-3.4036433365292426E-2"/>
                  <c:y val="-0.16203259827420902"/>
                </c:manualLayout>
              </c:layout>
              <c:numFmt formatCode="#,##0&quot;%&quot;;&quot;-&quot;#,##0&quot;%&quot;" sourceLinked="0"/>
              <c:spPr>
                <a:noFill/>
                <a:ln>
                  <a:noFill/>
                </a:ln>
              </c:spPr>
              <c:txPr>
                <a:bodyPr wrap="none"/>
                <a:lstStyle/>
                <a:p>
                  <a:pPr>
                    <a:defRPr sz="1800" b="1">
                      <a:solidFill>
                        <a:schemeClr val="bg1"/>
                      </a:solidFill>
                      <a:latin typeface="+mn-lt"/>
                      <a:ea typeface="+mn-ea"/>
                      <a:cs typeface="+mn-cs"/>
                      <a:sym typeface="+mn-lt"/>
                    </a:defRPr>
                  </a:pPr>
                  <a:endParaRPr lang="sv-S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DC2-4F4C-9DBB-1A4142F9BED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Sheet1!$A$1:$A$6</c:f>
              <c:numCache>
                <c:formatCode>General</c:formatCode>
                <c:ptCount val="6"/>
                <c:pt idx="0">
                  <c:v>25</c:v>
                </c:pt>
                <c:pt idx="1">
                  <c:v>24</c:v>
                </c:pt>
                <c:pt idx="2">
                  <c:v>21</c:v>
                </c:pt>
                <c:pt idx="3">
                  <c:v>14.000000000000002</c:v>
                </c:pt>
                <c:pt idx="4">
                  <c:v>9.6</c:v>
                </c:pt>
                <c:pt idx="5">
                  <c:v>6.4</c:v>
                </c:pt>
              </c:numCache>
            </c:numRef>
          </c:val>
          <c:extLst>
            <c:ext xmlns:c16="http://schemas.microsoft.com/office/drawing/2014/chart" uri="{C3380CC4-5D6E-409C-BE32-E72D297353CC}">
              <c16:uniqueId val="{00000006-2DC2-4F4C-9DBB-1A4142F9BEDA}"/>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20-12-22T10:56:04.540" idx="2">
    <p:pos x="230" y="169"/>
    <p:text>Ser tyvärr inte vad som står i bilderna</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EEd0ew"/>
      </p:ext>
    </p:extLst>
  </p:cm>
  <p:cm authorId="0" dt="2021-05-07T08:41:35.013" idx="1">
    <p:pos x="443" y="170"/>
    <p:text>behövs det här historiska perspektivet? Svårläst bild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EEd0e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climateandhealth/effects/default.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searchgate.net/publication/335160027_Sustainable_Livelihoods_Adaptation_to_Climate_Change_-_Training_Manua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pcc.ch/report/ar6/wg1/downloads/outreach/IPCC_AR6_WGI_Press_Conference_Slides.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ipcc.ch/report/ar6/wg1/downloads/report/IPCC_AR6_WGI_SPM.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turvardsverket.se/Sa-mar-miljon/Statistik-A-O/Vaxthusgaser-konsumtionsbaserade-utslapp-fran-exporterande-foretag/Koldioxidekvivalente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urworldindata.org/environmental-impacts-of-food#the-carbon-footprint-of-eu-diets-where-do-emissions-come-fr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ourworldindata.org/environmental-impacts-of-food#the-carbon-footprint-of-eu-diets-where-do-emissions-come-fr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overshootday.org/"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overshootday.org/newsroom/infographic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aturvardsverket.se/Sa-mar-miljon/Klimat-och-luft/Klimat/Tre-satt-att-berakna-klimatpaverkande-utslapp/Konsumtionsbaserade-utslapp-av-vaxthusgase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lu.se/centrumbildningar-och-projekt/centrum-for-biologisk-mangfald-cbm/verksamhet/internationell-verksamhet/ipbes/slutsatser-global-rapport-ipbes-201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wwf.se/skog/varlden/skogar-och-klimatforandringa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wwf.se/utbildning/larare/ak-7-9/vatten-pa-hallbar-va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ourworldindata.org/environmental-impacts-of-food#the-carbon-footprint-of-eu-diets-where-do-emissions-come-fr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wwfse.cdn.triggerfish.cloud/uploads/2019/01/one-planet-plate-2018-kriterier-och-bakgrund.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ourworldindata.org/environmental-impacts-of-food#the-carbon-footprint-of-eu-diets-where-do-emissions-come-from"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verigesmiljomal.se/miljomalen/generationsmalet/konsumtionsbaserade-vaxthusgasutslapp-per-omrad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verigesmiljomal.se/sa-fungerar-arbetet-med-sveriges-miljomal/sveriges-miljomal-och-de-globala-hallbarhetsmal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 name="Google Shape;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Jordens befolkning såväl som den tekniska och ekonomiska utvecklingen har ökat sedan 50-talet och framåt. Men i fotspåren av denna utveckling har vi även tärt på jordens resurser på ett sätt som inneburit stora konsekvenser, vattenanvändningen har ökat, vi har förlorat stora områden av regnskog till förmån för jordbruksmark etc INSTA gram Havens bestånd är till 70 % överfiskade. </a:t>
            </a:r>
            <a:endParaRPr dirty="0"/>
          </a:p>
          <a:p>
            <a:pPr marL="0" lvl="0" indent="0" algn="l" rtl="0">
              <a:spcBef>
                <a:spcPts val="0"/>
              </a:spcBef>
              <a:spcAft>
                <a:spcPts val="0"/>
              </a:spcAft>
              <a:buNone/>
            </a:pPr>
            <a:endParaRPr dirty="0"/>
          </a:p>
        </p:txBody>
      </p:sp>
      <p:sp>
        <p:nvSpPr>
          <p:cNvPr id="178" name="Google Shape;17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1: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100"/>
              <a:buFont typeface="Arial"/>
              <a:buNone/>
            </a:pPr>
            <a:r>
              <a:rPr lang="en-US" sz="1100" u="sng" dirty="0">
                <a:solidFill>
                  <a:schemeClr val="hlink"/>
                </a:solidFill>
                <a:latin typeface="Arial"/>
                <a:ea typeface="Arial"/>
                <a:cs typeface="Arial"/>
                <a:sym typeface="Arial"/>
                <a:hlinkClick r:id="rId3"/>
              </a:rPr>
              <a:t>Climate Effects on Health | CDC</a:t>
            </a:r>
            <a:endParaRPr dirty="0"/>
          </a:p>
          <a:p>
            <a:pPr marL="0" lvl="0" indent="0" algn="l" rtl="0">
              <a:spcBef>
                <a:spcPts val="0"/>
              </a:spcBef>
              <a:spcAft>
                <a:spcPts val="0"/>
              </a:spcAft>
              <a:buClr>
                <a:schemeClr val="dk1"/>
              </a:buClr>
              <a:buSzPts val="1200"/>
              <a:buFont typeface="Calibri"/>
              <a:buNone/>
            </a:pPr>
            <a:endParaRPr dirty="0"/>
          </a:p>
          <a:p>
            <a:pPr marL="0" lvl="0" indent="0" algn="l" rtl="0">
              <a:lnSpc>
                <a:spcPct val="130000"/>
              </a:lnSpc>
              <a:spcBef>
                <a:spcPts val="2400"/>
              </a:spcBef>
              <a:spcAft>
                <a:spcPts val="0"/>
              </a:spcAft>
              <a:buClr>
                <a:schemeClr val="dk1"/>
              </a:buClr>
              <a:buSzPts val="1100"/>
              <a:buFont typeface="Arial"/>
              <a:buNone/>
            </a:pPr>
            <a:r>
              <a:rPr lang="en-US" sz="2500" dirty="0">
                <a:highlight>
                  <a:srgbClr val="FFFFFF"/>
                </a:highlight>
                <a:latin typeface="Calibri"/>
                <a:ea typeface="Calibri"/>
                <a:cs typeface="Calibri"/>
                <a:sym typeface="Calibri"/>
              </a:rPr>
              <a:t>Climate Effects on Health</a:t>
            </a:r>
            <a:endParaRPr sz="2500" dirty="0">
              <a:highlight>
                <a:srgbClr val="FFFFFF"/>
              </a:highlight>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1300" dirty="0">
                <a:highlight>
                  <a:srgbClr val="FFFFFF"/>
                </a:highlight>
                <a:latin typeface="Arial"/>
                <a:ea typeface="Arial"/>
                <a:cs typeface="Arial"/>
                <a:sym typeface="Arial"/>
              </a:rPr>
              <a:t>Climate change, together with other natural and human-made health stressors, influences human health and disease in numerous ways. Some existing health threats will intensify and new health threats will emerge. Not everyone is equally at risk. Important considerations include age, economic resources, and location.</a:t>
            </a:r>
            <a:endParaRPr sz="1300" dirty="0">
              <a:highlight>
                <a:srgbClr val="FFFFFF"/>
              </a:highlight>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300" dirty="0">
                <a:highlight>
                  <a:srgbClr val="FFFFFF"/>
                </a:highlight>
                <a:latin typeface="Arial"/>
                <a:ea typeface="Arial"/>
                <a:cs typeface="Arial"/>
                <a:sym typeface="Arial"/>
              </a:rPr>
              <a:t>In the U.S., public health can be affected by disruptions of physical, biological, and ecological systems, including disturbances originating here and elsewhere. The health effects of these disruptions include increased respiratory and cardiovascular disease, injuries and premature deaths related to extreme weather events, changes in the prevalence and geographical distribution of food- and water-borne illnesses and other infectious diseases, and threats to mental health.</a:t>
            </a:r>
            <a:endParaRPr dirty="0"/>
          </a:p>
          <a:p>
            <a:pPr marL="0" lvl="0" indent="0" algn="l" rtl="0">
              <a:lnSpc>
                <a:spcPct val="115000"/>
              </a:lnSpc>
              <a:spcBef>
                <a:spcPts val="1200"/>
              </a:spcBef>
              <a:spcAft>
                <a:spcPts val="0"/>
              </a:spcAft>
              <a:buClr>
                <a:schemeClr val="dk1"/>
              </a:buClr>
              <a:buSzPts val="1100"/>
              <a:buFont typeface="Arial"/>
              <a:buNone/>
            </a:pPr>
            <a:endParaRPr sz="1300" dirty="0">
              <a:highlight>
                <a:srgbClr val="FFFFFF"/>
              </a:highlight>
              <a:latin typeface="Arial"/>
              <a:ea typeface="Arial"/>
              <a:cs typeface="Arial"/>
              <a:sym typeface="Arial"/>
            </a:endParaRPr>
          </a:p>
          <a:p>
            <a:pPr marL="0" lvl="0" indent="0" algn="l" rtl="0">
              <a:spcBef>
                <a:spcPts val="1200"/>
              </a:spcBef>
              <a:spcAft>
                <a:spcPts val="0"/>
              </a:spcAft>
              <a:buClr>
                <a:schemeClr val="dk1"/>
              </a:buClr>
              <a:buSzPts val="1200"/>
              <a:buFont typeface="Calibri"/>
              <a:buNone/>
            </a:pPr>
            <a:endParaRPr dirty="0"/>
          </a:p>
        </p:txBody>
      </p:sp>
      <p:sp>
        <p:nvSpPr>
          <p:cNvPr id="192" name="Google Shape;192;p11: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Valfri bild istället för bild 10. . Socioekonomiska trender sedan 50-talet som befolkning GDP, energi-, bekämpningsmedels-, bekämpningsmedelsanvändningen har gått rakt uppåt. Det samma gäller för trender för jordens system. Koldioxidutsläpp, metanutsläpp har ökad, oceanernas övergödning har ökad, fiskfångsterna har ökat till en mängd där vi inte har återväxt. Tropiska skogar skövlas i allt högre grad och jordbruket tar allt större landområden i  anspråk. Människans och den ekonomiska tillväxtens påverkan är inte i balans med vad planeten klarar av.</a:t>
            </a:r>
            <a:endParaRPr dirty="0"/>
          </a:p>
        </p:txBody>
      </p:sp>
      <p:sp>
        <p:nvSpPr>
          <p:cNvPr id="202" name="Google Shape;20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213" name="Google Shape;21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200"/>
              <a:buFont typeface="Calibri"/>
              <a:buNone/>
            </a:pPr>
            <a:r>
              <a:rPr lang="en-US" u="sng" dirty="0">
                <a:solidFill>
                  <a:schemeClr val="hlink"/>
                </a:solidFill>
                <a:hlinkClick r:id="rId3"/>
              </a:rPr>
              <a:t>https://www.researchgate.net/publication/335160027_Sustainable_Livelihoods_Adaptation_to_Climate_Change_-_Training_Manual</a:t>
            </a:r>
            <a:endParaRPr dirty="0"/>
          </a:p>
          <a:p>
            <a:pPr marL="0" lvl="0" indent="0" algn="l" rtl="0">
              <a:spcBef>
                <a:spcPts val="0"/>
              </a:spcBef>
              <a:spcAft>
                <a:spcPts val="0"/>
              </a:spcAft>
              <a:buNone/>
            </a:pPr>
            <a:endParaRPr dirty="0"/>
          </a:p>
        </p:txBody>
      </p:sp>
      <p:sp>
        <p:nvSpPr>
          <p:cNvPr id="222" name="Google Shape;22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text till den bilden.</a:t>
            </a:r>
            <a:endParaRPr dirty="0"/>
          </a:p>
          <a:p>
            <a:pPr marL="0" lvl="0" indent="0" algn="l" rtl="0">
              <a:spcBef>
                <a:spcPts val="0"/>
              </a:spcBef>
              <a:spcAft>
                <a:spcPts val="0"/>
              </a:spcAft>
              <a:buNone/>
            </a:pPr>
            <a:r>
              <a:rPr lang="en-US" dirty="0"/>
              <a:t>Att producera och tillverka mat är en lång process. De yttre gröna ringen går vi igenom i de följande bilderna. De är matens påverkan på miljön på vår planet. Den inre ringen visar på matens produktion och de olika steg som maten färdas genom. Maten produceras genom mat fiske, odling eller uppfödning av djur. Det tillverkas, leverareras i transportskedjor som också påverkar vår planet genom bränsleförbrukning och koldixidutsläpp. Maten ska lagras, ev tillagas och förädlas och vid varje steg finns risk för matsvinn.</a:t>
            </a:r>
            <a:endParaRPr dirty="0"/>
          </a:p>
        </p:txBody>
      </p:sp>
      <p:sp>
        <p:nvSpPr>
          <p:cNvPr id="262" name="Google Shape;2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6: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Bilden visar att jordbruket är orsaken till 26 % av världens växthusgaser. 50 % av markanvändningen, 70 % av vattenförbrukningen, står för 78 % av övergödningen och 94 % till minskad biologisk mångfald.</a:t>
            </a:r>
            <a:endParaRPr dirty="0"/>
          </a:p>
        </p:txBody>
      </p:sp>
      <p:sp>
        <p:nvSpPr>
          <p:cNvPr id="287" name="Google Shape;287;p16: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8" name="Google Shape;29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IPCC2021 osäker på om det går att få högupplöst </a:t>
            </a:r>
            <a:r>
              <a:rPr lang="en-US" sz="1200" u="sng" dirty="0">
                <a:solidFill>
                  <a:schemeClr val="hlink"/>
                </a:solidFill>
                <a:latin typeface="Arial"/>
                <a:ea typeface="Arial"/>
                <a:cs typeface="Arial"/>
                <a:sym typeface="Arial"/>
                <a:hlinkClick r:id="rId3"/>
              </a:rPr>
              <a:t>Title Slide. Arial 40pt (ipcc.ch)</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hlink"/>
              </a:buClr>
              <a:buSzPts val="1200"/>
              <a:buFont typeface="Arial"/>
              <a:buNone/>
            </a:pPr>
            <a:r>
              <a:rPr lang="en-US" sz="1200" u="sng" dirty="0">
                <a:solidFill>
                  <a:schemeClr val="hlink"/>
                </a:solidFill>
                <a:latin typeface="Arial"/>
                <a:ea typeface="Arial"/>
                <a:cs typeface="Arial"/>
                <a:sym typeface="Arial"/>
                <a:hlinkClick r:id="rId4"/>
              </a:rPr>
              <a:t>IPCC_AR6_WGI_SPM.pdf</a:t>
            </a:r>
            <a:endParaRPr dirty="0"/>
          </a:p>
          <a:p>
            <a:pPr marL="0" lvl="0" indent="0" algn="l" rtl="0">
              <a:spcBef>
                <a:spcPts val="0"/>
              </a:spcBef>
              <a:spcAft>
                <a:spcPts val="0"/>
              </a:spcAft>
              <a:buNone/>
            </a:pPr>
            <a:endParaRPr dirty="0"/>
          </a:p>
        </p:txBody>
      </p:sp>
      <p:sp>
        <p:nvSpPr>
          <p:cNvPr id="342" name="Google Shape;34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9: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referens: </a:t>
            </a:r>
            <a:r>
              <a:rPr lang="en-US" u="sng" dirty="0">
                <a:solidFill>
                  <a:schemeClr val="hlink"/>
                </a:solidFill>
                <a:hlinkClick r:id="rId3"/>
              </a:rPr>
              <a:t>https://www.naturvardsverket.se/Sa-mar-miljon/Statistik-A-O/Vaxthusgaser-konsumtionsbaserade-utslapp-fran-exporterande-foretag/Koldioxidekvivalenter/</a:t>
            </a:r>
            <a:endParaRPr dirty="0"/>
          </a:p>
          <a:p>
            <a:pPr marL="226589" lvl="0" indent="-226589" algn="l" rtl="0">
              <a:spcBef>
                <a:spcPts val="0"/>
              </a:spcBef>
              <a:spcAft>
                <a:spcPts val="0"/>
              </a:spcAft>
              <a:buClr>
                <a:schemeClr val="dk1"/>
              </a:buClr>
              <a:buSzPts val="1294"/>
              <a:buFont typeface="Arial"/>
              <a:buChar char="•"/>
            </a:pPr>
            <a:r>
              <a:rPr lang="en-US" sz="1294" dirty="0">
                <a:latin typeface="Arial"/>
                <a:ea typeface="Arial"/>
                <a:cs typeface="Arial"/>
                <a:sym typeface="Arial"/>
              </a:rPr>
              <a:t>Klimatutsläpp och växthusgaser används som begrepp för att prata om de gaser som påverkar vårt klimat. Koldioxid, metan, lustgas och ytterligare några gaser räknas in i denna grupp. Dessa gaser finns naturligt men mänskliga aktiviteter har väsentligt ökat utsläppen av växthusgaser.</a:t>
            </a:r>
            <a:endParaRPr sz="1399" dirty="0">
              <a:latin typeface="Arial"/>
              <a:ea typeface="Arial"/>
              <a:cs typeface="Arial"/>
              <a:sym typeface="Arial"/>
            </a:endParaRPr>
          </a:p>
          <a:p>
            <a:pPr marL="226589" lvl="0" indent="-144420" algn="l" rtl="0">
              <a:spcBef>
                <a:spcPts val="0"/>
              </a:spcBef>
              <a:spcAft>
                <a:spcPts val="0"/>
              </a:spcAft>
              <a:buClr>
                <a:schemeClr val="dk1"/>
              </a:buClr>
              <a:buSzPts val="1294"/>
              <a:buFont typeface="Arial"/>
              <a:buNone/>
            </a:pPr>
            <a:endParaRPr sz="1399" dirty="0">
              <a:latin typeface="Arial"/>
              <a:ea typeface="Arial"/>
              <a:cs typeface="Arial"/>
              <a:sym typeface="Arial"/>
            </a:endParaRPr>
          </a:p>
          <a:p>
            <a:pPr marL="226589" lvl="0" indent="-226589" algn="l" rtl="0">
              <a:spcBef>
                <a:spcPts val="0"/>
              </a:spcBef>
              <a:spcAft>
                <a:spcPts val="0"/>
              </a:spcAft>
              <a:buClr>
                <a:schemeClr val="dk1"/>
              </a:buClr>
              <a:buSzPts val="1294"/>
              <a:buFont typeface="Arial"/>
              <a:buChar char="•"/>
            </a:pPr>
            <a:r>
              <a:rPr lang="en-US" sz="1294" dirty="0">
                <a:latin typeface="Arial"/>
                <a:ea typeface="Arial"/>
                <a:cs typeface="Arial"/>
                <a:sym typeface="Arial"/>
              </a:rPr>
              <a:t>Grovt sett kommer koldioxid från förbränning av fossila bränslen, metan från djurens matsmältning och nedbrytning av torvmarker; och lustgas släpps ut från marken vid odling. När man uttrycker utsläppen av en viss växthusgas i koldioxidekvivalenter anger man hur mycket koldioxid det motsvarar för att ge samma verkan på klimatet. Metan bidrar 25 gånger mer till växthuseffekten än koldioxid, och ett metanutsläpp på 1 ton motsvarar därför 25 ton koldioxidekvivalenter. Kväveoxid har ungefär 300 gånger så stor uppvärmningspotential som koldioxid.</a:t>
            </a:r>
            <a:endParaRPr sz="1399" dirty="0">
              <a:latin typeface="Arial"/>
              <a:ea typeface="Arial"/>
              <a:cs typeface="Arial"/>
              <a:sym typeface="Arial"/>
            </a:endParaRPr>
          </a:p>
          <a:p>
            <a:pPr marL="0" lvl="0" indent="0" algn="l" rtl="0">
              <a:spcBef>
                <a:spcPts val="1199"/>
              </a:spcBef>
              <a:spcAft>
                <a:spcPts val="0"/>
              </a:spcAft>
              <a:buClr>
                <a:schemeClr val="dk1"/>
              </a:buClr>
              <a:buSzPts val="1294"/>
              <a:buFont typeface="Arial"/>
              <a:buNone/>
            </a:pPr>
            <a:endParaRPr sz="1294" dirty="0">
              <a:latin typeface="Arial"/>
              <a:ea typeface="Arial"/>
              <a:cs typeface="Arial"/>
              <a:sym typeface="Arial"/>
            </a:endParaRPr>
          </a:p>
          <a:p>
            <a:pPr marL="226589" lvl="0" indent="-226589" algn="l" rtl="0">
              <a:spcBef>
                <a:spcPts val="1199"/>
              </a:spcBef>
              <a:spcAft>
                <a:spcPts val="0"/>
              </a:spcAft>
              <a:buClr>
                <a:schemeClr val="dk1"/>
              </a:buClr>
              <a:buSzPts val="1294"/>
              <a:buFont typeface="Arial"/>
              <a:buChar char="•"/>
            </a:pPr>
            <a:r>
              <a:rPr lang="en-US" sz="1294" dirty="0">
                <a:latin typeface="Arial"/>
                <a:ea typeface="Arial"/>
                <a:cs typeface="Arial"/>
                <a:sym typeface="Arial"/>
              </a:rPr>
              <a:t>Genom att uttrycka växthusgasutsläpp i koldioxidekvivalenter kan man jämföra de enskilda gasernas bidrag till växthuseffekten.</a:t>
            </a:r>
            <a:endParaRPr sz="1399" dirty="0">
              <a:latin typeface="Arial"/>
              <a:ea typeface="Arial"/>
              <a:cs typeface="Arial"/>
              <a:sym typeface="Arial"/>
            </a:endParaRPr>
          </a:p>
          <a:p>
            <a:pPr marL="226589" lvl="0" indent="-226589" algn="l" rtl="0">
              <a:spcBef>
                <a:spcPts val="1199"/>
              </a:spcBef>
              <a:spcAft>
                <a:spcPts val="0"/>
              </a:spcAft>
              <a:buClr>
                <a:schemeClr val="dk1"/>
              </a:buClr>
              <a:buSzPts val="1294"/>
              <a:buFont typeface="Arial"/>
              <a:buChar char="•"/>
            </a:pPr>
            <a:r>
              <a:rPr lang="en-US" sz="1294" dirty="0">
                <a:latin typeface="Arial"/>
                <a:ea typeface="Arial"/>
                <a:cs typeface="Arial"/>
                <a:sym typeface="Arial"/>
              </a:rPr>
              <a:t>Källa. WWF</a:t>
            </a:r>
            <a:endParaRPr sz="1294"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dirty="0"/>
          </a:p>
        </p:txBody>
      </p:sp>
      <p:sp>
        <p:nvSpPr>
          <p:cNvPr id="352" name="Google Shape;352;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67" name="Google Shape;6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0: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Europeisk nivå, referens, </a:t>
            </a:r>
            <a:r>
              <a:rPr lang="en-US" u="sng" dirty="0">
                <a:solidFill>
                  <a:schemeClr val="hlink"/>
                </a:solidFill>
                <a:hlinkClick r:id="rId3"/>
              </a:rPr>
              <a:t>https://ourworldindata.org/environmental-impacts-of-food#the-carbon-footprint-of-eu-diets-where-do-emissions-come-from</a:t>
            </a:r>
            <a:endParaRPr dirty="0"/>
          </a:p>
          <a:p>
            <a:pPr marL="0" lvl="0" indent="0" algn="l" rtl="0">
              <a:lnSpc>
                <a:spcPct val="100000"/>
              </a:lnSpc>
              <a:spcBef>
                <a:spcPts val="0"/>
              </a:spcBef>
              <a:spcAft>
                <a:spcPts val="0"/>
              </a:spcAft>
              <a:buClr>
                <a:schemeClr val="dk1"/>
              </a:buClr>
              <a:buSzPts val="1400"/>
              <a:buFont typeface="Calibri"/>
              <a:buNone/>
            </a:pPr>
            <a:r>
              <a:rPr lang="en-US" dirty="0"/>
              <a:t>Siffrorna visar europeisk data. En fjärdedel av växthusgasutsläppen kommer från livsmedelsproduktionen. A</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362" name="Google Shape;362;p20: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1: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Av den mat vi äter står animaliska livsmedel för 83 % av utsläppen. Dvs mejeriprodukter, kött och ägg.</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375" name="Google Shape;375;p21: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2: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Några genomsnittliga klimatvärde eller koldioxidekvivalenter för 1 kg (benfritt kött eller 1 liter livsmede). lFrån Hur minskar jag min klimatpåverkan Naturvårdsverket och SLU. De animaliska livsmedlen kött och ost har störst klimatpåverkan per kg produkt.</a:t>
            </a:r>
            <a:endParaRPr dirty="0"/>
          </a:p>
        </p:txBody>
      </p:sp>
      <p:sp>
        <p:nvSpPr>
          <p:cNvPr id="390" name="Google Shape;390;p22: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3: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Referens: </a:t>
            </a:r>
            <a:r>
              <a:rPr lang="en-US" u="sng" dirty="0">
                <a:solidFill>
                  <a:schemeClr val="hlink"/>
                </a:solidFill>
                <a:hlinkClick r:id="rId3"/>
              </a:rPr>
              <a:t>https://ourworldindata.org/environmental-impacts-of-food#the-carbon-footprint-of-eu-diets-where-do-emissions-come-from</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Bilden visar många länders växthusgasavtryck från kosten och var de kommer från i leverantörskedjan.</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404" name="Google Shape;404;p23: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4: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hlink"/>
              </a:buClr>
              <a:buSzPts val="1400"/>
              <a:buFont typeface="Arial"/>
              <a:buNone/>
            </a:pPr>
            <a:r>
              <a:rPr lang="en-US" sz="1100" u="sng" dirty="0">
                <a:solidFill>
                  <a:schemeClr val="hlink"/>
                </a:solidFill>
                <a:latin typeface="Arial"/>
                <a:ea typeface="Arial"/>
                <a:cs typeface="Arial"/>
                <a:sym typeface="Arial"/>
                <a:hlinkClick r:id="rId3"/>
              </a:rPr>
              <a:t>Earth Overshoot Day 2021 Home - #MoveTheDate</a:t>
            </a:r>
            <a:endParaRPr dirty="0"/>
          </a:p>
          <a:p>
            <a:pPr marL="0" lvl="0" indent="0" algn="l" rtl="0">
              <a:lnSpc>
                <a:spcPct val="100000"/>
              </a:lnSpc>
              <a:spcBef>
                <a:spcPts val="0"/>
              </a:spcBef>
              <a:spcAft>
                <a:spcPts val="0"/>
              </a:spcAft>
              <a:buClr>
                <a:schemeClr val="dk1"/>
              </a:buClr>
              <a:buSzPts val="1400"/>
              <a:buFont typeface="Calibri"/>
              <a:buNone/>
            </a:pPr>
            <a:endParaRPr dirty="0"/>
          </a:p>
          <a:p>
            <a:pPr marL="0" marR="38100" lvl="0" indent="0" algn="l" rtl="0">
              <a:lnSpc>
                <a:spcPct val="128571"/>
              </a:lnSpc>
              <a:spcBef>
                <a:spcPts val="0"/>
              </a:spcBef>
              <a:spcAft>
                <a:spcPts val="0"/>
              </a:spcAft>
              <a:buClr>
                <a:srgbClr val="202124"/>
              </a:buClr>
              <a:buSzPts val="1100"/>
              <a:buFont typeface="Arial"/>
              <a:buNone/>
            </a:pPr>
            <a:r>
              <a:rPr lang="en-US" sz="2100" dirty="0">
                <a:solidFill>
                  <a:srgbClr val="202124"/>
                </a:solidFill>
                <a:highlight>
                  <a:srgbClr val="F8F9FA"/>
                </a:highlight>
                <a:latin typeface="Arial"/>
                <a:ea typeface="Arial"/>
                <a:cs typeface="Arial"/>
                <a:sym typeface="Arial"/>
              </a:rPr>
              <a:t>Earth Overshoot Day markerar det datum då mänsklighetens krav på ekologiska resurser och tjänster under ett visst år överstiger vad jorden kan återskapa under det året. År 2021 landar Earth Overshoot Day den 29 juli. Vi upprätthåller detta underskott genom att förstöra lager av ekologiska resurser och öka jordens utsläpp, främst koldioxid i atmosfären. Earth Overshoot Day arrangeras och beräknas av Global Footprint Network, en internationell forskningsorganisation som ger beslutsfattare verktyg för att hjälpa den mänskliga ekonomin att arbeta inom jordens ekologiska gränser.</a:t>
            </a:r>
            <a:endParaRPr sz="2100" dirty="0">
              <a:solidFill>
                <a:srgbClr val="202124"/>
              </a:solidFill>
              <a:highlight>
                <a:srgbClr val="F8F9FA"/>
              </a:highlight>
              <a:latin typeface="Arial"/>
              <a:ea typeface="Arial"/>
              <a:cs typeface="Arial"/>
              <a:sym typeface="Arial"/>
            </a:endParaRPr>
          </a:p>
          <a:p>
            <a:pPr marL="0" marR="38100" lvl="0" indent="0" algn="l" rtl="0">
              <a:lnSpc>
                <a:spcPct val="128571"/>
              </a:lnSpc>
              <a:spcBef>
                <a:spcPts val="0"/>
              </a:spcBef>
              <a:spcAft>
                <a:spcPts val="0"/>
              </a:spcAft>
              <a:buClr>
                <a:schemeClr val="dk1"/>
              </a:buClr>
              <a:buSzPts val="1100"/>
              <a:buFont typeface="Arial"/>
              <a:buNone/>
            </a:pPr>
            <a:r>
              <a:rPr lang="en-US" sz="2100" dirty="0">
                <a:solidFill>
                  <a:srgbClr val="202124"/>
                </a:solidFill>
                <a:highlight>
                  <a:srgbClr val="F8F9FA"/>
                </a:highlight>
                <a:latin typeface="Arial"/>
                <a:ea typeface="Arial"/>
                <a:cs typeface="Arial"/>
                <a:sym typeface="Arial"/>
              </a:rPr>
              <a:t>Sveriges konsumtion ligger högt. Redan den 6 april har vi förbrukat ett jordklots ekologiska utrymme. Om alla levde som vi skulle vi behöva 4 jordklot.</a:t>
            </a:r>
            <a:endParaRPr dirty="0"/>
          </a:p>
          <a:p>
            <a:pPr marL="0" marR="38100" lvl="0" indent="0" algn="l" rtl="0">
              <a:lnSpc>
                <a:spcPct val="128571"/>
              </a:lnSpc>
              <a:spcBef>
                <a:spcPts val="0"/>
              </a:spcBef>
              <a:spcAft>
                <a:spcPts val="0"/>
              </a:spcAft>
              <a:buClr>
                <a:schemeClr val="dk1"/>
              </a:buClr>
              <a:buSzPts val="1100"/>
              <a:buFont typeface="Arial"/>
              <a:buNone/>
            </a:pPr>
            <a:endParaRPr sz="2100" dirty="0">
              <a:solidFill>
                <a:srgbClr val="202124"/>
              </a:solidFill>
              <a:highlight>
                <a:srgbClr val="F8F9FA"/>
              </a:highlight>
              <a:latin typeface="Arial"/>
              <a:ea typeface="Arial"/>
              <a:cs typeface="Arial"/>
              <a:sym typeface="Arial"/>
            </a:endParaRPr>
          </a:p>
          <a:p>
            <a:pPr marL="0" marR="38100" lvl="0" indent="0" algn="l" rtl="0">
              <a:lnSpc>
                <a:spcPct val="128571"/>
              </a:lnSpc>
              <a:spcBef>
                <a:spcPts val="0"/>
              </a:spcBef>
              <a:spcAft>
                <a:spcPts val="0"/>
              </a:spcAft>
              <a:buClr>
                <a:schemeClr val="dk1"/>
              </a:buClr>
              <a:buSzPts val="1100"/>
              <a:buFont typeface="Arial"/>
              <a:buNone/>
            </a:pPr>
            <a:r>
              <a:rPr lang="en-US" sz="2400" u="sng" dirty="0">
                <a:solidFill>
                  <a:schemeClr val="hlink"/>
                </a:solidFill>
                <a:hlinkClick r:id="rId4"/>
              </a:rPr>
              <a:t>Infographics &amp; Videos - Earth Overshoot Day</a:t>
            </a:r>
            <a:endParaRPr sz="3600" dirty="0"/>
          </a:p>
          <a:p>
            <a:pPr marL="0" marR="38100" lvl="0" indent="0" algn="l" rtl="0">
              <a:lnSpc>
                <a:spcPct val="128571"/>
              </a:lnSpc>
              <a:spcBef>
                <a:spcPts val="0"/>
              </a:spcBef>
              <a:spcAft>
                <a:spcPts val="0"/>
              </a:spcAft>
              <a:buClr>
                <a:schemeClr val="dk1"/>
              </a:buClr>
              <a:buSzPts val="1100"/>
              <a:buFont typeface="Arial"/>
              <a:buNone/>
            </a:pPr>
            <a:endParaRPr sz="2100" dirty="0">
              <a:solidFill>
                <a:srgbClr val="202124"/>
              </a:solidFill>
              <a:highlight>
                <a:srgbClr val="F8F9FA"/>
              </a:highlight>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455" name="Google Shape;455;p24: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25: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Ca 57 % av svenskarnas konsumtionsbaserade utsläpp sker i andra länder. För livsmedel är det hela 64 %. (Vilket beror på stor import av kött, exotiska frukter, grönsaker, kaffe, te,) Transporterna för varorna har låg klimatpåverkan. Det är själva produktionen som orsakar störst klimatutsläpp.</a:t>
            </a:r>
            <a:endParaRPr dirty="0"/>
          </a:p>
          <a:p>
            <a:pPr marL="0" lvl="0" indent="0" algn="l" rtl="0">
              <a:lnSpc>
                <a:spcPct val="100000"/>
              </a:lnSpc>
              <a:spcBef>
                <a:spcPts val="0"/>
              </a:spcBef>
              <a:spcAft>
                <a:spcPts val="0"/>
              </a:spcAft>
              <a:buClr>
                <a:schemeClr val="dk1"/>
              </a:buClr>
              <a:buSzPts val="1400"/>
              <a:buFont typeface="Calibri"/>
              <a:buNone/>
            </a:pPr>
            <a:r>
              <a:rPr lang="en-US" dirty="0"/>
              <a:t>“ Text från Naturvårdsverkets rapport”Fördjupad analys av den svenska klimatomställningen 2020.</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 Cirka 57 procent av de konsumtionsbaserade utsläppen sker i andra länder. Dessa utsläpp uppstår främst till följd av investeringar samt hushållens import av livsmedel och övrig konsumtion, se Figur 75. De flesta konsumtionsområdena 0 20 40 60 80 100 120 2008 2009 2010 2011 2012 2013 2014 2015 2016 2017 2018 Utsläpp i Sverige Utsläpp i andra länder 11% 28% 20% 16% 14% 11% Offentlig konsumtion Investeringar Hushållens transporter Hushållens livsmedel Hushållens boende Hushållens övrigt NATURVÅRDSVERKET RAPPORT 6945 Fördjupad analys av den svenska klimatomställningen 2020 139 orsakar en stor andel utsläpp i andra länder förutom transportsektorn, där merparten av utsläppen sker i Sverige. Det beror på att en stor del av transportsektorns utsläpp är direkta utsläpp vid förbränningen av drivmedlet.</a:t>
            </a:r>
            <a:endParaRPr dirty="0"/>
          </a:p>
        </p:txBody>
      </p:sp>
      <p:sp>
        <p:nvSpPr>
          <p:cNvPr id="470" name="Google Shape;470;p25: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26: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Detta är hämtat från Naturvårdsverket; </a:t>
            </a:r>
            <a:r>
              <a:rPr lang="en-US" sz="1000" dirty="0">
                <a:solidFill>
                  <a:srgbClr val="333333"/>
                </a:solidFill>
                <a:latin typeface="Arial"/>
                <a:ea typeface="Arial"/>
                <a:cs typeface="Arial"/>
                <a:sym typeface="Arial"/>
              </a:rPr>
              <a:t>En stor del av Sveriges konsumtion tillgodoses av import, samtidigt som vi har en stor export. I de konsumtionsbaserade utsläppen av växthusgaser ingår utsläpp som svensk konsumtion orsakar utomlands.</a:t>
            </a:r>
            <a:endParaRPr sz="1000" dirty="0">
              <a:solidFill>
                <a:srgbClr val="333333"/>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000" dirty="0">
                <a:solidFill>
                  <a:srgbClr val="333333"/>
                </a:solidFill>
                <a:latin typeface="Arial"/>
                <a:ea typeface="Arial"/>
                <a:cs typeface="Arial"/>
                <a:sym typeface="Arial"/>
              </a:rPr>
              <a:t>De konsumtionsbaserade utsläppen är ett kompletterande mått till de så kallade territoriella utsläppen som används för att följa upp klimatmålen i Sverige och vår del av EU:s mål för att nå Parisavtalet. Konsumtionsutsläppen visar var våra utsläpp uppstår som individ och kan därmed visa oss var vi kan agera mer klimatsmart.</a:t>
            </a:r>
            <a:endParaRPr sz="1000" dirty="0">
              <a:solidFill>
                <a:srgbClr val="3333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US" sz="2200" dirty="0">
                <a:latin typeface="Arial"/>
                <a:ea typeface="Arial"/>
                <a:cs typeface="Arial"/>
                <a:sym typeface="Arial"/>
              </a:rPr>
              <a:t>Att beräkna konsumtionsutsläpp är viktigt för att nå miljömålen</a:t>
            </a:r>
            <a:endParaRPr sz="2200" dirty="0">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US" sz="1000" dirty="0">
                <a:solidFill>
                  <a:srgbClr val="333333"/>
                </a:solidFill>
                <a:latin typeface="Arial"/>
                <a:ea typeface="Arial"/>
                <a:cs typeface="Arial"/>
                <a:sym typeface="Arial"/>
              </a:rPr>
              <a:t>2010 antog riksdagen ett generationsmål för Sverige som anger inriktningen för svenskt miljöarbete. Målet understryker behovet av att utsläppsminskningar i Sverige inte får ske på bekostnad av miljö eller hälsa i andra länder och därför behöver vi kunna följa upp även de utsläpp som orsakas av vår import.</a:t>
            </a:r>
            <a:endParaRPr sz="1000" dirty="0">
              <a:solidFill>
                <a:srgbClr val="333333"/>
              </a:solidFill>
              <a:latin typeface="Arial"/>
              <a:ea typeface="Arial"/>
              <a:cs typeface="Arial"/>
              <a:sym typeface="Arial"/>
            </a:endParaRPr>
          </a:p>
          <a:p>
            <a:pPr marL="762000" marR="762000" lvl="0" indent="0" algn="l" rtl="0">
              <a:lnSpc>
                <a:spcPct val="145000"/>
              </a:lnSpc>
              <a:spcBef>
                <a:spcPts val="1100"/>
              </a:spcBef>
              <a:spcAft>
                <a:spcPts val="0"/>
              </a:spcAft>
              <a:buClr>
                <a:schemeClr val="dk1"/>
              </a:buClr>
              <a:buSzPts val="1100"/>
              <a:buFont typeface="Arial"/>
              <a:buNone/>
            </a:pPr>
            <a:r>
              <a:rPr lang="en-US" sz="1450" i="1" dirty="0">
                <a:solidFill>
                  <a:srgbClr val="EB7A2F"/>
                </a:solidFill>
                <a:latin typeface="Calibri"/>
                <a:ea typeface="Calibri"/>
                <a:cs typeface="Calibri"/>
                <a:sym typeface="Calibri"/>
              </a:rPr>
              <a:t>Det övergripande målet för miljöpolitiken är att till nästa generation lämna över ett samhälle där de stora miljöproblemen är lösta, utan att orsaka ökade miljö- och hälsoproblem utanför Sveriges gränser</a:t>
            </a:r>
            <a:endParaRPr sz="1450" i="1" dirty="0">
              <a:solidFill>
                <a:srgbClr val="EB7A2F"/>
              </a:solidFill>
              <a:latin typeface="Calibri"/>
              <a:ea typeface="Calibri"/>
              <a:cs typeface="Calibri"/>
              <a:sym typeface="Calibri"/>
            </a:endParaRPr>
          </a:p>
          <a:p>
            <a:pPr marL="0" lvl="0" indent="0" algn="l" rtl="0">
              <a:lnSpc>
                <a:spcPct val="115000"/>
              </a:lnSpc>
              <a:spcBef>
                <a:spcPts val="1100"/>
              </a:spcBef>
              <a:spcAft>
                <a:spcPts val="0"/>
              </a:spcAft>
              <a:buClr>
                <a:schemeClr val="dk1"/>
              </a:buClr>
              <a:buSzPts val="1100"/>
              <a:buFont typeface="Arial"/>
              <a:buNone/>
            </a:pPr>
            <a:r>
              <a:rPr lang="en-US" sz="1000" dirty="0">
                <a:solidFill>
                  <a:srgbClr val="333333"/>
                </a:solidFill>
                <a:latin typeface="Arial"/>
                <a:ea typeface="Arial"/>
                <a:cs typeface="Arial"/>
                <a:sym typeface="Arial"/>
              </a:rPr>
              <a:t>Generationsmålets sju så kallade strecksatser förtydligar målets innebörd och visar vad miljöpolitiken ska fokusera på. En av satserna formulerar målbilden som att ”</a:t>
            </a:r>
            <a:r>
              <a:rPr lang="en-US" sz="1000" i="1" dirty="0">
                <a:solidFill>
                  <a:srgbClr val="333333"/>
                </a:solidFill>
                <a:latin typeface="Arial"/>
                <a:ea typeface="Arial"/>
                <a:cs typeface="Arial"/>
                <a:sym typeface="Arial"/>
              </a:rPr>
              <a:t>Konsumtionsmönstren av varor och tjänster orsakar så små miljö- och hälsoproblem som möjligt.</a:t>
            </a:r>
            <a:r>
              <a:rPr lang="en-US" sz="1000" dirty="0">
                <a:solidFill>
                  <a:srgbClr val="333333"/>
                </a:solidFill>
                <a:latin typeface="Arial"/>
                <a:ea typeface="Arial"/>
                <a:cs typeface="Arial"/>
                <a:sym typeface="Arial"/>
              </a:rPr>
              <a:t>”</a:t>
            </a:r>
            <a:endParaRPr sz="1000" dirty="0">
              <a:solidFill>
                <a:srgbClr val="3333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US" sz="1000" dirty="0">
                <a:solidFill>
                  <a:srgbClr val="333333"/>
                </a:solidFill>
                <a:latin typeface="Arial"/>
                <a:ea typeface="Arial"/>
                <a:cs typeface="Arial"/>
                <a:sym typeface="Arial"/>
              </a:rPr>
              <a:t>Parisavtalet slår fast att den globala genomsnittliga temperaturökningen ska hållas väl under två grader och att man ska sträva efter att begränsa den till 1,5 grader.</a:t>
            </a:r>
            <a:endParaRPr sz="1000" dirty="0">
              <a:solidFill>
                <a:srgbClr val="3333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US" sz="1000" dirty="0">
                <a:solidFill>
                  <a:srgbClr val="333333"/>
                </a:solidFill>
                <a:latin typeface="Arial"/>
                <a:ea typeface="Arial"/>
                <a:cs typeface="Arial"/>
                <a:sym typeface="Arial"/>
              </a:rPr>
              <a:t>För att kunna uppnå generationsmålet och miljökvalitetsmålet Begränsad klimatpåverkan bör de globala utsläppen vara i genomsnitt högst 1 ton per person och år till 2050. Det motsvarar en resa till södra Spanien tur och retur för en person. Sveriges konsumtionsbaserade utsläpp av växthusgaser motsvarar cirka 8 ton per person och år.  För att vi ska nå 1,5-gradersmålet behöver de globala utsläppen vara högst 1 ton per person och år till 2050.</a:t>
            </a:r>
            <a:endParaRPr sz="1000" dirty="0">
              <a:solidFill>
                <a:srgbClr val="333333"/>
              </a:solidFill>
              <a:latin typeface="Arial"/>
              <a:ea typeface="Arial"/>
              <a:cs typeface="Arial"/>
              <a:sym typeface="Arial"/>
            </a:endParaRPr>
          </a:p>
          <a:p>
            <a:pPr marL="0" lvl="0" indent="0" algn="l" rtl="0">
              <a:lnSpc>
                <a:spcPct val="100000"/>
              </a:lnSpc>
              <a:spcBef>
                <a:spcPts val="110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Referens; </a:t>
            </a:r>
            <a:r>
              <a:rPr lang="en-US" u="sng" dirty="0">
                <a:solidFill>
                  <a:schemeClr val="hlink"/>
                </a:solidFill>
                <a:hlinkClick r:id="rId3"/>
              </a:rPr>
              <a:t>https://www.naturvardsverket.se/Sa-mar-miljon/Klimat-och-luft/Klimat/Tre-satt-att-berakna-klimatpaverkande-utslapp/Konsumtionsbaserade-utslapp-av-vaxthusgaser/</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529" name="Google Shape;529;p26: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9" name="Google Shape;5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Havet.nu Fisk är livsviktigt både som mat och försörjning för miljarder människor i världen. Det får konsekvenser. Nästan 90 procent av världens fiskbestånd beräknas idag vara maximalt fiskade eller överfiskade. Samtidigt är fiske är en mycket viktig sysselsättning och ger mat lokalt.</a:t>
            </a:r>
            <a:endParaRPr dirty="0"/>
          </a:p>
          <a:p>
            <a:pPr marL="0" lvl="0" indent="0" algn="l" rtl="0">
              <a:spcBef>
                <a:spcPts val="0"/>
              </a:spcBef>
              <a:spcAft>
                <a:spcPts val="0"/>
              </a:spcAft>
              <a:buNone/>
            </a:pPr>
            <a:endParaRPr dirty="0"/>
          </a:p>
        </p:txBody>
      </p:sp>
      <p:sp>
        <p:nvSpPr>
          <p:cNvPr id="584" name="Google Shape;58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4" name="Google Shape;59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76" name="Google Shape;7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30: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00"/>
              <a:buFont typeface="Arial"/>
              <a:buNone/>
            </a:pPr>
            <a:r>
              <a:rPr lang="en-US" sz="1600" dirty="0">
                <a:latin typeface="Arial"/>
                <a:ea typeface="Arial"/>
                <a:cs typeface="Arial"/>
                <a:sym typeface="Arial"/>
              </a:rPr>
              <a:t>25 % av alla arter är hotade</a:t>
            </a:r>
            <a:endParaRPr sz="2100" dirty="0">
              <a:latin typeface="Arial"/>
              <a:ea typeface="Arial"/>
              <a:cs typeface="Arial"/>
              <a:sym typeface="Arial"/>
            </a:endParaRPr>
          </a:p>
          <a:p>
            <a:pPr marL="0" lvl="0" indent="0" algn="l" rtl="0">
              <a:lnSpc>
                <a:spcPct val="100000"/>
              </a:lnSpc>
              <a:spcBef>
                <a:spcPts val="0"/>
              </a:spcBef>
              <a:spcAft>
                <a:spcPts val="0"/>
              </a:spcAft>
              <a:buClr>
                <a:schemeClr val="dk1"/>
              </a:buClr>
              <a:buSzPts val="900"/>
              <a:buFont typeface="Arial"/>
              <a:buNone/>
            </a:pPr>
            <a:r>
              <a:rPr lang="en-US" sz="1600" dirty="0">
                <a:latin typeface="Arial"/>
                <a:ea typeface="Arial"/>
                <a:cs typeface="Arial"/>
                <a:sym typeface="Arial"/>
              </a:rPr>
              <a:t>1 miljon arter är utrotningshotade</a:t>
            </a:r>
            <a:endParaRPr sz="2100" dirty="0">
              <a:latin typeface="Arial"/>
              <a:ea typeface="Arial"/>
              <a:cs typeface="Arial"/>
              <a:sym typeface="Arial"/>
            </a:endParaRPr>
          </a:p>
          <a:p>
            <a:pPr marL="0" lvl="0" indent="0" algn="l" rtl="0">
              <a:lnSpc>
                <a:spcPct val="100000"/>
              </a:lnSpc>
              <a:spcBef>
                <a:spcPts val="0"/>
              </a:spcBef>
              <a:spcAft>
                <a:spcPts val="0"/>
              </a:spcAft>
              <a:buClr>
                <a:schemeClr val="dk1"/>
              </a:buClr>
              <a:buSzPts val="900"/>
              <a:buFont typeface="Arial"/>
              <a:buNone/>
            </a:pPr>
            <a:r>
              <a:rPr lang="en-US" sz="1600" dirty="0">
                <a:latin typeface="Arial"/>
                <a:ea typeface="Arial"/>
                <a:cs typeface="Arial"/>
                <a:sym typeface="Arial"/>
              </a:rPr>
              <a:t>Den ökade landanvändning beror främst på jordbruk, skogsbruk och urbanisering</a:t>
            </a:r>
            <a:endParaRPr sz="2100" dirty="0">
              <a:latin typeface="Arial"/>
              <a:ea typeface="Arial"/>
              <a:cs typeface="Arial"/>
              <a:sym typeface="Arial"/>
            </a:endParaRPr>
          </a:p>
          <a:p>
            <a:pPr marL="0" lvl="0" indent="0" algn="l" rtl="0">
              <a:lnSpc>
                <a:spcPct val="100000"/>
              </a:lnSpc>
              <a:spcBef>
                <a:spcPts val="0"/>
              </a:spcBef>
              <a:spcAft>
                <a:spcPts val="0"/>
              </a:spcAft>
              <a:buClr>
                <a:schemeClr val="dk1"/>
              </a:buClr>
              <a:buSzPts val="900"/>
              <a:buFont typeface="Arial"/>
              <a:buNone/>
            </a:pPr>
            <a:r>
              <a:rPr lang="en-US" sz="1600" dirty="0">
                <a:latin typeface="Arial"/>
                <a:ea typeface="Arial"/>
                <a:cs typeface="Arial"/>
                <a:sym typeface="Arial"/>
              </a:rPr>
              <a:t>De marina systemen hotas till största delen av överfisket.</a:t>
            </a:r>
            <a:endParaRPr sz="2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endParaRPr sz="1600" dirty="0"/>
          </a:p>
          <a:p>
            <a:pPr marL="0" marR="0" lvl="0" indent="0" algn="l" rtl="0">
              <a:lnSpc>
                <a:spcPct val="100000"/>
              </a:lnSpc>
              <a:spcBef>
                <a:spcPts val="0"/>
              </a:spcBef>
              <a:spcAft>
                <a:spcPts val="0"/>
              </a:spcAft>
              <a:buClr>
                <a:schemeClr val="dk1"/>
              </a:buClr>
              <a:buSzPts val="900"/>
              <a:buFont typeface="Arial"/>
              <a:buNone/>
            </a:pPr>
            <a:r>
              <a:rPr lang="en-US" sz="1600" dirty="0"/>
              <a:t>2019 kom IPBES med sin stora rapport om status på den biologiska mångfalden.</a:t>
            </a:r>
            <a:endParaRPr dirty="0"/>
          </a:p>
          <a:p>
            <a:pPr marL="0" lvl="0" indent="0" algn="l" rtl="0">
              <a:lnSpc>
                <a:spcPct val="100000"/>
              </a:lnSpc>
              <a:spcBef>
                <a:spcPts val="0"/>
              </a:spcBef>
              <a:spcAft>
                <a:spcPts val="0"/>
              </a:spcAft>
              <a:buClr>
                <a:schemeClr val="dk1"/>
              </a:buClr>
              <a:buSzPts val="900"/>
              <a:buFont typeface="Arial"/>
              <a:buNone/>
            </a:pPr>
            <a:endParaRPr sz="1600"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sz="1600" dirty="0">
                <a:latin typeface="Arial"/>
                <a:ea typeface="Arial"/>
                <a:cs typeface="Arial"/>
                <a:sym typeface="Arial"/>
              </a:rPr>
              <a:t>Den biologiska mångfalden är nödvändig för människans överlevnad, men dess status försämras världen över. Samtidigt urholkas de flesta ekosystemtjänster</a:t>
            </a:r>
            <a:endParaRPr sz="1600" dirty="0">
              <a:latin typeface="Arial"/>
              <a:ea typeface="Arial"/>
              <a:cs typeface="Arial"/>
              <a:sym typeface="Arial"/>
            </a:endParaRPr>
          </a:p>
          <a:p>
            <a:pPr marL="0" lvl="0" indent="0" algn="l" rtl="0">
              <a:lnSpc>
                <a:spcPct val="100000"/>
              </a:lnSpc>
              <a:spcBef>
                <a:spcPts val="0"/>
              </a:spcBef>
              <a:spcAft>
                <a:spcPts val="0"/>
              </a:spcAft>
              <a:buClr>
                <a:schemeClr val="dk1"/>
              </a:buClr>
              <a:buSzPts val="874"/>
              <a:buFont typeface="Arial"/>
              <a:buNone/>
            </a:pPr>
            <a:r>
              <a:rPr lang="en-US" sz="1174" dirty="0">
                <a:latin typeface="Arial"/>
                <a:ea typeface="Arial"/>
                <a:cs typeface="Arial"/>
                <a:sym typeface="Arial"/>
              </a:rPr>
              <a:t>Sverige undertecknade 1993 konventionen om biologisk mångfald (CBD). Konventionens definition av biologisk</a:t>
            </a:r>
            <a:endParaRPr sz="1699" dirty="0">
              <a:latin typeface="Arial"/>
              <a:ea typeface="Arial"/>
              <a:cs typeface="Arial"/>
              <a:sym typeface="Arial"/>
            </a:endParaRPr>
          </a:p>
          <a:p>
            <a:pPr marL="0" lvl="0" indent="0" algn="l" rtl="0">
              <a:lnSpc>
                <a:spcPct val="100000"/>
              </a:lnSpc>
              <a:spcBef>
                <a:spcPts val="1199"/>
              </a:spcBef>
              <a:spcAft>
                <a:spcPts val="0"/>
              </a:spcAft>
              <a:buClr>
                <a:schemeClr val="dk1"/>
              </a:buClr>
              <a:buSzPts val="874"/>
              <a:buFont typeface="Arial"/>
              <a:buNone/>
            </a:pPr>
            <a:r>
              <a:rPr lang="en-US" sz="1174" dirty="0">
                <a:latin typeface="Arial"/>
                <a:ea typeface="Arial"/>
                <a:cs typeface="Arial"/>
                <a:sym typeface="Arial"/>
              </a:rPr>
              <a:t>mångfald är "variationsrikedomen bland levande organismer av alla ursprung, inklusive från bland annat</a:t>
            </a:r>
            <a:endParaRPr sz="1699" dirty="0">
              <a:latin typeface="Arial"/>
              <a:ea typeface="Arial"/>
              <a:cs typeface="Arial"/>
              <a:sym typeface="Arial"/>
            </a:endParaRPr>
          </a:p>
          <a:p>
            <a:pPr marL="0" lvl="0" indent="0" algn="l" rtl="0">
              <a:lnSpc>
                <a:spcPct val="100000"/>
              </a:lnSpc>
              <a:spcBef>
                <a:spcPts val="1199"/>
              </a:spcBef>
              <a:spcAft>
                <a:spcPts val="0"/>
              </a:spcAft>
              <a:buClr>
                <a:schemeClr val="dk1"/>
              </a:buClr>
              <a:buSzPts val="874"/>
              <a:buFont typeface="Arial"/>
              <a:buNone/>
            </a:pPr>
            <a:r>
              <a:rPr lang="en-US" sz="1174" dirty="0">
                <a:latin typeface="Arial"/>
                <a:ea typeface="Arial"/>
                <a:cs typeface="Arial"/>
                <a:sym typeface="Arial"/>
              </a:rPr>
              <a:t>landbaserade, marina och andra akvatiska ekosystem och de ekologiska komplex i vilka dessa organismer</a:t>
            </a:r>
            <a:endParaRPr sz="1699" dirty="0">
              <a:latin typeface="Arial"/>
              <a:ea typeface="Arial"/>
              <a:cs typeface="Arial"/>
              <a:sym typeface="Arial"/>
            </a:endParaRPr>
          </a:p>
          <a:p>
            <a:pPr marL="0" lvl="0" indent="0" algn="l" rtl="0">
              <a:lnSpc>
                <a:spcPct val="100000"/>
              </a:lnSpc>
              <a:spcBef>
                <a:spcPts val="1199"/>
              </a:spcBef>
              <a:spcAft>
                <a:spcPts val="0"/>
              </a:spcAft>
              <a:buClr>
                <a:schemeClr val="dk1"/>
              </a:buClr>
              <a:buSzPts val="874"/>
              <a:buFont typeface="Arial"/>
              <a:buNone/>
            </a:pPr>
            <a:r>
              <a:rPr lang="en-US" sz="1174" dirty="0">
                <a:latin typeface="Arial"/>
                <a:ea typeface="Arial"/>
                <a:cs typeface="Arial"/>
                <a:sym typeface="Arial"/>
              </a:rPr>
              <a:t>ingår; detta innefattar mångfald inom arter, mellan arter och av ekosystem."</a:t>
            </a:r>
            <a:endParaRPr sz="1699" dirty="0">
              <a:latin typeface="Arial"/>
              <a:ea typeface="Arial"/>
              <a:cs typeface="Arial"/>
              <a:sym typeface="Arial"/>
            </a:endParaRPr>
          </a:p>
          <a:p>
            <a:pPr marL="0" lvl="0" indent="0" algn="l" rtl="0">
              <a:lnSpc>
                <a:spcPct val="100000"/>
              </a:lnSpc>
              <a:spcBef>
                <a:spcPts val="1199"/>
              </a:spcBef>
              <a:spcAft>
                <a:spcPts val="0"/>
              </a:spcAft>
              <a:buClr>
                <a:schemeClr val="dk1"/>
              </a:buClr>
              <a:buSzPts val="874"/>
              <a:buFont typeface="Arial"/>
              <a:buNone/>
            </a:pPr>
            <a:r>
              <a:rPr lang="en-US" sz="1174" dirty="0">
                <a:latin typeface="Arial"/>
                <a:ea typeface="Arial"/>
                <a:cs typeface="Arial"/>
                <a:sym typeface="Arial"/>
              </a:rPr>
              <a:t>De största hoten mot den biologiska mångfalden på planeten är bland annat biotopförstöring (d.v.s. att</a:t>
            </a:r>
            <a:endParaRPr sz="1699" dirty="0">
              <a:latin typeface="Arial"/>
              <a:ea typeface="Arial"/>
              <a:cs typeface="Arial"/>
              <a:sym typeface="Arial"/>
            </a:endParaRPr>
          </a:p>
          <a:p>
            <a:pPr marL="0" lvl="0" indent="0" algn="l" rtl="0">
              <a:lnSpc>
                <a:spcPct val="100000"/>
              </a:lnSpc>
              <a:spcBef>
                <a:spcPts val="1199"/>
              </a:spcBef>
              <a:spcAft>
                <a:spcPts val="0"/>
              </a:spcAft>
              <a:buClr>
                <a:schemeClr val="dk1"/>
              </a:buClr>
              <a:buSzPts val="874"/>
              <a:buFont typeface="Arial"/>
              <a:buNone/>
            </a:pPr>
            <a:r>
              <a:rPr lang="en-US" sz="1174" dirty="0">
                <a:latin typeface="Arial"/>
                <a:ea typeface="Arial"/>
                <a:cs typeface="Arial"/>
                <a:sym typeface="Arial"/>
              </a:rPr>
              <a:t>arternas livsmiljöer förstörs) som avskogning för att skapa produktionsmark och fiske med redskap som förstör</a:t>
            </a:r>
            <a:endParaRPr sz="1699" dirty="0">
              <a:latin typeface="Arial"/>
              <a:ea typeface="Arial"/>
              <a:cs typeface="Arial"/>
              <a:sym typeface="Arial"/>
            </a:endParaRPr>
          </a:p>
          <a:p>
            <a:pPr marL="0" lvl="0" indent="0" algn="l" rtl="0">
              <a:lnSpc>
                <a:spcPct val="100000"/>
              </a:lnSpc>
              <a:spcBef>
                <a:spcPts val="1199"/>
              </a:spcBef>
              <a:spcAft>
                <a:spcPts val="0"/>
              </a:spcAft>
              <a:buClr>
                <a:schemeClr val="dk1"/>
              </a:buClr>
              <a:buSzPts val="874"/>
              <a:buFont typeface="Arial"/>
              <a:buNone/>
            </a:pPr>
            <a:r>
              <a:rPr lang="en-US" sz="1174" dirty="0">
                <a:latin typeface="Arial"/>
                <a:ea typeface="Arial"/>
                <a:cs typeface="Arial"/>
                <a:sym typeface="Arial"/>
              </a:rPr>
              <a:t>botten. Även bekämpnings‐ och växtskyddsmedel har påverkan på den biologiska mångfalden. Det kan även</a:t>
            </a:r>
            <a:endParaRPr sz="1699" dirty="0">
              <a:latin typeface="Arial"/>
              <a:ea typeface="Arial"/>
              <a:cs typeface="Arial"/>
              <a:sym typeface="Arial"/>
            </a:endParaRPr>
          </a:p>
          <a:p>
            <a:pPr marL="0" lvl="0" indent="0" algn="l" rtl="0">
              <a:lnSpc>
                <a:spcPct val="100000"/>
              </a:lnSpc>
              <a:spcBef>
                <a:spcPts val="1199"/>
              </a:spcBef>
              <a:spcAft>
                <a:spcPts val="0"/>
              </a:spcAft>
              <a:buClr>
                <a:schemeClr val="dk1"/>
              </a:buClr>
              <a:buSzPts val="874"/>
              <a:buFont typeface="Arial"/>
              <a:buNone/>
            </a:pPr>
            <a:r>
              <a:rPr lang="en-US" sz="1174" dirty="0">
                <a:latin typeface="Arial"/>
                <a:ea typeface="Arial"/>
                <a:cs typeface="Arial"/>
                <a:sym typeface="Arial"/>
              </a:rPr>
              <a:t>vara uttag av för stora volymer utan tillväxt eller möjligheter till reproduktion vid t ex utfiskning.</a:t>
            </a:r>
            <a:endParaRPr sz="1699" dirty="0">
              <a:latin typeface="Arial"/>
              <a:ea typeface="Arial"/>
              <a:cs typeface="Arial"/>
              <a:sym typeface="Arial"/>
            </a:endParaRPr>
          </a:p>
          <a:p>
            <a:pPr marL="0" lvl="0" indent="0" algn="l" rtl="0">
              <a:lnSpc>
                <a:spcPct val="100000"/>
              </a:lnSpc>
              <a:spcBef>
                <a:spcPts val="1199"/>
              </a:spcBef>
              <a:spcAft>
                <a:spcPts val="0"/>
              </a:spcAft>
              <a:buClr>
                <a:schemeClr val="dk1"/>
              </a:buClr>
              <a:buSzPts val="874"/>
              <a:buFont typeface="Arial"/>
              <a:buNone/>
            </a:pPr>
            <a:r>
              <a:rPr lang="en-US" sz="1174" dirty="0">
                <a:latin typeface="Arial"/>
                <a:ea typeface="Arial"/>
                <a:cs typeface="Arial"/>
                <a:sym typeface="Arial"/>
              </a:rPr>
              <a:t>Livsmedelsproduktionen är en stor bidragande orsak till förlust av biologisk mångfald genom bland annat</a:t>
            </a:r>
            <a:endParaRPr sz="1699" dirty="0">
              <a:latin typeface="Arial"/>
              <a:ea typeface="Arial"/>
              <a:cs typeface="Arial"/>
              <a:sym typeface="Arial"/>
            </a:endParaRPr>
          </a:p>
          <a:p>
            <a:pPr marL="0" lvl="0" indent="0" algn="l" rtl="0">
              <a:lnSpc>
                <a:spcPct val="100000"/>
              </a:lnSpc>
              <a:spcBef>
                <a:spcPts val="1199"/>
              </a:spcBef>
              <a:spcAft>
                <a:spcPts val="0"/>
              </a:spcAft>
              <a:buClr>
                <a:schemeClr val="dk1"/>
              </a:buClr>
              <a:buSzPts val="874"/>
              <a:buFont typeface="Arial"/>
              <a:buNone/>
            </a:pPr>
            <a:r>
              <a:rPr lang="en-US" sz="1174" dirty="0">
                <a:latin typeface="Arial"/>
                <a:ea typeface="Arial"/>
                <a:cs typeface="Arial"/>
                <a:sym typeface="Arial"/>
              </a:rPr>
              <a:t>användning av bekämpningsmedel/växtskyddsmedel, avskogning, monokulturer, förändring av</a:t>
            </a:r>
            <a:endParaRPr sz="1699" dirty="0">
              <a:latin typeface="Arial"/>
              <a:ea typeface="Arial"/>
              <a:cs typeface="Arial"/>
              <a:sym typeface="Arial"/>
            </a:endParaRPr>
          </a:p>
          <a:p>
            <a:pPr marL="0" lvl="0" indent="0" algn="l" rtl="0">
              <a:lnSpc>
                <a:spcPct val="100000"/>
              </a:lnSpc>
              <a:spcBef>
                <a:spcPts val="1199"/>
              </a:spcBef>
              <a:spcAft>
                <a:spcPts val="0"/>
              </a:spcAft>
              <a:buClr>
                <a:schemeClr val="dk1"/>
              </a:buClr>
              <a:buSzPts val="874"/>
              <a:buFont typeface="Arial"/>
              <a:buNone/>
            </a:pPr>
            <a:r>
              <a:rPr lang="en-US" sz="1174" dirty="0">
                <a:latin typeface="Arial"/>
                <a:ea typeface="Arial"/>
                <a:cs typeface="Arial"/>
                <a:sym typeface="Arial"/>
              </a:rPr>
              <a:t>markanvändning, utfiskning och redskap som förstör havsbotten.</a:t>
            </a:r>
            <a:endParaRPr dirty="0"/>
          </a:p>
          <a:p>
            <a:pPr marL="0" lvl="0" indent="0" algn="l" rtl="0">
              <a:lnSpc>
                <a:spcPct val="100000"/>
              </a:lnSpc>
              <a:spcBef>
                <a:spcPts val="0"/>
              </a:spcBef>
              <a:spcAft>
                <a:spcPts val="0"/>
              </a:spcAft>
              <a:buClr>
                <a:schemeClr val="dk1"/>
              </a:buClr>
              <a:buSzPts val="1400"/>
              <a:buFont typeface="Calibri"/>
              <a:buNone/>
            </a:pPr>
            <a:r>
              <a:rPr lang="en-US" dirty="0"/>
              <a:t>Human actions threat more spieces now than ever before</a:t>
            </a:r>
            <a:r>
              <a:rPr lang="en-US" u="sng" dirty="0">
                <a:solidFill>
                  <a:schemeClr val="hlink"/>
                </a:solidFill>
                <a:hlinkClick r:id="rId3"/>
              </a:rPr>
              <a:t>https://www.slu.se/centrumbildningar-och-projekt/centrum-for-biologisk-mangfald-cbm/verksamhet/internationell-verksamhet/ipbes/slutsatser-global-rapport-ipbes-2019/</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619" name="Google Shape;619;p30: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2" name="Google Shape;63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32: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Expansion av soja och palmodlingar </a:t>
            </a:r>
            <a:endParaRPr dirty="0"/>
          </a:p>
          <a:p>
            <a:pPr marL="171450" lvl="0" indent="-171450" algn="l" rtl="0">
              <a:spcBef>
                <a:spcPts val="0"/>
              </a:spcBef>
              <a:spcAft>
                <a:spcPts val="0"/>
              </a:spcAft>
              <a:buClr>
                <a:schemeClr val="dk1"/>
              </a:buClr>
              <a:buSzPts val="1200"/>
              <a:buFont typeface="Arial"/>
              <a:buChar char="•"/>
            </a:pPr>
            <a:r>
              <a:rPr lang="en-US" dirty="0"/>
              <a:t>Soja produceras mest till djurfoder</a:t>
            </a:r>
            <a:endParaRPr dirty="0"/>
          </a:p>
          <a:p>
            <a:pPr marL="171450" lvl="0" indent="-171450" algn="l" rtl="0">
              <a:spcBef>
                <a:spcPts val="0"/>
              </a:spcBef>
              <a:spcAft>
                <a:spcPts val="0"/>
              </a:spcAft>
              <a:buClr>
                <a:schemeClr val="dk1"/>
              </a:buClr>
              <a:buSzPts val="1200"/>
              <a:buFont typeface="Arial"/>
              <a:buChar char="•"/>
            </a:pPr>
            <a:r>
              <a:rPr lang="en-US" dirty="0"/>
              <a:t>Ökande konsumtion av kött – enskilt största orsaken </a:t>
            </a:r>
            <a:r>
              <a:rPr lang="en-US" dirty="0">
                <a:solidFill>
                  <a:schemeClr val="lt1"/>
                </a:solidFill>
              </a:rPr>
              <a:t>till</a:t>
            </a:r>
            <a:r>
              <a:rPr lang="en-US" dirty="0"/>
              <a:t> </a:t>
            </a:r>
            <a:r>
              <a:rPr lang="en-US" dirty="0">
                <a:solidFill>
                  <a:schemeClr val="lt1"/>
                </a:solidFill>
              </a:rPr>
              <a:t>expansion</a:t>
            </a:r>
            <a:endParaRPr dirty="0"/>
          </a:p>
          <a:p>
            <a:pPr marL="0" lvl="0" indent="0" algn="l" rtl="0">
              <a:lnSpc>
                <a:spcPct val="100000"/>
              </a:lnSpc>
              <a:spcBef>
                <a:spcPts val="0"/>
              </a:spcBef>
              <a:spcAft>
                <a:spcPts val="0"/>
              </a:spcAft>
              <a:buClr>
                <a:schemeClr val="dk1"/>
              </a:buClr>
              <a:buSzPts val="1400"/>
              <a:buFont typeface="Calibri"/>
              <a:buNone/>
            </a:pPr>
            <a:endParaRPr u="sng" dirty="0">
              <a:solidFill>
                <a:schemeClr val="hlink"/>
              </a:solidFill>
              <a:hlinkClick r:id="rId3"/>
            </a:endParaRPr>
          </a:p>
          <a:p>
            <a:pPr marL="0" lvl="0" indent="0" algn="l" rtl="0">
              <a:lnSpc>
                <a:spcPct val="100000"/>
              </a:lnSpc>
              <a:spcBef>
                <a:spcPts val="0"/>
              </a:spcBef>
              <a:spcAft>
                <a:spcPts val="0"/>
              </a:spcAft>
              <a:buClr>
                <a:schemeClr val="dk1"/>
              </a:buClr>
              <a:buSzPts val="1400"/>
              <a:buFont typeface="Calibri"/>
              <a:buNone/>
            </a:pPr>
            <a:endParaRPr u="sng" dirty="0">
              <a:solidFill>
                <a:schemeClr val="hlink"/>
              </a:solidFill>
              <a:hlinkClick r:id="rId3"/>
            </a:endParaRPr>
          </a:p>
          <a:p>
            <a:pPr marL="0" lvl="0" indent="0" algn="l" rtl="0">
              <a:lnSpc>
                <a:spcPct val="100000"/>
              </a:lnSpc>
              <a:spcBef>
                <a:spcPts val="0"/>
              </a:spcBef>
              <a:spcAft>
                <a:spcPts val="0"/>
              </a:spcAft>
              <a:buClr>
                <a:schemeClr val="hlink"/>
              </a:buClr>
              <a:buSzPts val="1400"/>
              <a:buFont typeface="Calibri"/>
              <a:buNone/>
            </a:pPr>
            <a:r>
              <a:rPr lang="en-US" u="sng" dirty="0">
                <a:solidFill>
                  <a:schemeClr val="hlink"/>
                </a:solidFill>
                <a:hlinkClick r:id="rId3"/>
              </a:rPr>
              <a:t>https://www.wwf.se/skog/varlden/skogar-och-klimatforandringar/</a:t>
            </a:r>
            <a:r>
              <a:rPr lang="en-US" dirty="0"/>
              <a:t> </a:t>
            </a:r>
            <a:endParaRPr dirty="0"/>
          </a:p>
          <a:p>
            <a:pPr marL="0" lvl="0" indent="0" algn="l" rtl="0">
              <a:lnSpc>
                <a:spcPct val="100000"/>
              </a:lnSpc>
              <a:spcBef>
                <a:spcPts val="0"/>
              </a:spcBef>
              <a:spcAft>
                <a:spcPts val="0"/>
              </a:spcAft>
              <a:buClr>
                <a:schemeClr val="dk1"/>
              </a:buClr>
              <a:buSzPts val="1400"/>
              <a:buFont typeface="Calibri"/>
              <a:buNone/>
            </a:pPr>
            <a:r>
              <a:rPr lang="en-US" dirty="0"/>
              <a:t>Den snabbt expanderande produktionen av råvaror som palmolja och soja innebär ett stort hot mot några av världens mest värdefulla naturområden. Enorma arealer av världens mest artrika regnskog har huggits ned och ersatts av oljepalmsodlingar. Extremt storskaliga odlingar av soja förstör unika naturområden när skog, gräsmarker och savanner omvandlas till jordbruksmark. Avskogningen av världens skogar står för cirka 12 procent av utsläppen av växthusgaser. Att bevara de artrika tropiska skogarna är ett av de mest kostnadseffektiva sätten att minska utsläppen av växthusgaser.</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Den pågående skövlingen av världens skogar har stor klimatpåverkan. Samtidigt påverkas världens skogar negativt av klimatförändringarna.</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https://www.wwf.se/mat-och-jordbruk/palmolja-och-soja/soja/</a:t>
            </a:r>
            <a:endParaRPr dirty="0"/>
          </a:p>
          <a:p>
            <a:pPr marL="0" lvl="0" indent="0" algn="l" rtl="0">
              <a:lnSpc>
                <a:spcPct val="100000"/>
              </a:lnSpc>
              <a:spcBef>
                <a:spcPts val="0"/>
              </a:spcBef>
              <a:spcAft>
                <a:spcPts val="0"/>
              </a:spcAft>
              <a:buClr>
                <a:schemeClr val="dk1"/>
              </a:buClr>
              <a:buSzPts val="1400"/>
              <a:buFont typeface="Calibri"/>
              <a:buNone/>
            </a:pPr>
            <a:r>
              <a:rPr lang="en-US" dirty="0"/>
              <a:t>Förslag på att ta med sig:</a:t>
            </a:r>
            <a:r>
              <a:rPr lang="en-US" sz="900" dirty="0"/>
              <a:t> “</a:t>
            </a:r>
            <a:r>
              <a:rPr lang="en-US" dirty="0">
                <a:highlight>
                  <a:srgbClr val="FFFFFF"/>
                </a:highlight>
              </a:rPr>
              <a:t>Huvuddelen av den soja som produceras används till djurfoder vid produktion av kött, mjölk och ägg samt vid odling av fisk. Och att Den ökande konsumtionen av kött är den enskilt viktigaste orsaken till den snabba expansionen av odlingen.</a:t>
            </a:r>
            <a:endParaRPr sz="900" dirty="0"/>
          </a:p>
        </p:txBody>
      </p:sp>
      <p:sp>
        <p:nvSpPr>
          <p:cNvPr id="657" name="Google Shape;657;p32: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33: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Ev överflödig</a:t>
            </a:r>
            <a:endParaRPr dirty="0"/>
          </a:p>
        </p:txBody>
      </p:sp>
      <p:sp>
        <p:nvSpPr>
          <p:cNvPr id="668" name="Google Shape;668;p33: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77" name="Google Shape;67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3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35: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171450" lvl="0" indent="-171450" algn="l" rtl="0">
              <a:lnSpc>
                <a:spcPct val="120000"/>
              </a:lnSpc>
              <a:spcBef>
                <a:spcPts val="0"/>
              </a:spcBef>
              <a:spcAft>
                <a:spcPts val="0"/>
              </a:spcAft>
              <a:buClr>
                <a:srgbClr val="202124"/>
              </a:buClr>
              <a:buSzPts val="1300"/>
              <a:buFont typeface="Arial"/>
              <a:buChar char="•"/>
            </a:pPr>
            <a:r>
              <a:rPr lang="en-US" b="1" dirty="0">
                <a:solidFill>
                  <a:srgbClr val="202124"/>
                </a:solidFill>
                <a:highlight>
                  <a:srgbClr val="FFFFFF"/>
                </a:highlight>
                <a:latin typeface="Arial"/>
                <a:ea typeface="Arial"/>
                <a:cs typeface="Arial"/>
                <a:sym typeface="Arial"/>
              </a:rPr>
              <a:t>Markens förmånga att ge höga och säkra skördar år efter år</a:t>
            </a:r>
            <a:endParaRPr b="1" dirty="0">
              <a:solidFill>
                <a:srgbClr val="202124"/>
              </a:solidFill>
              <a:highlight>
                <a:srgbClr val="FFFFFF"/>
              </a:highlight>
              <a:latin typeface="Arial"/>
              <a:ea typeface="Arial"/>
              <a:cs typeface="Arial"/>
              <a:sym typeface="Arial"/>
            </a:endParaRPr>
          </a:p>
          <a:p>
            <a:pPr marL="171450" lvl="0" indent="-171450" algn="l" rtl="0">
              <a:lnSpc>
                <a:spcPct val="120000"/>
              </a:lnSpc>
              <a:spcBef>
                <a:spcPts val="0"/>
              </a:spcBef>
              <a:spcAft>
                <a:spcPts val="0"/>
              </a:spcAft>
              <a:buClr>
                <a:srgbClr val="202124"/>
              </a:buClr>
              <a:buSzPts val="1300"/>
              <a:buFont typeface="Arial"/>
              <a:buChar char="•"/>
            </a:pPr>
            <a:r>
              <a:rPr lang="en-US" b="1" dirty="0">
                <a:solidFill>
                  <a:srgbClr val="202124"/>
                </a:solidFill>
                <a:highlight>
                  <a:srgbClr val="FFFFFF"/>
                </a:highlight>
                <a:latin typeface="Arial"/>
                <a:ea typeface="Arial"/>
                <a:cs typeface="Arial"/>
                <a:sym typeface="Arial"/>
              </a:rPr>
              <a:t>Minskat bördighet beror på fel balans som minskar mångfalden av insekter I marken som förbättrar bördigheten.</a:t>
            </a:r>
            <a:endParaRPr dirty="0"/>
          </a:p>
          <a:p>
            <a:pPr marL="171450" lvl="0" indent="-171450" algn="l" rtl="0">
              <a:lnSpc>
                <a:spcPct val="120000"/>
              </a:lnSpc>
              <a:spcBef>
                <a:spcPts val="0"/>
              </a:spcBef>
              <a:spcAft>
                <a:spcPts val="0"/>
              </a:spcAft>
              <a:buClr>
                <a:srgbClr val="202124"/>
              </a:buClr>
              <a:buSzPts val="1300"/>
              <a:buFont typeface="Arial"/>
              <a:buChar char="•"/>
            </a:pPr>
            <a:r>
              <a:rPr lang="en-US" b="1" dirty="0">
                <a:solidFill>
                  <a:srgbClr val="202124"/>
                </a:solidFill>
                <a:highlight>
                  <a:srgbClr val="FFFFFF"/>
                </a:highlight>
                <a:latin typeface="Arial"/>
                <a:ea typeface="Arial"/>
                <a:cs typeface="Arial"/>
                <a:sym typeface="Arial"/>
              </a:rPr>
              <a:t>Beror på exempelvis fel mängd mineralgödsel, torka, monokultur högintensivt bete etc</a:t>
            </a:r>
            <a:endParaRPr b="1" dirty="0">
              <a:solidFill>
                <a:srgbClr val="202124"/>
              </a:solidFill>
              <a:highlight>
                <a:srgbClr val="FFFFFF"/>
              </a:highlight>
              <a:latin typeface="Arial"/>
              <a:ea typeface="Arial"/>
              <a:cs typeface="Arial"/>
              <a:sym typeface="Arial"/>
            </a:endParaRPr>
          </a:p>
          <a:p>
            <a:pPr marL="0" lvl="0" indent="0" algn="l" rtl="0">
              <a:lnSpc>
                <a:spcPct val="120000"/>
              </a:lnSpc>
              <a:spcBef>
                <a:spcPts val="0"/>
              </a:spcBef>
              <a:spcAft>
                <a:spcPts val="0"/>
              </a:spcAft>
              <a:buClr>
                <a:schemeClr val="dk1"/>
              </a:buClr>
              <a:buSzPts val="1300"/>
              <a:buFont typeface="Calibri"/>
              <a:buNone/>
            </a:pPr>
            <a:endParaRPr b="1" dirty="0">
              <a:solidFill>
                <a:srgbClr val="202124"/>
              </a:solidFill>
              <a:highlight>
                <a:srgbClr val="FFFFFF"/>
              </a:highlight>
              <a:latin typeface="Arial"/>
              <a:ea typeface="Arial"/>
              <a:cs typeface="Arial"/>
              <a:sym typeface="Arial"/>
            </a:endParaRPr>
          </a:p>
          <a:p>
            <a:pPr marL="0" lvl="0" indent="0" algn="l" rtl="0">
              <a:lnSpc>
                <a:spcPct val="120000"/>
              </a:lnSpc>
              <a:spcBef>
                <a:spcPts val="0"/>
              </a:spcBef>
              <a:spcAft>
                <a:spcPts val="0"/>
              </a:spcAft>
              <a:buClr>
                <a:srgbClr val="202124"/>
              </a:buClr>
              <a:buSzPts val="1300"/>
              <a:buFont typeface="Arial"/>
              <a:buNone/>
            </a:pPr>
            <a:r>
              <a:rPr lang="en-US" b="1" dirty="0">
                <a:solidFill>
                  <a:srgbClr val="202124"/>
                </a:solidFill>
                <a:highlight>
                  <a:srgbClr val="FFFFFF"/>
                </a:highlight>
                <a:latin typeface="Arial"/>
                <a:ea typeface="Arial"/>
                <a:cs typeface="Arial"/>
                <a:sym typeface="Arial"/>
              </a:rPr>
              <a:t>Bördighet</a:t>
            </a:r>
            <a:r>
              <a:rPr lang="en-US" dirty="0">
                <a:solidFill>
                  <a:srgbClr val="202124"/>
                </a:solidFill>
                <a:highlight>
                  <a:srgbClr val="FFFFFF"/>
                </a:highlight>
                <a:latin typeface="Arial"/>
                <a:ea typeface="Arial"/>
                <a:cs typeface="Arial"/>
                <a:sym typeface="Arial"/>
              </a:rPr>
              <a:t> är markens förmåga att ge höga och säkra skördar med normal odlingsteknik år efter år. Jordens </a:t>
            </a:r>
            <a:r>
              <a:rPr lang="en-US" b="1" dirty="0">
                <a:solidFill>
                  <a:srgbClr val="202124"/>
                </a:solidFill>
                <a:highlight>
                  <a:srgbClr val="FFFFFF"/>
                </a:highlight>
                <a:latin typeface="Arial"/>
                <a:ea typeface="Arial"/>
                <a:cs typeface="Arial"/>
                <a:sym typeface="Arial"/>
              </a:rPr>
              <a:t>bördighet</a:t>
            </a:r>
            <a:r>
              <a:rPr lang="en-US" dirty="0">
                <a:solidFill>
                  <a:srgbClr val="202124"/>
                </a:solidFill>
                <a:highlight>
                  <a:srgbClr val="FFFFFF"/>
                </a:highlight>
                <a:latin typeface="Arial"/>
                <a:ea typeface="Arial"/>
                <a:cs typeface="Arial"/>
                <a:sym typeface="Arial"/>
              </a:rPr>
              <a:t> är ett resultat av flera samverkande faktorer, varav vissa som odlaren kan påverka och andra inte</a:t>
            </a:r>
            <a:endParaRPr dirty="0">
              <a:solidFill>
                <a:srgbClr val="202124"/>
              </a:solidFill>
              <a:highlight>
                <a:srgbClr val="FFFFFF"/>
              </a:highlight>
              <a:latin typeface="Arial"/>
              <a:ea typeface="Arial"/>
              <a:cs typeface="Arial"/>
              <a:sym typeface="Arial"/>
            </a:endParaRPr>
          </a:p>
          <a:p>
            <a:pPr marL="0" lvl="0" indent="0" algn="l" rtl="0">
              <a:lnSpc>
                <a:spcPct val="120000"/>
              </a:lnSpc>
              <a:spcBef>
                <a:spcPts val="0"/>
              </a:spcBef>
              <a:spcAft>
                <a:spcPts val="0"/>
              </a:spcAft>
              <a:buClr>
                <a:schemeClr val="dk1"/>
              </a:buClr>
              <a:buSzPts val="1300"/>
              <a:buFont typeface="Arial"/>
              <a:buNone/>
            </a:pPr>
            <a:r>
              <a:rPr lang="en-US" sz="1399" dirty="0">
                <a:latin typeface="Arial"/>
                <a:ea typeface="Arial"/>
                <a:cs typeface="Arial"/>
                <a:sym typeface="Arial"/>
              </a:rPr>
              <a:t>Bördighet är en ekosystemtjänst som upprätthålls bland annat av en mångfald av nedbrytare, omrörare och andra livsformer som omvandlar organiskt material och bryter ner mineraler</a:t>
            </a:r>
            <a:endParaRPr sz="1399" dirty="0">
              <a:latin typeface="Arial"/>
              <a:ea typeface="Arial"/>
              <a:cs typeface="Arial"/>
              <a:sym typeface="Arial"/>
            </a:endParaRPr>
          </a:p>
          <a:p>
            <a:pPr marL="0" lvl="0" indent="0" algn="l" rtl="0">
              <a:lnSpc>
                <a:spcPct val="120000"/>
              </a:lnSpc>
              <a:spcBef>
                <a:spcPts val="0"/>
              </a:spcBef>
              <a:spcAft>
                <a:spcPts val="0"/>
              </a:spcAft>
              <a:buClr>
                <a:schemeClr val="dk1"/>
              </a:buClr>
              <a:buSzPts val="1300"/>
              <a:buFont typeface="Calibri"/>
              <a:buNone/>
            </a:pPr>
            <a:endParaRPr sz="1399" dirty="0">
              <a:latin typeface="Arial"/>
              <a:ea typeface="Arial"/>
              <a:cs typeface="Arial"/>
              <a:sym typeface="Arial"/>
            </a:endParaRPr>
          </a:p>
          <a:p>
            <a:pPr marL="0" lvl="0" indent="0" algn="l" rtl="0">
              <a:lnSpc>
                <a:spcPct val="120000"/>
              </a:lnSpc>
              <a:spcBef>
                <a:spcPts val="0"/>
              </a:spcBef>
              <a:spcAft>
                <a:spcPts val="0"/>
              </a:spcAft>
              <a:buClr>
                <a:schemeClr val="dk1"/>
              </a:buClr>
              <a:buSzPts val="1300"/>
              <a:buFont typeface="Arial"/>
              <a:buNone/>
            </a:pPr>
            <a:r>
              <a:rPr lang="en-US" sz="1399" dirty="0">
                <a:latin typeface="Arial"/>
                <a:ea typeface="Arial"/>
                <a:cs typeface="Arial"/>
                <a:sym typeface="Arial"/>
              </a:rPr>
              <a:t>Bördighet minskar till följd av förändringar i mikromiljön och följden blir att organismerna som upprätthåller en god jordmån dör. Det orsakas t.ex. av bekämpningsmedel och andra gifter, mineralgödsel (ändrad kol/kväve‐kvot), minskad tillförsel av organiskt material, torka, minskat betestryck (finfördelning av material), monokulturer, högintensivt bete och hårdgörande av yta. </a:t>
            </a:r>
            <a:endParaRPr sz="1399" dirty="0">
              <a:latin typeface="Arial"/>
              <a:ea typeface="Arial"/>
              <a:cs typeface="Arial"/>
              <a:sym typeface="Arial"/>
            </a:endParaRPr>
          </a:p>
          <a:p>
            <a:pPr marL="0" lvl="0" indent="0" algn="l" rtl="0">
              <a:lnSpc>
                <a:spcPct val="120000"/>
              </a:lnSpc>
              <a:spcBef>
                <a:spcPts val="0"/>
              </a:spcBef>
              <a:spcAft>
                <a:spcPts val="0"/>
              </a:spcAft>
              <a:buClr>
                <a:schemeClr val="dk1"/>
              </a:buClr>
              <a:buSzPts val="1300"/>
              <a:buFont typeface="Calibri"/>
              <a:buNone/>
            </a:pPr>
            <a:endParaRPr sz="1399" dirty="0">
              <a:latin typeface="Arial"/>
              <a:ea typeface="Arial"/>
              <a:cs typeface="Arial"/>
              <a:sym typeface="Arial"/>
            </a:endParaRPr>
          </a:p>
          <a:p>
            <a:pPr marL="0" lvl="0" indent="0" algn="l" rtl="0">
              <a:lnSpc>
                <a:spcPct val="120000"/>
              </a:lnSpc>
              <a:spcBef>
                <a:spcPts val="0"/>
              </a:spcBef>
              <a:spcAft>
                <a:spcPts val="0"/>
              </a:spcAft>
              <a:buClr>
                <a:schemeClr val="dk1"/>
              </a:buClr>
              <a:buSzPts val="1300"/>
              <a:buFont typeface="Arial"/>
              <a:buNone/>
            </a:pPr>
            <a:r>
              <a:rPr lang="en-US" sz="1399" dirty="0">
                <a:latin typeface="Arial"/>
                <a:ea typeface="Arial"/>
                <a:cs typeface="Arial"/>
                <a:sym typeface="Arial"/>
              </a:rPr>
              <a:t>Erosion är en följd av minskad bördighet när marken delar av året saknar skydd, t.ex. plöjning och skörd av monokulturer. Då kan vind och nederbörd föra med sig den näringsrika jorden som ligger oskyddad. Det finns odling/uppfödning i enlighet med ackrediterade certifieringar och odlingssystem som bibehåller eller ökar markens bördighet och minskar risken för erosion.</a:t>
            </a:r>
            <a:endParaRPr sz="1399"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dirty="0"/>
          </a:p>
        </p:txBody>
      </p:sp>
      <p:sp>
        <p:nvSpPr>
          <p:cNvPr id="702" name="Google Shape;702;p35: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11" name="Google Shape;71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37: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171450" lvl="0" indent="-171450" algn="l" rtl="0">
              <a:lnSpc>
                <a:spcPct val="115000"/>
              </a:lnSpc>
              <a:spcBef>
                <a:spcPts val="0"/>
              </a:spcBef>
              <a:spcAft>
                <a:spcPts val="0"/>
              </a:spcAft>
              <a:buClr>
                <a:schemeClr val="dk1"/>
              </a:buClr>
              <a:buSzPts val="1100"/>
              <a:buFont typeface="Arial"/>
              <a:buChar char="•"/>
            </a:pPr>
            <a:r>
              <a:rPr lang="en-US" sz="1200" dirty="0">
                <a:highlight>
                  <a:srgbClr val="FFFFFF"/>
                </a:highlight>
              </a:rPr>
              <a:t>Livsviktigt</a:t>
            </a:r>
            <a:endParaRPr dirty="0"/>
          </a:p>
          <a:p>
            <a:pPr marL="171450" lvl="0" indent="-171450" algn="l" rtl="0">
              <a:lnSpc>
                <a:spcPct val="115000"/>
              </a:lnSpc>
              <a:spcBef>
                <a:spcPts val="0"/>
              </a:spcBef>
              <a:spcAft>
                <a:spcPts val="0"/>
              </a:spcAft>
              <a:buClr>
                <a:schemeClr val="dk1"/>
              </a:buClr>
              <a:buSzPts val="1100"/>
              <a:buFont typeface="Arial"/>
              <a:buChar char="•"/>
            </a:pPr>
            <a:r>
              <a:rPr lang="en-US" sz="1200" dirty="0">
                <a:highlight>
                  <a:srgbClr val="FFFFFF"/>
                </a:highlight>
              </a:rPr>
              <a:t>1/3 av världens befolkning har brist på färskvatten</a:t>
            </a:r>
            <a:endParaRPr dirty="0"/>
          </a:p>
          <a:p>
            <a:pPr marL="171450" lvl="0" indent="-171450" algn="l" rtl="0">
              <a:lnSpc>
                <a:spcPct val="115000"/>
              </a:lnSpc>
              <a:spcBef>
                <a:spcPts val="0"/>
              </a:spcBef>
              <a:spcAft>
                <a:spcPts val="0"/>
              </a:spcAft>
              <a:buClr>
                <a:schemeClr val="dk1"/>
              </a:buClr>
              <a:buSzPts val="1100"/>
              <a:buFont typeface="Arial"/>
              <a:buChar char="•"/>
            </a:pPr>
            <a:r>
              <a:rPr lang="en-US" sz="1200" dirty="0">
                <a:highlight>
                  <a:srgbClr val="FFFFFF"/>
                </a:highlight>
              </a:rPr>
              <a:t>Vattenanvändningen påverkar växt- och djurarter</a:t>
            </a:r>
            <a:endParaRPr dirty="0"/>
          </a:p>
          <a:p>
            <a:pPr marL="0" lvl="0" indent="0" algn="l" rtl="0">
              <a:lnSpc>
                <a:spcPct val="115000"/>
              </a:lnSpc>
              <a:spcBef>
                <a:spcPts val="0"/>
              </a:spcBef>
              <a:spcAft>
                <a:spcPts val="0"/>
              </a:spcAft>
              <a:buClr>
                <a:schemeClr val="dk1"/>
              </a:buClr>
              <a:buSzPts val="1100"/>
              <a:buFont typeface="Arial"/>
              <a:buNone/>
            </a:pPr>
            <a:endParaRPr sz="1200" dirty="0">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200" dirty="0">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200" dirty="0">
                <a:highlight>
                  <a:srgbClr val="FFFFFF"/>
                </a:highlight>
              </a:rPr>
              <a:t>bild från https://www.netafim.com/en/blog/water-footprint/Vi använder sötvatten som livsmedel och dryck, vi bevattnar odlingar, producerar el och mycket annat. Samtidigt lider en tredjedel av världens befolkning brist på färskvatten och ett stort antal växt- och djurarter hotas av utrotning på grund av vår vattenanvändning. Till detta fogas nu klimatförändringen som bland annat får glaciärer att smälta och havsytan att stiga.</a:t>
            </a:r>
            <a:endParaRPr dirty="0"/>
          </a:p>
          <a:p>
            <a:pPr marL="0" lvl="0" indent="0" algn="l" rtl="0">
              <a:lnSpc>
                <a:spcPct val="115000"/>
              </a:lnSpc>
              <a:spcBef>
                <a:spcPts val="3000"/>
              </a:spcBef>
              <a:spcAft>
                <a:spcPts val="0"/>
              </a:spcAft>
              <a:buClr>
                <a:schemeClr val="dk1"/>
              </a:buClr>
              <a:buSzPts val="1100"/>
              <a:buFont typeface="Calibri"/>
              <a:buNone/>
            </a:pPr>
            <a:r>
              <a:rPr lang="en-US" sz="1200" dirty="0">
                <a:highlight>
                  <a:srgbClr val="FFFFFF"/>
                </a:highlight>
              </a:rPr>
              <a:t>Varje dag påverkar vi sötvattensresurserna, till och med i valet av jeans och olika maträtter. </a:t>
            </a:r>
            <a:r>
              <a:rPr lang="en-US" sz="1000" u="sng" dirty="0">
                <a:solidFill>
                  <a:schemeClr val="hlink"/>
                </a:solidFill>
                <a:latin typeface="Arial"/>
                <a:ea typeface="Arial"/>
                <a:cs typeface="Arial"/>
                <a:sym typeface="Arial"/>
                <a:hlinkClick r:id="rId3"/>
              </a:rPr>
              <a:t>Vatten på hållbar väg - Världsnaturfonden WWF</a:t>
            </a:r>
            <a:endParaRPr dirty="0"/>
          </a:p>
          <a:p>
            <a:pPr marL="0" lvl="0" indent="0" algn="l" rtl="0">
              <a:lnSpc>
                <a:spcPct val="100000"/>
              </a:lnSpc>
              <a:spcBef>
                <a:spcPts val="3000"/>
              </a:spcBef>
              <a:spcAft>
                <a:spcPts val="0"/>
              </a:spcAft>
              <a:buClr>
                <a:schemeClr val="dk1"/>
              </a:buClr>
              <a:buSzPts val="1400"/>
              <a:buFont typeface="Calibri"/>
              <a:buNone/>
            </a:pPr>
            <a:endParaRPr dirty="0"/>
          </a:p>
        </p:txBody>
      </p:sp>
      <p:sp>
        <p:nvSpPr>
          <p:cNvPr id="736" name="Google Shape;736;p37: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5" name="Google Shape;74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39: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226589" lvl="0" indent="-226589" algn="l" rtl="0">
              <a:lnSpc>
                <a:spcPct val="120000"/>
              </a:lnSpc>
              <a:spcBef>
                <a:spcPts val="0"/>
              </a:spcBef>
              <a:spcAft>
                <a:spcPts val="0"/>
              </a:spcAft>
              <a:buClr>
                <a:schemeClr val="dk1"/>
              </a:buClr>
              <a:buSzPts val="1300"/>
              <a:buFont typeface="Arial"/>
              <a:buChar char="•"/>
            </a:pPr>
            <a:r>
              <a:rPr lang="en-US" sz="1399" dirty="0">
                <a:latin typeface="Arial"/>
                <a:ea typeface="Arial"/>
                <a:cs typeface="Arial"/>
                <a:sym typeface="Arial"/>
              </a:rPr>
              <a:t>Utsläpp av för mycket gödande växtnäringsämnen (kväve och fosfor</a:t>
            </a:r>
            <a:endParaRPr sz="1399" dirty="0">
              <a:latin typeface="Arial"/>
              <a:ea typeface="Arial"/>
              <a:cs typeface="Arial"/>
              <a:sym typeface="Arial"/>
            </a:endParaRPr>
          </a:p>
          <a:p>
            <a:pPr marL="226589" lvl="0" indent="-226589" algn="l" rtl="0">
              <a:lnSpc>
                <a:spcPct val="120000"/>
              </a:lnSpc>
              <a:spcBef>
                <a:spcPts val="0"/>
              </a:spcBef>
              <a:spcAft>
                <a:spcPts val="0"/>
              </a:spcAft>
              <a:buClr>
                <a:schemeClr val="dk1"/>
              </a:buClr>
              <a:buSzPts val="1300"/>
              <a:buFont typeface="Arial"/>
              <a:buChar char="•"/>
            </a:pPr>
            <a:r>
              <a:rPr lang="en-US" sz="1399" dirty="0">
                <a:latin typeface="Arial"/>
                <a:ea typeface="Arial"/>
                <a:cs typeface="Arial"/>
                <a:sym typeface="Arial"/>
              </a:rPr>
              <a:t>Risk för ökad produktion av växtmaterial ex algblomming I Östersjön</a:t>
            </a:r>
            <a:endParaRPr sz="1399" dirty="0">
              <a:latin typeface="Arial"/>
              <a:ea typeface="Arial"/>
              <a:cs typeface="Arial"/>
              <a:sym typeface="Arial"/>
            </a:endParaRPr>
          </a:p>
          <a:p>
            <a:pPr marL="226589" lvl="0" indent="-226589" algn="l" rtl="0">
              <a:lnSpc>
                <a:spcPct val="120000"/>
              </a:lnSpc>
              <a:spcBef>
                <a:spcPts val="0"/>
              </a:spcBef>
              <a:spcAft>
                <a:spcPts val="0"/>
              </a:spcAft>
              <a:buClr>
                <a:schemeClr val="dk1"/>
              </a:buClr>
              <a:buSzPts val="1300"/>
              <a:buFont typeface="Arial"/>
              <a:buChar char="•"/>
            </a:pPr>
            <a:r>
              <a:rPr lang="en-US" sz="1399" dirty="0">
                <a:latin typeface="Arial"/>
                <a:ea typeface="Arial"/>
                <a:cs typeface="Arial"/>
                <a:sym typeface="Arial"/>
              </a:rPr>
              <a:t>Jord- och skogsbruk står för största delen</a:t>
            </a:r>
            <a:endParaRPr sz="1399" dirty="0">
              <a:latin typeface="Arial"/>
              <a:ea typeface="Arial"/>
              <a:cs typeface="Arial"/>
              <a:sym typeface="Arial"/>
            </a:endParaRPr>
          </a:p>
          <a:p>
            <a:pPr marL="226589" lvl="0" indent="-144039" algn="l" rtl="0">
              <a:lnSpc>
                <a:spcPct val="120000"/>
              </a:lnSpc>
              <a:spcBef>
                <a:spcPts val="0"/>
              </a:spcBef>
              <a:spcAft>
                <a:spcPts val="0"/>
              </a:spcAft>
              <a:buClr>
                <a:schemeClr val="dk1"/>
              </a:buClr>
              <a:buSzPts val="1300"/>
              <a:buFont typeface="Calibri"/>
              <a:buNone/>
            </a:pPr>
            <a:endParaRPr sz="1399" dirty="0">
              <a:latin typeface="Arial"/>
              <a:ea typeface="Arial"/>
              <a:cs typeface="Arial"/>
              <a:sym typeface="Arial"/>
            </a:endParaRPr>
          </a:p>
          <a:p>
            <a:pPr marL="226589" lvl="0" indent="-226589" algn="l" rtl="0">
              <a:lnSpc>
                <a:spcPct val="120000"/>
              </a:lnSpc>
              <a:spcBef>
                <a:spcPts val="0"/>
              </a:spcBef>
              <a:spcAft>
                <a:spcPts val="0"/>
              </a:spcAft>
              <a:buClr>
                <a:schemeClr val="dk1"/>
              </a:buClr>
              <a:buSzPts val="1300"/>
              <a:buFont typeface="Arial"/>
              <a:buChar char="•"/>
            </a:pPr>
            <a:r>
              <a:rPr lang="en-US" sz="1399" dirty="0">
                <a:latin typeface="Arial"/>
                <a:ea typeface="Arial"/>
                <a:cs typeface="Arial"/>
                <a:sym typeface="Arial"/>
              </a:rPr>
              <a:t>Övergödning uppstår på grund av  utsläpp av för mycket gödande växtnäringsämnen i mark och vattendrag, där jord- och skogsbruket idag står för den störst a  delen. Resultatet av den ökade tillförseln av kväve och fosfor blir att vattendrag, sjöar och havets känsliga ekosystem förändras med bland annat en ökad produktion av växtmaterial. De fåtal anpassningsbara arterna tar då över och får extra skjuts av de näringsämnen som tillförs och den biologiska produktionen skenar. Exempel på detta är den onaturligt kraftiga algblomningen i Östersjön som  får många komplicerade följdverkningar. Det finns odling/uppfödning enligt ackrediterade certifieringar och odlingssystem som minimerar läckage av växtnäring till omgivande miljö t.ex. genom precisionsanpassad gödsling, skyddszoner, spridningstidpunkt, plöjningsfri odling och fångstgrödor.</a:t>
            </a:r>
            <a:endParaRPr sz="1399"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dirty="0"/>
          </a:p>
        </p:txBody>
      </p:sp>
      <p:sp>
        <p:nvSpPr>
          <p:cNvPr id="769" name="Google Shape;769;p3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85" name="Google Shape;8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7" name="Google Shape;77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41: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300"/>
              <a:buFont typeface="Arial"/>
              <a:buNone/>
            </a:pPr>
            <a:r>
              <a:rPr lang="en-US" sz="1399" dirty="0">
                <a:latin typeface="Arial"/>
                <a:ea typeface="Arial"/>
                <a:cs typeface="Arial"/>
                <a:sym typeface="Arial"/>
              </a:rPr>
              <a:t>Felaktig användning av bekämpningsmedel kan innebära:</a:t>
            </a:r>
            <a:endParaRPr dirty="0"/>
          </a:p>
          <a:p>
            <a:pPr marL="285750" lvl="0" indent="-285750" algn="l" rtl="0">
              <a:lnSpc>
                <a:spcPct val="120000"/>
              </a:lnSpc>
              <a:spcBef>
                <a:spcPts val="0"/>
              </a:spcBef>
              <a:spcAft>
                <a:spcPts val="0"/>
              </a:spcAft>
              <a:buClr>
                <a:schemeClr val="dk1"/>
              </a:buClr>
              <a:buSzPts val="1300"/>
              <a:buFont typeface="Arial"/>
              <a:buChar char="•"/>
            </a:pPr>
            <a:r>
              <a:rPr lang="en-US" sz="1399" dirty="0">
                <a:latin typeface="Arial"/>
                <a:ea typeface="Arial"/>
                <a:cs typeface="Arial"/>
                <a:sym typeface="Arial"/>
              </a:rPr>
              <a:t>Fara för bondens hälsa</a:t>
            </a:r>
            <a:endParaRPr sz="1399" dirty="0">
              <a:latin typeface="Arial"/>
              <a:ea typeface="Arial"/>
              <a:cs typeface="Arial"/>
              <a:sym typeface="Arial"/>
            </a:endParaRPr>
          </a:p>
          <a:p>
            <a:pPr marL="285750" lvl="0" indent="-285750" algn="l" rtl="0">
              <a:lnSpc>
                <a:spcPct val="120000"/>
              </a:lnSpc>
              <a:spcBef>
                <a:spcPts val="0"/>
              </a:spcBef>
              <a:spcAft>
                <a:spcPts val="0"/>
              </a:spcAft>
              <a:buClr>
                <a:schemeClr val="dk1"/>
              </a:buClr>
              <a:buSzPts val="1300"/>
              <a:buFont typeface="Arial"/>
              <a:buChar char="•"/>
            </a:pPr>
            <a:r>
              <a:rPr lang="en-US" sz="1399" dirty="0">
                <a:latin typeface="Arial"/>
                <a:ea typeface="Arial"/>
                <a:cs typeface="Arial"/>
                <a:sym typeface="Arial"/>
              </a:rPr>
              <a:t>Fara för Jorden välmående</a:t>
            </a:r>
            <a:endParaRPr sz="1399" dirty="0">
              <a:latin typeface="Arial"/>
              <a:ea typeface="Arial"/>
              <a:cs typeface="Arial"/>
              <a:sym typeface="Arial"/>
            </a:endParaRPr>
          </a:p>
          <a:p>
            <a:pPr marL="285750" lvl="0" indent="-285750" algn="l" rtl="0">
              <a:lnSpc>
                <a:spcPct val="120000"/>
              </a:lnSpc>
              <a:spcBef>
                <a:spcPts val="0"/>
              </a:spcBef>
              <a:spcAft>
                <a:spcPts val="0"/>
              </a:spcAft>
              <a:buClr>
                <a:schemeClr val="dk1"/>
              </a:buClr>
              <a:buSzPts val="1300"/>
              <a:buFont typeface="Arial"/>
              <a:buChar char="•"/>
            </a:pPr>
            <a:r>
              <a:rPr lang="en-US" sz="1399" dirty="0">
                <a:latin typeface="Arial"/>
                <a:ea typeface="Arial"/>
                <a:cs typeface="Arial"/>
                <a:sym typeface="Arial"/>
              </a:rPr>
              <a:t>Fara för nära vatten</a:t>
            </a:r>
            <a:endParaRPr sz="1399" dirty="0">
              <a:latin typeface="Arial"/>
              <a:ea typeface="Arial"/>
              <a:cs typeface="Arial"/>
              <a:sym typeface="Arial"/>
            </a:endParaRPr>
          </a:p>
          <a:p>
            <a:pPr marL="285750" lvl="0" indent="-203200" algn="l" rtl="0">
              <a:lnSpc>
                <a:spcPct val="120000"/>
              </a:lnSpc>
              <a:spcBef>
                <a:spcPts val="0"/>
              </a:spcBef>
              <a:spcAft>
                <a:spcPts val="0"/>
              </a:spcAft>
              <a:buClr>
                <a:schemeClr val="dk1"/>
              </a:buClr>
              <a:buSzPts val="1300"/>
              <a:buFont typeface="Arial"/>
              <a:buNone/>
            </a:pPr>
            <a:endParaRPr sz="1399" dirty="0">
              <a:latin typeface="Arial"/>
              <a:ea typeface="Arial"/>
              <a:cs typeface="Arial"/>
              <a:sym typeface="Arial"/>
            </a:endParaRPr>
          </a:p>
          <a:p>
            <a:pPr marL="0" lvl="0" indent="0" algn="l" rtl="0">
              <a:lnSpc>
                <a:spcPct val="120000"/>
              </a:lnSpc>
              <a:spcBef>
                <a:spcPts val="0"/>
              </a:spcBef>
              <a:spcAft>
                <a:spcPts val="0"/>
              </a:spcAft>
              <a:buClr>
                <a:schemeClr val="dk1"/>
              </a:buClr>
              <a:buSzPts val="1300"/>
              <a:buFont typeface="Arial"/>
              <a:buNone/>
            </a:pPr>
            <a:r>
              <a:rPr lang="en-US" sz="1399" dirty="0">
                <a:latin typeface="Arial"/>
                <a:ea typeface="Arial"/>
                <a:cs typeface="Arial"/>
                <a:sym typeface="Arial"/>
              </a:rPr>
              <a:t>Användning av hälso‐ och miljöfarliga bekämpningsmedel i produktion av livsmedel kan medföra risker för de människor och den miljö som exponeras för dem. I vissa länder och i vissa produktioner är användningen av bekämpningsmedel mer intensiv och riskerna är därmed större</a:t>
            </a:r>
            <a:endParaRPr sz="1399"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dirty="0"/>
          </a:p>
        </p:txBody>
      </p:sp>
      <p:sp>
        <p:nvSpPr>
          <p:cNvPr id="802" name="Google Shape;802;p41: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4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42: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Matsvinnet bör definitivt minska och står för 6% av växthusgasutsläppen. I Sverige slänger vi ca 95 kilo mat per person och åt. Att vi så nochalant slänger en så stor del av resurserna från vår planet är ett större slöseri  än de flesta känner till.</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Referens: </a:t>
            </a:r>
            <a:r>
              <a:rPr lang="en-US" u="sng" dirty="0">
                <a:solidFill>
                  <a:schemeClr val="hlink"/>
                </a:solidFill>
                <a:hlinkClick r:id="rId3"/>
              </a:rPr>
              <a:t>https://ourworldindata.org/environmental-impacts-of-food#the-carbon-footprint-of-eu-diets-where-do-emissions-come-from</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100"/>
              <a:buFont typeface="Arial"/>
              <a:buNone/>
            </a:pPr>
            <a:r>
              <a:rPr lang="en-US" dirty="0"/>
              <a:t>Det globala målet innebär att från 2015 till 2030 ska mängden matsvinn per person i butik-och konsumentled halveras, matsvinn i hela livsmedelskedjan ska minska och även förluster efter skörd.</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Naturvårdsverket hemsida “Fakta om matavfall” Matavfall förekommer i alla led i livsmedelskedjan: i primärproduktionen, hos grossister, leverantörer, butiker, restauranger och storkök samt hos hushållen. 2016 svarade hushållen för cirka 70 procent av matavfallet i Sverige.</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811" name="Google Shape;811;p42: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4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43: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Slutord, exempelvis. Presentationen har visat på den påverkan som matproduktionen har på vår planet. Vi är alla en del av detta och kan bidra genom att sprida kunskap om hur vi kan leva mer hållbart och att det går att producera mat mer hållbart som har mindre klimatpåverkan, bättre odlingsmetoder, bidrar till den biologiska mångfalden och mycket mer. Vi kan alla börja göra mer hälsosamma och hållbara val idag.</a:t>
            </a:r>
            <a:endParaRPr dirty="0"/>
          </a:p>
        </p:txBody>
      </p:sp>
      <p:sp>
        <p:nvSpPr>
          <p:cNvPr id="822" name="Google Shape;822;p43: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4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44: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831" name="Google Shape;831;p44: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4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45: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839" name="Google Shape;839;p45: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4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46: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Om svenskarna följer kostråden skulle vi få en minskad klimatpåverkan men det kommer inte att räcka. 6 % av matens klimatpåverkan kommer från matsvinn i livsmedelskedjan och hos konsumenten (ca 50/50)</a:t>
            </a:r>
            <a:endParaRPr dirty="0"/>
          </a:p>
        </p:txBody>
      </p:sp>
      <p:sp>
        <p:nvSpPr>
          <p:cNvPr id="847" name="Google Shape;847;p46: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46</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4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p47: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199"/>
              </a:spcBef>
              <a:spcAft>
                <a:spcPts val="0"/>
              </a:spcAft>
              <a:buClr>
                <a:schemeClr val="dk1"/>
              </a:buClr>
              <a:buSzPts val="1100"/>
              <a:buFont typeface="Arial"/>
              <a:buNone/>
            </a:pPr>
            <a:r>
              <a:rPr lang="en-US" sz="1399" dirty="0">
                <a:latin typeface="Arial"/>
                <a:ea typeface="Arial"/>
                <a:cs typeface="Arial"/>
                <a:sym typeface="Arial"/>
              </a:rPr>
              <a:t>Klimatkriteriet För att nå fram till en måltid har vi enligt ovan räknat med att maten får ge upphov till 590 kg CO2-ekvivalenter per år och brutit ned det till en siffra för veckomeny och en siffra för ett huvudmål (Lunch eller middag): • 0,5 kg CO2-ekvivalenter/måltid (middag el lunch) och 0,4 kg CO2-ekvivalenter/måltid (frukost) • 11 kg CO2-ekvivalenter/vecka</a:t>
            </a:r>
            <a:endParaRPr dirty="0"/>
          </a:p>
          <a:p>
            <a:pPr marL="0" lvl="0" indent="0" algn="l" rtl="0">
              <a:lnSpc>
                <a:spcPct val="100000"/>
              </a:lnSpc>
              <a:spcBef>
                <a:spcPts val="0"/>
              </a:spcBef>
              <a:spcAft>
                <a:spcPts val="0"/>
              </a:spcAft>
              <a:buClr>
                <a:schemeClr val="dk1"/>
              </a:buClr>
              <a:buSzPts val="1400"/>
              <a:buFont typeface="Calibri"/>
              <a:buNone/>
            </a:pPr>
            <a:r>
              <a:rPr lang="en-US" dirty="0"/>
              <a:t>Referens; </a:t>
            </a:r>
            <a:r>
              <a:rPr lang="en-US" u="sng" dirty="0">
                <a:solidFill>
                  <a:schemeClr val="hlink"/>
                </a:solidFill>
                <a:hlinkClick r:id="rId3"/>
              </a:rPr>
              <a:t>https://wwwwwfse.cdn.triggerfish.cloud/uploads/2019/01/one-planet-plate-2018-kriterier-och-bakgrund.pdf</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884" name="Google Shape;884;p47: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4" name="Google Shape;894;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01" name="Google Shape;90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https://www.naturskyddsforeningen.se/faqparisavtalet1. Vad lovades i Paris 2015, egentligen?</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b="1" dirty="0"/>
              <a:t>Genom Parisavtalet har länderna bland annat förbundit sig till att:</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t>Hålla ökningen av den globala medeltemperaturen väl under 2 grader, med sikte på att inte </a:t>
            </a:r>
            <a:r>
              <a:rPr lang="sv-SE" noProof="0" dirty="0"/>
              <a:t>överstiga</a:t>
            </a:r>
            <a:r>
              <a:rPr lang="en-US" dirty="0"/>
              <a:t> 1,5 grader. </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t>Öka anpassningsförmågan för skadliga effekter av klimatförändringarna. </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t>Anpassa de finansiella flödena så att de går att förena med minskade utsläpp av växthusgaser. </a:t>
            </a:r>
            <a:br>
              <a:rPr lang="en-US" dirty="0"/>
            </a:br>
            <a:endParaRPr dirty="0"/>
          </a:p>
          <a:p>
            <a:pPr marL="0" lvl="0" indent="0" algn="l" rtl="0">
              <a:lnSpc>
                <a:spcPct val="100000"/>
              </a:lnSpc>
              <a:spcBef>
                <a:spcPts val="0"/>
              </a:spcBef>
              <a:spcAft>
                <a:spcPts val="0"/>
              </a:spcAft>
              <a:buClr>
                <a:schemeClr val="dk1"/>
              </a:buClr>
              <a:buSzPts val="1400"/>
              <a:buFont typeface="Calibri"/>
              <a:buNone/>
            </a:pPr>
            <a:r>
              <a:rPr lang="en-US" b="1" dirty="0"/>
              <a:t>Världens utsläpp måste minst halveras till 2030 och efter det  nå nära noll senast 2050.</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t>Eftersom det är den totala mängden växthusgaser i atmosfären som spelar roll för klimatet är det vad vi gör fram till 2030 som avgör ifall vi kommer klara målet eller inte. Om inte utsläppen minst halveras till 2030 kommer vi alltså inte att klara målet.</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t>Även om vi halverar utsläppen till år 2030 har vi bara 50 procents chans att nå målet.Vill vi vara säkrare än så måste utsläppsminskningarna gå ännu mycket snabbare. </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t>Fossila bränslen måste helt fasas ut. Om det finns fossila utsläpp kvar år 2050 måste mängder av koldioxid tas upp ur atmosfären med hjälp av tekniker som i dagsläget inte finns och som i sig kan gå på tvärs med FN:s övriga globala hållbarhetsmål. Ju längre vi väntar med att få ner de fossila utsläppen till noll, desto mer beroende blir vi av dessa tekniker för att ta upp koldioxid. </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Vi måste samtidigt göra stora livsstilsförändringar, framför allt genom att drastiskt minska kött- och animaliekonsumtionen och genom att ändra hur vi transporterar oss. </a:t>
            </a:r>
            <a:endParaRPr dirty="0"/>
          </a:p>
          <a:p>
            <a:pPr marL="0" lvl="0" indent="0" algn="l" rtl="0">
              <a:spcBef>
                <a:spcPts val="0"/>
              </a:spcBef>
              <a:spcAft>
                <a:spcPts val="0"/>
              </a:spcAft>
              <a:buNone/>
            </a:pPr>
            <a:endParaRPr dirty="0"/>
          </a:p>
        </p:txBody>
      </p:sp>
      <p:sp>
        <p:nvSpPr>
          <p:cNvPr id="94" name="Google Shape;9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Endocrine disrupting chemicals (EDCs) and potneital EDCS are mostly man-made, found in varous materials such as paesticides, metals, addities or contaminants in food and personal care products. EDCXS have been suspectet to be associated with </a:t>
            </a:r>
            <a:r>
              <a:rPr lang="sv-SE" noProof="0" dirty="0"/>
              <a:t>alterd</a:t>
            </a:r>
            <a:r>
              <a:rPr lang="en-US" dirty="0"/>
              <a:t> reporductive functions in males and females, increased incidence of breast ancer abnormal growth patteners and neurdevelopmental delays in childran as well as changes in immune functions</a:t>
            </a:r>
            <a:endParaRPr dirty="0"/>
          </a:p>
          <a:p>
            <a:pPr marL="0" lvl="0" indent="0" algn="l" rtl="0">
              <a:spcBef>
                <a:spcPts val="0"/>
              </a:spcBef>
              <a:spcAft>
                <a:spcPts val="0"/>
              </a:spcAft>
              <a:buNone/>
            </a:pPr>
            <a:endParaRPr i="1" dirty="0"/>
          </a:p>
          <a:p>
            <a:pPr marL="0" lvl="0" indent="0" algn="l" rtl="0">
              <a:spcBef>
                <a:spcPts val="0"/>
              </a:spcBef>
              <a:spcAft>
                <a:spcPts val="0"/>
              </a:spcAft>
              <a:buNone/>
            </a:pPr>
            <a:endParaRPr dirty="0"/>
          </a:p>
        </p:txBody>
      </p:sp>
      <p:sp>
        <p:nvSpPr>
          <p:cNvPr id="909" name="Google Shape;90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5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5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919" name="Google Shape;919;p5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8" name="Google Shape;92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53: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938" name="Google Shape;938;p53: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53</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5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54: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947" name="Google Shape;947;p54: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5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p55: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956" name="Google Shape;956;p55: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55</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5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56: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1200" dirty="0">
                <a:solidFill>
                  <a:srgbClr val="000000"/>
                </a:solidFill>
                <a:latin typeface="Arial"/>
                <a:ea typeface="Arial"/>
                <a:cs typeface="Arial"/>
                <a:sym typeface="Arial"/>
              </a:rPr>
              <a:t>Multiple health and environmental impacts of foods</a:t>
            </a:r>
            <a:endParaRPr dirty="0"/>
          </a:p>
          <a:p>
            <a:pPr marL="0" lvl="0" indent="0" algn="l" rtl="0">
              <a:lnSpc>
                <a:spcPct val="100000"/>
              </a:lnSpc>
              <a:spcBef>
                <a:spcPts val="0"/>
              </a:spcBef>
              <a:spcAft>
                <a:spcPts val="0"/>
              </a:spcAft>
              <a:buClr>
                <a:srgbClr val="000000"/>
              </a:buClr>
              <a:buSzPts val="1400"/>
              <a:buFont typeface="Arial"/>
              <a:buNone/>
            </a:pPr>
            <a:r>
              <a:rPr lang="en-US" sz="1200" dirty="0">
                <a:solidFill>
                  <a:srgbClr val="000000"/>
                </a:solidFill>
                <a:latin typeface="Arial"/>
                <a:ea typeface="Arial"/>
                <a:cs typeface="Arial"/>
                <a:sym typeface="Arial"/>
              </a:rPr>
              <a:t>|www.pnas.org/cgi/doi/10.1073/pnas.190690811 Clark et al</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964" name="Google Shape;964;p56: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5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p57: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1200" dirty="0">
                <a:solidFill>
                  <a:srgbClr val="000000"/>
                </a:solidFill>
                <a:latin typeface="Arial"/>
                <a:ea typeface="Arial"/>
                <a:cs typeface="Arial"/>
                <a:sym typeface="Arial"/>
              </a:rPr>
              <a:t>Multiple health and environmental impacts of foods</a:t>
            </a:r>
            <a:endParaRPr dirty="0"/>
          </a:p>
          <a:p>
            <a:pPr marL="0" lvl="0" indent="0" algn="l" rtl="0">
              <a:lnSpc>
                <a:spcPct val="100000"/>
              </a:lnSpc>
              <a:spcBef>
                <a:spcPts val="0"/>
              </a:spcBef>
              <a:spcAft>
                <a:spcPts val="0"/>
              </a:spcAft>
              <a:buClr>
                <a:srgbClr val="000000"/>
              </a:buClr>
              <a:buSzPts val="1400"/>
              <a:buFont typeface="Arial"/>
              <a:buNone/>
            </a:pPr>
            <a:r>
              <a:rPr lang="en-US" sz="1200" dirty="0">
                <a:solidFill>
                  <a:srgbClr val="000000"/>
                </a:solidFill>
                <a:latin typeface="Arial"/>
                <a:ea typeface="Arial"/>
                <a:cs typeface="Arial"/>
                <a:sym typeface="Arial"/>
              </a:rPr>
              <a:t>|www.pnas.org/cgi/doi/10.1073/pnas.190690811 Clark et al</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003" name="Google Shape;1003;p57: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5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p58: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38" name="Google Shape;1038;p58: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59: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59" name="Google Shape;1059;p59: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59</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Den här presentationen berör främst  mål 12 Hållbar Konsumtion, 13 Bekämpa klimatförändringarna, mål 14 Hav och marina resurser, </a:t>
            </a:r>
            <a:endParaRPr dirty="0"/>
          </a:p>
          <a:p>
            <a:pPr marL="0" lvl="0" indent="0" algn="l" rtl="0">
              <a:spcBef>
                <a:spcPts val="0"/>
              </a:spcBef>
              <a:spcAft>
                <a:spcPts val="0"/>
              </a:spcAft>
              <a:buNone/>
            </a:pPr>
            <a:endParaRPr dirty="0"/>
          </a:p>
        </p:txBody>
      </p:sp>
      <p:sp>
        <p:nvSpPr>
          <p:cNvPr id="104" name="Google Shape;1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6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p60:notes"/>
          <p:cNvSpPr txBox="1">
            <a:spLocks noGrp="1"/>
          </p:cNvSpPr>
          <p:nvPr>
            <p:ph type="body" idx="1"/>
          </p:nvPr>
        </p:nvSpPr>
        <p:spPr>
          <a:xfrm>
            <a:off x="679768" y="4715907"/>
            <a:ext cx="5438100" cy="4467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länk till bilden; </a:t>
            </a:r>
            <a:r>
              <a:rPr lang="en-US" u="sng" dirty="0">
                <a:solidFill>
                  <a:schemeClr val="hlink"/>
                </a:solidFill>
                <a:hlinkClick r:id="rId3"/>
              </a:rPr>
              <a:t>https://ourworldindata.org/environmental-impacts-of-food#the-carbon-footprint-of-eu-diets-where-do-emissions-come-from</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071" name="Google Shape;1071;p60:notes"/>
          <p:cNvSpPr txBox="1">
            <a:spLocks noGrp="1"/>
          </p:cNvSpPr>
          <p:nvPr>
            <p:ph type="sldNum" idx="12"/>
          </p:nvPr>
        </p:nvSpPr>
        <p:spPr>
          <a:xfrm>
            <a:off x="3850443" y="9430091"/>
            <a:ext cx="2945700" cy="496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60</a:t>
            </a:fld>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6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82" name="Google Shape;1082;p6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6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p62: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https://www.naturskyddsforeningen.se/faqparisavtalet1. Vad lovades i Paris 2015, egentligen?</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Genom Parisavtalet har länderna bland annat förbundit sig till att:</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    Hålla ökningen av den globala medeltemperaturen väl under 2 grader, med sikte på att inte överstiga 1,5 grader. </a:t>
            </a:r>
            <a:endParaRPr dirty="0"/>
          </a:p>
          <a:p>
            <a:pPr marL="0" lvl="0" indent="0" algn="l" rtl="0">
              <a:lnSpc>
                <a:spcPct val="100000"/>
              </a:lnSpc>
              <a:spcBef>
                <a:spcPts val="0"/>
              </a:spcBef>
              <a:spcAft>
                <a:spcPts val="0"/>
              </a:spcAft>
              <a:buClr>
                <a:schemeClr val="dk1"/>
              </a:buClr>
              <a:buSzPts val="1400"/>
              <a:buFont typeface="Calibri"/>
              <a:buNone/>
            </a:pPr>
            <a:r>
              <a:rPr lang="en-US" dirty="0"/>
              <a:t>    Öka anpassningsförmågan för skadliga effekter av klimatförändringarna. </a:t>
            </a:r>
            <a:endParaRPr dirty="0"/>
          </a:p>
          <a:p>
            <a:pPr marL="0" lvl="0" indent="0" algn="l" rtl="0">
              <a:lnSpc>
                <a:spcPct val="100000"/>
              </a:lnSpc>
              <a:spcBef>
                <a:spcPts val="0"/>
              </a:spcBef>
              <a:spcAft>
                <a:spcPts val="0"/>
              </a:spcAft>
              <a:buClr>
                <a:schemeClr val="dk1"/>
              </a:buClr>
              <a:buSzPts val="1400"/>
              <a:buFont typeface="Calibri"/>
              <a:buNone/>
            </a:pPr>
            <a:r>
              <a:rPr lang="en-US" dirty="0"/>
              <a:t>    Anpassa de finansiella flödena så att de går att förena med minskade utsläpp av växthusgaser. </a:t>
            </a:r>
            <a:endParaRPr dirty="0"/>
          </a:p>
          <a:p>
            <a:pPr marL="0" lvl="0" indent="0" algn="l" rtl="0">
              <a:lnSpc>
                <a:spcPct val="100000"/>
              </a:lnSpc>
              <a:spcBef>
                <a:spcPts val="0"/>
              </a:spcBef>
              <a:spcAft>
                <a:spcPts val="0"/>
              </a:spcAft>
              <a:buClr>
                <a:schemeClr val="dk1"/>
              </a:buClr>
              <a:buSzPts val="1400"/>
              <a:buFont typeface="Calibri"/>
              <a:buNone/>
            </a:pPr>
            <a:r>
              <a:rPr lang="en-US" dirty="0"/>
              <a:t> Världens utsläppen måste minst halveras till 2030 och efter det  nå nära noll senast 2050.</a:t>
            </a:r>
            <a:endParaRPr dirty="0"/>
          </a:p>
          <a:p>
            <a:pPr marL="0" lvl="0" indent="0" algn="l" rtl="0">
              <a:lnSpc>
                <a:spcPct val="100000"/>
              </a:lnSpc>
              <a:spcBef>
                <a:spcPts val="0"/>
              </a:spcBef>
              <a:spcAft>
                <a:spcPts val="0"/>
              </a:spcAft>
              <a:buClr>
                <a:schemeClr val="dk1"/>
              </a:buClr>
              <a:buSzPts val="1400"/>
              <a:buFont typeface="Calibri"/>
              <a:buNone/>
            </a:pPr>
            <a:r>
              <a:rPr lang="en-US" dirty="0"/>
              <a:t>    Eftersom det är den totala mängden växthusgaser i atmosfären som spelar roll för klimatet är det vad vi gör fram till 2030 som avgör ifall vi kommer klara målet eller inte. Om inte utsläppen minst halveras till 2030 kommer vi alltså inte att klara målet.</a:t>
            </a:r>
            <a:endParaRPr dirty="0"/>
          </a:p>
          <a:p>
            <a:pPr marL="0" lvl="0" indent="0" algn="l" rtl="0">
              <a:lnSpc>
                <a:spcPct val="100000"/>
              </a:lnSpc>
              <a:spcBef>
                <a:spcPts val="0"/>
              </a:spcBef>
              <a:spcAft>
                <a:spcPts val="0"/>
              </a:spcAft>
              <a:buClr>
                <a:schemeClr val="dk1"/>
              </a:buClr>
              <a:buSzPts val="1400"/>
              <a:buFont typeface="Calibri"/>
              <a:buNone/>
            </a:pPr>
            <a:r>
              <a:rPr lang="en-US" dirty="0"/>
              <a:t>    Även om vi halverar utsläppen till år 2030 har vi bara 50 procents chans att nå målet.Vill vi vara säkrare än så måste utsläppsminskningarna gå ännu mycket snabbare. </a:t>
            </a:r>
            <a:endParaRPr dirty="0"/>
          </a:p>
          <a:p>
            <a:pPr marL="0" lvl="0" indent="0" algn="l" rtl="0">
              <a:lnSpc>
                <a:spcPct val="100000"/>
              </a:lnSpc>
              <a:spcBef>
                <a:spcPts val="0"/>
              </a:spcBef>
              <a:spcAft>
                <a:spcPts val="0"/>
              </a:spcAft>
              <a:buClr>
                <a:schemeClr val="dk1"/>
              </a:buClr>
              <a:buSzPts val="1400"/>
              <a:buFont typeface="Calibri"/>
              <a:buNone/>
            </a:pPr>
            <a:r>
              <a:rPr lang="en-US" dirty="0"/>
              <a:t>    Fossila bränslen måste helt fasas ut. Om det finns fossila utsläpp kvar år 2050 måste mängder av koldioxid tas upp ur atmosfären med hjälp av tekniker som i dagsläget inte finns och som i sig kan gå på tvärs med FN:s övriga globala hållbarhetsmål. Ju längre vi väntar med att få ner de fossila utsläppen till noll, desto mer beroende blir vi av dessa tekniker för att ta upp koldioxid. </a:t>
            </a:r>
            <a:endParaRPr dirty="0"/>
          </a:p>
          <a:p>
            <a:pPr marL="0" lvl="0" indent="0" algn="l" rtl="0">
              <a:lnSpc>
                <a:spcPct val="100000"/>
              </a:lnSpc>
              <a:spcBef>
                <a:spcPts val="0"/>
              </a:spcBef>
              <a:spcAft>
                <a:spcPts val="0"/>
              </a:spcAft>
              <a:buClr>
                <a:schemeClr val="dk1"/>
              </a:buClr>
              <a:buSzPts val="1400"/>
              <a:buFont typeface="Calibri"/>
              <a:buNone/>
            </a:pPr>
            <a:r>
              <a:rPr lang="en-US" dirty="0"/>
              <a:t>    Vi måste samtidigt göra stora livsstilsförändringar, framför allt genom att drastiskt minska kött- och animaliekonsumtionen och genom att ändra hur vi transporterar oss. </a:t>
            </a:r>
            <a:endParaRPr dirty="0"/>
          </a:p>
        </p:txBody>
      </p:sp>
      <p:sp>
        <p:nvSpPr>
          <p:cNvPr id="1092" name="Google Shape;1092;p62: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62</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6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p63: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101" name="Google Shape;1101;p63: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64: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110" name="Google Shape;1110;p64: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65: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130" name="Google Shape;1130;p6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66: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167" name="Google Shape;1167;p6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67: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176" name="Google Shape;1176;p6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68: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184" name="Google Shape;1184;p6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6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2" name="Google Shape;1192;p69: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200" b="0" i="0" dirty="0">
                <a:solidFill>
                  <a:schemeClr val="dk1"/>
                </a:solidFill>
                <a:latin typeface="Calibri"/>
                <a:ea typeface="Calibri"/>
                <a:cs typeface="Calibri"/>
                <a:sym typeface="Calibri"/>
              </a:rPr>
              <a:t>IPCC is the abbreviation for the Government Climate Control Panel and is the UN Scientific Climate Panel </a:t>
            </a:r>
            <a:endParaRPr dirty="0"/>
          </a:p>
          <a:p>
            <a:pPr marL="0" lvl="0" indent="0" algn="l" rtl="0">
              <a:lnSpc>
                <a:spcPct val="100000"/>
              </a:lnSpc>
              <a:spcBef>
                <a:spcPts val="0"/>
              </a:spcBef>
              <a:spcAft>
                <a:spcPts val="0"/>
              </a:spcAft>
              <a:buClr>
                <a:schemeClr val="dk1"/>
              </a:buClr>
              <a:buSzPts val="1400"/>
              <a:buFont typeface="Calibri"/>
              <a:buNone/>
            </a:pPr>
            <a:r>
              <a:rPr lang="en-US" sz="1200" b="0" i="0" dirty="0">
                <a:solidFill>
                  <a:schemeClr val="dk1"/>
                </a:solidFill>
                <a:latin typeface="Calibri"/>
                <a:ea typeface="Calibri"/>
                <a:cs typeface="Calibri"/>
                <a:sym typeface="Calibri"/>
              </a:rPr>
              <a:t>IPCC does not conduct its own research but focuses on reviewing and structuring existing research to assess the state of research. Collects about 800 researchers</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sv-SE" noProof="0" dirty="0"/>
              <a:t>Klimatet</a:t>
            </a:r>
            <a:r>
              <a:rPr lang="en-US" dirty="0"/>
              <a:t> fortsätter att förändras</a:t>
            </a:r>
            <a:endParaRPr dirty="0"/>
          </a:p>
          <a:p>
            <a:pPr marL="0" lvl="0" indent="0" algn="l" rtl="0">
              <a:lnSpc>
                <a:spcPct val="100000"/>
              </a:lnSpc>
              <a:spcBef>
                <a:spcPts val="0"/>
              </a:spcBef>
              <a:spcAft>
                <a:spcPts val="0"/>
              </a:spcAft>
              <a:buClr>
                <a:schemeClr val="dk1"/>
              </a:buClr>
              <a:buSzPts val="1400"/>
              <a:buFont typeface="Calibri"/>
              <a:buNone/>
            </a:pPr>
            <a:r>
              <a:rPr lang="en-US" dirty="0"/>
              <a:t> Det är vi människor som orsakar den</a:t>
            </a:r>
            <a:endParaRPr dirty="0"/>
          </a:p>
          <a:p>
            <a:pPr marL="0" lvl="0" indent="0" algn="l" rtl="0">
              <a:lnSpc>
                <a:spcPct val="100000"/>
              </a:lnSpc>
              <a:spcBef>
                <a:spcPts val="0"/>
              </a:spcBef>
              <a:spcAft>
                <a:spcPts val="0"/>
              </a:spcAft>
              <a:buClr>
                <a:schemeClr val="dk1"/>
              </a:buClr>
              <a:buSzPts val="1400"/>
              <a:buFont typeface="Calibri"/>
              <a:buNone/>
            </a:pPr>
            <a:r>
              <a:rPr lang="en-US" dirty="0"/>
              <a:t> Att bromsa in klimatförändringarna förutsätter åtgärder</a:t>
            </a:r>
            <a:endParaRPr dirty="0"/>
          </a:p>
          <a:p>
            <a:pPr marL="0" lvl="0" indent="0" algn="l" rtl="0">
              <a:lnSpc>
                <a:spcPct val="100000"/>
              </a:lnSpc>
              <a:spcBef>
                <a:spcPts val="0"/>
              </a:spcBef>
              <a:spcAft>
                <a:spcPts val="0"/>
              </a:spcAft>
              <a:buClr>
                <a:schemeClr val="dk1"/>
              </a:buClr>
              <a:buSzPts val="1400"/>
              <a:buFont typeface="Calibri"/>
              <a:buNone/>
            </a:pPr>
            <a:r>
              <a:rPr lang="en-US" dirty="0"/>
              <a:t>Forskarpanelen säger nu att det är ytterst sannolikt, eller minst 95 procent säkert, att</a:t>
            </a:r>
            <a:endParaRPr dirty="0"/>
          </a:p>
          <a:p>
            <a:pPr marL="0" lvl="0" indent="0" algn="l" rtl="0">
              <a:lnSpc>
                <a:spcPct val="100000"/>
              </a:lnSpc>
              <a:spcBef>
                <a:spcPts val="0"/>
              </a:spcBef>
              <a:spcAft>
                <a:spcPts val="0"/>
              </a:spcAft>
              <a:buClr>
                <a:schemeClr val="dk1"/>
              </a:buClr>
              <a:buSzPts val="1400"/>
              <a:buFont typeface="Calibri"/>
              <a:buNone/>
            </a:pPr>
            <a:r>
              <a:rPr lang="en-US" dirty="0"/>
              <a:t>människans utsläpp av växthusgaser är orsaken till den globala uppvärmningen.</a:t>
            </a:r>
            <a:endParaRPr dirty="0"/>
          </a:p>
          <a:p>
            <a:pPr marL="0" lvl="0" indent="0" algn="l" rtl="0">
              <a:lnSpc>
                <a:spcPct val="100000"/>
              </a:lnSpc>
              <a:spcBef>
                <a:spcPts val="0"/>
              </a:spcBef>
              <a:spcAft>
                <a:spcPts val="0"/>
              </a:spcAft>
              <a:buClr>
                <a:schemeClr val="dk1"/>
              </a:buClr>
              <a:buSzPts val="1400"/>
              <a:buFont typeface="Calibri"/>
              <a:buNone/>
            </a:pPr>
            <a:r>
              <a:rPr lang="en-US" dirty="0"/>
              <a:t>De tre senaste decennierna har varit varmare än något tidigare decennium sedan 1850. Att</a:t>
            </a:r>
            <a:endParaRPr dirty="0"/>
          </a:p>
          <a:p>
            <a:pPr marL="0" lvl="0" indent="0" algn="l" rtl="0">
              <a:lnSpc>
                <a:spcPct val="100000"/>
              </a:lnSpc>
              <a:spcBef>
                <a:spcPts val="0"/>
              </a:spcBef>
              <a:spcAft>
                <a:spcPts val="0"/>
              </a:spcAft>
              <a:buClr>
                <a:schemeClr val="dk1"/>
              </a:buClr>
              <a:buSzPts val="1400"/>
              <a:buFont typeface="Calibri"/>
              <a:buNone/>
            </a:pPr>
            <a:r>
              <a:rPr lang="en-US" dirty="0"/>
              <a:t>uppvärmningen gått lite långsammare de sista 15 åren beror på att den mesta energin har</a:t>
            </a:r>
            <a:endParaRPr dirty="0"/>
          </a:p>
          <a:p>
            <a:pPr marL="0" lvl="0" indent="0" algn="l" rtl="0">
              <a:lnSpc>
                <a:spcPct val="100000"/>
              </a:lnSpc>
              <a:spcBef>
                <a:spcPts val="0"/>
              </a:spcBef>
              <a:spcAft>
                <a:spcPts val="0"/>
              </a:spcAft>
              <a:buClr>
                <a:schemeClr val="dk1"/>
              </a:buClr>
              <a:buSzPts val="1400"/>
              <a:buFont typeface="Calibri"/>
              <a:buNone/>
            </a:pPr>
            <a:r>
              <a:rPr lang="en-US" dirty="0"/>
              <a:t>lagrats i haven. Haven kommer att fortsätta att stiga, och det kommer att gå fortare än det</a:t>
            </a:r>
            <a:endParaRPr dirty="0"/>
          </a:p>
          <a:p>
            <a:pPr marL="0" lvl="0" indent="0" algn="l" rtl="0">
              <a:lnSpc>
                <a:spcPct val="100000"/>
              </a:lnSpc>
              <a:spcBef>
                <a:spcPts val="0"/>
              </a:spcBef>
              <a:spcAft>
                <a:spcPts val="0"/>
              </a:spcAft>
              <a:buClr>
                <a:schemeClr val="dk1"/>
              </a:buClr>
              <a:buSzPts val="1400"/>
              <a:buFont typeface="Calibri"/>
              <a:buNone/>
            </a:pPr>
            <a:r>
              <a:rPr lang="en-US" dirty="0"/>
              <a:t>gjort de senaste 40 åren.</a:t>
            </a:r>
            <a:endParaRPr dirty="0"/>
          </a:p>
          <a:p>
            <a:pPr marL="0" lvl="0" indent="0" algn="l" rtl="0">
              <a:lnSpc>
                <a:spcPct val="100000"/>
              </a:lnSpc>
              <a:spcBef>
                <a:spcPts val="0"/>
              </a:spcBef>
              <a:spcAft>
                <a:spcPts val="0"/>
              </a:spcAft>
              <a:buClr>
                <a:schemeClr val="dk1"/>
              </a:buClr>
              <a:buSzPts val="1400"/>
              <a:buFont typeface="Calibri"/>
              <a:buNone/>
            </a:pPr>
            <a:r>
              <a:rPr lang="en-US" dirty="0"/>
              <a:t>FN:s klimatpanel visar att det är möjligt att klara det viktiga tvågradersmålet men att det är</a:t>
            </a:r>
            <a:endParaRPr dirty="0"/>
          </a:p>
          <a:p>
            <a:pPr marL="0" lvl="0" indent="0" algn="l" rtl="0">
              <a:lnSpc>
                <a:spcPct val="100000"/>
              </a:lnSpc>
              <a:spcBef>
                <a:spcPts val="0"/>
              </a:spcBef>
              <a:spcAft>
                <a:spcPts val="0"/>
              </a:spcAft>
              <a:buClr>
                <a:schemeClr val="dk1"/>
              </a:buClr>
              <a:buSzPts val="1400"/>
              <a:buFont typeface="Calibri"/>
              <a:buNone/>
            </a:pPr>
            <a:r>
              <a:rPr lang="en-US" dirty="0"/>
              <a:t>extremt bråttom att klimatsäkra och utveckla våra samhällen världen över.https://www.laholm.se/globalassets/upload/miljo--och-byggnadsnamnd/samhallsbyggnadskontoret/detaljplaner/utredningar/131010-ipcc-rapporten_en-sammanfattning.pdf</a:t>
            </a:r>
            <a:endParaRPr dirty="0"/>
          </a:p>
          <a:p>
            <a:pPr marL="0" lvl="0" indent="0" algn="l" rtl="0">
              <a:lnSpc>
                <a:spcPct val="100000"/>
              </a:lnSpc>
              <a:spcBef>
                <a:spcPts val="0"/>
              </a:spcBef>
              <a:spcAft>
                <a:spcPts val="0"/>
              </a:spcAft>
              <a:buClr>
                <a:schemeClr val="dk1"/>
              </a:buClr>
              <a:buSzPts val="1400"/>
              <a:buFont typeface="Calibri"/>
              <a:buNone/>
            </a:pPr>
            <a:r>
              <a:rPr lang="en-US" dirty="0"/>
              <a:t>http://www.naturvardsverket.se/Documents/publikationer6400/978-91-620-6592-8.pdf</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193" name="Google Shape;1193;p69: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69</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Bilden ovan illustrerar hur olika aspekter av hållbarhet, och de 17 hållbarhetsmålen, hänger ihop och är beroende av varandra. Det miljömässiga som rör jordens resiliens och stabila ekosystem utgör basen, och är avgörande för hur väl vi har möjlighet att uppnå de sociala och ekonomiska målen. Omvänt behövs en ekonomisk utveckling och ekonomiska metoder som hjälper samhället och oss alla att ställa om till att hålla oss inom naturens ramar för hållbarhet på vår enda planet.</a:t>
            </a:r>
            <a:endParaRPr dirty="0"/>
          </a:p>
          <a:p>
            <a:pPr marL="0" lvl="0" indent="0" algn="l" rtl="0">
              <a:lnSpc>
                <a:spcPct val="100000"/>
              </a:lnSpc>
              <a:spcBef>
                <a:spcPts val="0"/>
              </a:spcBef>
              <a:spcAft>
                <a:spcPts val="0"/>
              </a:spcAft>
              <a:buClr>
                <a:schemeClr val="dk1"/>
              </a:buClr>
              <a:buSzPts val="1350"/>
              <a:buFont typeface="Arial"/>
              <a:buNone/>
            </a:pPr>
            <a:r>
              <a:rPr lang="en-US" sz="1350" dirty="0"/>
              <a:t>De globala målen i ”tårtan” som visar att det som är grunden för helheten och förutsättningarna för övriga är de miljömässiga målen. Hållbart fiske, Ekosystem och Biologisk mångfald, Rent vatten och sanitet och bekämpa klimatförändringarna. Därefter kommer de sociala målen och överst de ekonom. Hur vi löser matförsörjningen är faktiskt nyckeln till om vi kommer lyckas uppnå de Globala målen,” enligt Johan Rockström nu professor vid Potsdammer institut.</a:t>
            </a:r>
            <a:endParaRPr sz="1400" dirty="0">
              <a:latin typeface="Arial"/>
              <a:ea typeface="Arial"/>
              <a:cs typeface="Arial"/>
              <a:sym typeface="Arial"/>
            </a:endParaRPr>
          </a:p>
          <a:p>
            <a:pPr marL="0" lvl="0" indent="0" algn="l" rtl="0">
              <a:spcBef>
                <a:spcPts val="0"/>
              </a:spcBef>
              <a:spcAft>
                <a:spcPts val="0"/>
              </a:spcAft>
              <a:buNone/>
            </a:pPr>
            <a:endParaRPr dirty="0"/>
          </a:p>
        </p:txBody>
      </p:sp>
      <p:sp>
        <p:nvSpPr>
          <p:cNvPr id="117" name="Google Shape;11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7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p70: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202" name="Google Shape;1202;p70: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17" name="Google Shape;1217;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text till den bilden.</a:t>
            </a:r>
            <a:endParaRPr dirty="0"/>
          </a:p>
          <a:p>
            <a:pPr marL="0" lvl="0" indent="0" algn="l" rtl="0">
              <a:spcBef>
                <a:spcPts val="0"/>
              </a:spcBef>
              <a:spcAft>
                <a:spcPts val="0"/>
              </a:spcAft>
              <a:buNone/>
            </a:pPr>
            <a:r>
              <a:rPr lang="en-US" dirty="0"/>
              <a:t>Att producera och tillverka mat är en lång process. De yttre gröna ringen går vi igenom i de följande bilderna. De är matens påverkan på miljön på vår planet. Den inre ringen visar på matens produktion och de olika steg som maten färdas genom. Maten produceras genom mat fiske, odling eller uppfödning av djur. Det tillverkas, leverareras i transportskedjor som också påverkar vår planet genom bränsleförbrukning och koldixidutsläpp. Maten ska lagras, ev tillagas och förädlas och vid varje steg finns risk för matsvinn.</a:t>
            </a:r>
            <a:endParaRPr dirty="0"/>
          </a:p>
        </p:txBody>
      </p:sp>
      <p:sp>
        <p:nvSpPr>
          <p:cNvPr id="262" name="Google Shape;2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318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latin typeface="Calibri"/>
                <a:ea typeface="Calibri"/>
                <a:cs typeface="Calibri"/>
                <a:sym typeface="Calibri"/>
              </a:rPr>
              <a:t>Följande från Sveriges miljömål:</a:t>
            </a:r>
            <a:endParaRPr dirty="0"/>
          </a:p>
          <a:p>
            <a:pPr marL="0" lvl="0" indent="0" algn="l" rtl="0">
              <a:lnSpc>
                <a:spcPct val="115000"/>
              </a:lnSpc>
              <a:spcBef>
                <a:spcPts val="0"/>
              </a:spcBef>
              <a:spcAft>
                <a:spcPts val="0"/>
              </a:spcAft>
              <a:buClr>
                <a:schemeClr val="dk1"/>
              </a:buClr>
              <a:buSzPts val="1100"/>
              <a:buFont typeface="Arial"/>
              <a:buNone/>
            </a:pPr>
            <a:r>
              <a:rPr lang="en-US" sz="1200" b="1" dirty="0">
                <a:solidFill>
                  <a:srgbClr val="333333"/>
                </a:solidFill>
                <a:latin typeface="Calibri"/>
                <a:ea typeface="Calibri"/>
                <a:cs typeface="Calibri"/>
                <a:sym typeface="Calibri"/>
              </a:rPr>
              <a:t>Transporter och livsmedel är hushållens största utsläppskällor</a:t>
            </a:r>
            <a:endParaRPr dirty="0"/>
          </a:p>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latin typeface="Calibri"/>
                <a:ea typeface="Calibri"/>
                <a:cs typeface="Calibri"/>
                <a:sym typeface="Calibri"/>
              </a:rPr>
              <a:t>Vi i Sverige konsumerar varor från andra länder som ger upphov till klimatpåverkande utsläpp i det landet som varan produceras. Sveriges konsumtionsbaserade utsläpp av växthusgaser motsvarar cirka 9 ton per person och år, varav hushållen står för cirka två tredjedelar och resterande del kommer in från offentlig konsumtion och investeringar.</a:t>
            </a:r>
            <a:endParaRPr dirty="0"/>
          </a:p>
          <a:p>
            <a:pPr marL="0" lvl="0" indent="0" algn="l" rtl="0">
              <a:lnSpc>
                <a:spcPct val="115000"/>
              </a:lnSpc>
              <a:spcBef>
                <a:spcPts val="1500"/>
              </a:spcBef>
              <a:spcAft>
                <a:spcPts val="0"/>
              </a:spcAft>
              <a:buClr>
                <a:schemeClr val="dk1"/>
              </a:buClr>
              <a:buSzPts val="1100"/>
              <a:buFont typeface="Arial"/>
              <a:buNone/>
            </a:pPr>
            <a:r>
              <a:rPr lang="en-US" sz="1200" b="1" dirty="0">
                <a:solidFill>
                  <a:srgbClr val="333333"/>
                </a:solidFill>
                <a:latin typeface="Calibri"/>
                <a:ea typeface="Calibri"/>
                <a:cs typeface="Calibri"/>
                <a:sym typeface="Calibri"/>
              </a:rPr>
              <a:t>Våra konsumtionsval göra stor skillnad</a:t>
            </a:r>
            <a:endParaRPr dirty="0"/>
          </a:p>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latin typeface="Calibri"/>
                <a:ea typeface="Calibri"/>
                <a:cs typeface="Calibri"/>
                <a:sym typeface="Calibri"/>
              </a:rPr>
              <a:t>Att välja ett semestermål som ligger i eller närmare Sverige och att äta mer växtbaserade kost tillsammans med att göra andra mer klimatsmarta konsumtionsval skapar stora klimatvinster. Vi i Sverige kan genom att förändra vårt beteende bli ett föregångsland i att efterfråga klimatsmarta produkter och tjänster. </a:t>
            </a:r>
            <a:endParaRPr dirty="0"/>
          </a:p>
          <a:p>
            <a:pPr marL="0" lvl="0" indent="0" algn="l" rtl="0">
              <a:lnSpc>
                <a:spcPct val="115000"/>
              </a:lnSpc>
              <a:spcBef>
                <a:spcPts val="1500"/>
              </a:spcBef>
              <a:spcAft>
                <a:spcPts val="0"/>
              </a:spcAft>
              <a:buClr>
                <a:schemeClr val="dk1"/>
              </a:buClr>
              <a:buSzPts val="1100"/>
              <a:buFont typeface="Arial"/>
              <a:buNone/>
            </a:pPr>
            <a:r>
              <a:rPr lang="en-US" sz="1200" b="1" dirty="0">
                <a:solidFill>
                  <a:srgbClr val="333333"/>
                </a:solidFill>
                <a:latin typeface="Calibri"/>
                <a:ea typeface="Calibri"/>
                <a:cs typeface="Calibri"/>
                <a:sym typeface="Calibri"/>
              </a:rPr>
              <a:t>Globala genomsnitt utsläppen bör vara högst 1 ton per person år 2050</a:t>
            </a:r>
            <a:endParaRPr dirty="0"/>
          </a:p>
          <a:p>
            <a:pPr marL="0" lvl="0" indent="0" algn="l" rtl="0">
              <a:lnSpc>
                <a:spcPct val="115000"/>
              </a:lnSpc>
              <a:spcBef>
                <a:spcPts val="0"/>
              </a:spcBef>
              <a:spcAft>
                <a:spcPts val="0"/>
              </a:spcAft>
              <a:buClr>
                <a:schemeClr val="dk1"/>
              </a:buClr>
              <a:buSzPts val="1100"/>
              <a:buFont typeface="Arial"/>
              <a:buNone/>
            </a:pPr>
            <a:r>
              <a:rPr lang="en-US" sz="1200" dirty="0">
                <a:solidFill>
                  <a:srgbClr val="333333"/>
                </a:solidFill>
                <a:latin typeface="Calibri"/>
                <a:ea typeface="Calibri"/>
                <a:cs typeface="Calibri"/>
                <a:sym typeface="Calibri"/>
              </a:rPr>
              <a:t>Parisavtalet slår fast att den globala genomsnittliga temperaturökningen ska hållas väl under två grader och att man ska sträva efter att begränsa den till 1,5 grader. För att kunna uppnå </a:t>
            </a:r>
            <a:r>
              <a:rPr lang="en-US" sz="1200" i="1" dirty="0">
                <a:solidFill>
                  <a:srgbClr val="333333"/>
                </a:solidFill>
                <a:latin typeface="Calibri"/>
                <a:ea typeface="Calibri"/>
                <a:cs typeface="Calibri"/>
                <a:sym typeface="Calibri"/>
              </a:rPr>
              <a:t>Generationsmålet</a:t>
            </a:r>
            <a:r>
              <a:rPr lang="en-US" sz="1200" dirty="0">
                <a:solidFill>
                  <a:srgbClr val="333333"/>
                </a:solidFill>
                <a:latin typeface="Calibri"/>
                <a:ea typeface="Calibri"/>
                <a:cs typeface="Calibri"/>
                <a:sym typeface="Calibri"/>
              </a:rPr>
              <a:t>, miljökvalitetsmålet</a:t>
            </a:r>
            <a:r>
              <a:rPr lang="en-US" sz="1200" i="1" dirty="0">
                <a:solidFill>
                  <a:srgbClr val="333333"/>
                </a:solidFill>
                <a:latin typeface="Calibri"/>
                <a:ea typeface="Calibri"/>
                <a:cs typeface="Calibri"/>
                <a:sym typeface="Calibri"/>
              </a:rPr>
              <a:t> Begränsad klimatpåverkan</a:t>
            </a:r>
            <a:r>
              <a:rPr lang="en-US" sz="1200" dirty="0">
                <a:solidFill>
                  <a:srgbClr val="333333"/>
                </a:solidFill>
                <a:latin typeface="Calibri"/>
                <a:ea typeface="Calibri"/>
                <a:cs typeface="Calibri"/>
                <a:sym typeface="Calibri"/>
              </a:rPr>
              <a:t> samt Parisavtalets mål bör de globala utsläppen vara i genomsnitt högst 1 ton per person och år till 2050. Det motsvarar en resa till södra Spanien tur och retur för en person. Det innebär att det inte räcker med att utsläppen inom Sveriges gränser minskar. Även de utsläpp som vår konsumtion ger upphov till i andra länder behöver minska för att undvika en ökad global temperaturökning.</a:t>
            </a:r>
            <a:endParaRPr dirty="0"/>
          </a:p>
          <a:p>
            <a:pPr marL="0" lvl="0" indent="0" algn="l" rtl="0">
              <a:lnSpc>
                <a:spcPct val="115000"/>
              </a:lnSpc>
              <a:spcBef>
                <a:spcPts val="1500"/>
              </a:spcBef>
              <a:spcAft>
                <a:spcPts val="0"/>
              </a:spcAft>
              <a:buClr>
                <a:schemeClr val="dk1"/>
              </a:buClr>
              <a:buSzPts val="1100"/>
              <a:buFont typeface="Arial"/>
              <a:buNone/>
            </a:pPr>
            <a:r>
              <a:rPr lang="en-US" sz="1200" dirty="0">
                <a:solidFill>
                  <a:srgbClr val="333333"/>
                </a:solidFill>
                <a:latin typeface="Calibri"/>
                <a:ea typeface="Calibri"/>
                <a:cs typeface="Calibri"/>
                <a:sym typeface="Calibri"/>
              </a:rPr>
              <a:t>Referens; </a:t>
            </a:r>
            <a:r>
              <a:rPr lang="en-US" sz="1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https://sverigesmiljomal.se/miljomalen/generationsmalet/konsumtionsbaserade-vaxthusgasutslapp-per-omrade/</a:t>
            </a:r>
            <a:endParaRPr sz="1200" dirty="0">
              <a:solidFill>
                <a:srgbClr val="333333"/>
              </a:solidFill>
              <a:latin typeface="Calibri"/>
              <a:ea typeface="Calibri"/>
              <a:cs typeface="Calibri"/>
              <a:sym typeface="Calibri"/>
            </a:endParaRPr>
          </a:p>
          <a:p>
            <a:pPr marL="0" lvl="0" indent="0" algn="l" rtl="0">
              <a:spcBef>
                <a:spcPts val="0"/>
              </a:spcBef>
              <a:spcAft>
                <a:spcPts val="0"/>
              </a:spcAft>
              <a:buNone/>
            </a:pPr>
            <a:endParaRPr dirty="0"/>
          </a:p>
        </p:txBody>
      </p:sp>
      <p:sp>
        <p:nvSpPr>
          <p:cNvPr id="128" name="Google Shape;12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De svenska miljömålen består av ett generationsmål, 16 stycken miljökvalitetsmål och ett par etappmål. </a:t>
            </a:r>
            <a:endParaRPr dirty="0"/>
          </a:p>
          <a:p>
            <a:pPr marL="0" lvl="0" indent="0" algn="l" rtl="0">
              <a:lnSpc>
                <a:spcPct val="115000"/>
              </a:lnSpc>
              <a:spcBef>
                <a:spcPts val="2700"/>
              </a:spcBef>
              <a:spcAft>
                <a:spcPts val="0"/>
              </a:spcAft>
              <a:buClr>
                <a:schemeClr val="dk1"/>
              </a:buClr>
              <a:buSzPts val="1100"/>
              <a:buFont typeface="Arial"/>
              <a:buNone/>
            </a:pPr>
            <a:r>
              <a:rPr lang="en-US" sz="2250" b="1" dirty="0">
                <a:solidFill>
                  <a:srgbClr val="333333"/>
                </a:solidFill>
                <a:latin typeface="Calibri"/>
                <a:ea typeface="Calibri"/>
                <a:cs typeface="Calibri"/>
                <a:sym typeface="Calibri"/>
              </a:rPr>
              <a:t>Sverige och Agenda 2030</a:t>
            </a:r>
            <a:endParaRPr dirty="0"/>
          </a:p>
          <a:p>
            <a:pPr marL="0" lvl="0" indent="0" algn="l" rtl="0">
              <a:lnSpc>
                <a:spcPct val="115000"/>
              </a:lnSpc>
              <a:spcBef>
                <a:spcPts val="800"/>
              </a:spcBef>
              <a:spcAft>
                <a:spcPts val="0"/>
              </a:spcAft>
              <a:buClr>
                <a:schemeClr val="dk1"/>
              </a:buClr>
              <a:buSzPts val="1100"/>
              <a:buFont typeface="Arial"/>
              <a:buNone/>
            </a:pPr>
            <a:r>
              <a:rPr lang="en-US" sz="1400" dirty="0">
                <a:solidFill>
                  <a:srgbClr val="333333"/>
                </a:solidFill>
                <a:latin typeface="Calibri"/>
                <a:ea typeface="Calibri"/>
                <a:cs typeface="Calibri"/>
                <a:sym typeface="Calibri"/>
              </a:rPr>
              <a:t>Hållbarhet har alltid tre dimensioner: den ekonomiska, den sociala och den miljömässiga. För en hållbar samhällsomställning tar vi hänsyn till alla dimensionerna samtidigt. Målen i Agenda 2030 är globala och tar ett helhetsgrepp på hållbarhet.</a:t>
            </a:r>
            <a:endParaRPr dirty="0"/>
          </a:p>
          <a:p>
            <a:pPr marL="0" lvl="0" indent="0" algn="l" rtl="0">
              <a:lnSpc>
                <a:spcPct val="115000"/>
              </a:lnSpc>
              <a:spcBef>
                <a:spcPts val="1500"/>
              </a:spcBef>
              <a:spcAft>
                <a:spcPts val="0"/>
              </a:spcAft>
              <a:buClr>
                <a:schemeClr val="dk1"/>
              </a:buClr>
              <a:buSzPts val="1100"/>
              <a:buFont typeface="Arial"/>
              <a:buNone/>
            </a:pPr>
            <a:r>
              <a:rPr lang="en-US" sz="1400" dirty="0">
                <a:solidFill>
                  <a:srgbClr val="333333"/>
                </a:solidFill>
                <a:latin typeface="Calibri"/>
                <a:ea typeface="Calibri"/>
                <a:cs typeface="Calibri"/>
                <a:sym typeface="Calibri"/>
              </a:rPr>
              <a:t>Sveriges miljömål beskriver vilka utmaningar som finns på den nationella nivån när det gäller just miljöfrågorna.</a:t>
            </a:r>
            <a:endParaRPr dirty="0"/>
          </a:p>
          <a:p>
            <a:pPr marL="0" lvl="0" indent="0" algn="l" rtl="0">
              <a:lnSpc>
                <a:spcPct val="115000"/>
              </a:lnSpc>
              <a:spcBef>
                <a:spcPts val="1500"/>
              </a:spcBef>
              <a:spcAft>
                <a:spcPts val="0"/>
              </a:spcAft>
              <a:buClr>
                <a:srgbClr val="333333"/>
              </a:buClr>
              <a:buSzPts val="1100"/>
              <a:buFont typeface="Calibri"/>
              <a:buNone/>
            </a:pPr>
            <a:r>
              <a:rPr lang="en-US" sz="1400" dirty="0">
                <a:solidFill>
                  <a:srgbClr val="333333"/>
                </a:solidFill>
                <a:latin typeface="Calibri"/>
                <a:ea typeface="Calibri"/>
                <a:cs typeface="Calibri"/>
                <a:sym typeface="Calibri"/>
              </a:rPr>
              <a:t>De svenska målen är betydligt mer preciserade när det gäller vilken miljökvalitet som krävs för en god miljö i jämförelse med målen i Agenda 2030. Detaljrikedomen gör det lättare att följa utvecklingen i miljön och på så sätt förstå vilka åtgärder som är viktigast.</a:t>
            </a:r>
            <a:endParaRPr dirty="0"/>
          </a:p>
          <a:p>
            <a:pPr marL="0" lvl="0" indent="0" algn="l" rtl="0">
              <a:lnSpc>
                <a:spcPct val="115000"/>
              </a:lnSpc>
              <a:spcBef>
                <a:spcPts val="150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3"/>
              </a:rPr>
              <a:t>Sveriges miljömål och de globala hållbarhetsmålen - Sveriges miljömål (sverigesmiljomal.se)</a:t>
            </a:r>
            <a:endParaRPr sz="1400" dirty="0">
              <a:solidFill>
                <a:srgbClr val="333333"/>
              </a:solidFill>
              <a:latin typeface="Calibri"/>
              <a:ea typeface="Calibri"/>
              <a:cs typeface="Calibri"/>
              <a:sym typeface="Calibri"/>
            </a:endParaRPr>
          </a:p>
          <a:p>
            <a:pPr marL="0" lvl="0" indent="0" algn="l" rtl="0">
              <a:spcBef>
                <a:spcPts val="0"/>
              </a:spcBef>
              <a:spcAft>
                <a:spcPts val="0"/>
              </a:spcAft>
              <a:buNone/>
            </a:pPr>
            <a:endParaRPr dirty="0"/>
          </a:p>
        </p:txBody>
      </p:sp>
      <p:sp>
        <p:nvSpPr>
          <p:cNvPr id="143" name="Google Shape;14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ast rubrik">
  <p:cSld name="Endast rubrik">
    <p:spTree>
      <p:nvGrpSpPr>
        <p:cNvPr id="1" name="Shape 15"/>
        <p:cNvGrpSpPr/>
        <p:nvPr/>
      </p:nvGrpSpPr>
      <p:grpSpPr>
        <a:xfrm>
          <a:off x="0" y="0"/>
          <a:ext cx="0" cy="0"/>
          <a:chOff x="0" y="0"/>
          <a:chExt cx="0" cy="0"/>
        </a:xfrm>
      </p:grpSpPr>
      <p:sp>
        <p:nvSpPr>
          <p:cNvPr id="16" name="Google Shape;16;p74"/>
          <p:cNvSpPr txBox="1">
            <a:spLocks noGrp="1"/>
          </p:cNvSpPr>
          <p:nvPr>
            <p:ph type="body" idx="1"/>
          </p:nvPr>
        </p:nvSpPr>
        <p:spPr>
          <a:xfrm>
            <a:off x="1219200" y="4162425"/>
            <a:ext cx="9772650" cy="9239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2"/>
              </a:buClr>
              <a:buSzPts val="3000"/>
              <a:buNone/>
              <a:defRPr sz="3000" cap="none">
                <a:solidFill>
                  <a:schemeClr val="dk2"/>
                </a:solidFil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74"/>
          <p:cNvSpPr txBox="1">
            <a:spLocks noGrp="1"/>
          </p:cNvSpPr>
          <p:nvPr>
            <p:ph type="title"/>
          </p:nvPr>
        </p:nvSpPr>
        <p:spPr>
          <a:xfrm>
            <a:off x="1219200" y="1536700"/>
            <a:ext cx="9753600" cy="248174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25768"/>
              </a:buClr>
              <a:buSzPts val="5800"/>
              <a:buFont typeface="Calibri"/>
              <a:buNone/>
              <a:defRPr sz="5800">
                <a:solidFill>
                  <a:srgbClr val="5257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Google Shape;18;p74" descr="powerpoint-sida1.png"/>
          <p:cNvPicPr preferRelativeResize="0"/>
          <p:nvPr/>
        </p:nvPicPr>
        <p:blipFill rotWithShape="1">
          <a:blip r:embed="rId2">
            <a:alphaModFix/>
          </a:blip>
          <a:srcRect/>
          <a:stretch/>
        </p:blipFill>
        <p:spPr>
          <a:xfrm>
            <a:off x="390748" y="506156"/>
            <a:ext cx="1618806" cy="79496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ubrik och innehåll">
  <p:cSld name="Rubrik och innehåll">
    <p:spTree>
      <p:nvGrpSpPr>
        <p:cNvPr id="1" name="Shape 19"/>
        <p:cNvGrpSpPr/>
        <p:nvPr/>
      </p:nvGrpSpPr>
      <p:grpSpPr>
        <a:xfrm>
          <a:off x="0" y="0"/>
          <a:ext cx="0" cy="0"/>
          <a:chOff x="0" y="0"/>
          <a:chExt cx="0" cy="0"/>
        </a:xfrm>
      </p:grpSpPr>
      <p:sp>
        <p:nvSpPr>
          <p:cNvPr id="20" name="Google Shape;20;p75"/>
          <p:cNvSpPr txBox="1">
            <a:spLocks noGrp="1"/>
          </p:cNvSpPr>
          <p:nvPr>
            <p:ph type="body" idx="1"/>
          </p:nvPr>
        </p:nvSpPr>
        <p:spPr>
          <a:xfrm>
            <a:off x="838200" y="1819275"/>
            <a:ext cx="10515600" cy="4362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81000" algn="l">
              <a:lnSpc>
                <a:spcPct val="90000"/>
              </a:lnSpc>
              <a:spcBef>
                <a:spcPts val="500"/>
              </a:spcBef>
              <a:spcAft>
                <a:spcPts val="0"/>
              </a:spcAft>
              <a:buClr>
                <a:schemeClr val="dk2"/>
              </a:buClr>
              <a:buSzPts val="2400"/>
              <a:buFont typeface="Lato"/>
              <a:buChar char="‒"/>
              <a:defRPr/>
            </a:lvl2pPr>
            <a:lvl3pPr marL="1371600" lvl="2" indent="-355600" algn="l">
              <a:lnSpc>
                <a:spcPct val="90000"/>
              </a:lnSpc>
              <a:spcBef>
                <a:spcPts val="500"/>
              </a:spcBef>
              <a:spcAft>
                <a:spcPts val="0"/>
              </a:spcAft>
              <a:buClr>
                <a:schemeClr val="dk2"/>
              </a:buClr>
              <a:buSzPts val="20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75"/>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dk2"/>
              </a:buClr>
              <a:buSzPts val="3800"/>
              <a:buFont typeface="Calibri"/>
              <a:buNone/>
              <a:defRPr sz="3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75"/>
          <p:cNvSpPr txBox="1">
            <a:spLocks noGrp="1"/>
          </p:cNvSpPr>
          <p:nvPr>
            <p:ph type="dt" idx="10"/>
          </p:nvPr>
        </p:nvSpPr>
        <p:spPr>
          <a:xfrm>
            <a:off x="838200" y="6492875"/>
            <a:ext cx="2743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75"/>
          <p:cNvSpPr txBox="1">
            <a:spLocks noGrp="1"/>
          </p:cNvSpPr>
          <p:nvPr>
            <p:ph type="ftr" idx="11"/>
          </p:nvPr>
        </p:nvSpPr>
        <p:spPr>
          <a:xfrm>
            <a:off x="4038600" y="6492875"/>
            <a:ext cx="4114800" cy="22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75"/>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526741"/>
                </a:solidFill>
                <a:latin typeface="Calibri"/>
                <a:ea typeface="Calibri"/>
                <a:cs typeface="Calibri"/>
                <a:sym typeface="Calibri"/>
              </a:defRPr>
            </a:lvl1pPr>
            <a:lvl2pPr marL="0" lvl="1" indent="0" algn="r">
              <a:spcBef>
                <a:spcPts val="0"/>
              </a:spcBef>
              <a:buNone/>
              <a:defRPr sz="1200" b="0" i="0" u="none" strike="noStrike" cap="none">
                <a:solidFill>
                  <a:srgbClr val="526741"/>
                </a:solidFill>
                <a:latin typeface="Calibri"/>
                <a:ea typeface="Calibri"/>
                <a:cs typeface="Calibri"/>
                <a:sym typeface="Calibri"/>
              </a:defRPr>
            </a:lvl2pPr>
            <a:lvl3pPr marL="0" lvl="2" indent="0" algn="r">
              <a:spcBef>
                <a:spcPts val="0"/>
              </a:spcBef>
              <a:buNone/>
              <a:defRPr sz="1200" b="0" i="0" u="none" strike="noStrike" cap="none">
                <a:solidFill>
                  <a:srgbClr val="526741"/>
                </a:solidFill>
                <a:latin typeface="Calibri"/>
                <a:ea typeface="Calibri"/>
                <a:cs typeface="Calibri"/>
                <a:sym typeface="Calibri"/>
              </a:defRPr>
            </a:lvl3pPr>
            <a:lvl4pPr marL="0" lvl="3" indent="0" algn="r">
              <a:spcBef>
                <a:spcPts val="0"/>
              </a:spcBef>
              <a:buNone/>
              <a:defRPr sz="1200" b="0" i="0" u="none" strike="noStrike" cap="none">
                <a:solidFill>
                  <a:srgbClr val="526741"/>
                </a:solidFill>
                <a:latin typeface="Calibri"/>
                <a:ea typeface="Calibri"/>
                <a:cs typeface="Calibri"/>
                <a:sym typeface="Calibri"/>
              </a:defRPr>
            </a:lvl4pPr>
            <a:lvl5pPr marL="0" lvl="4" indent="0" algn="r">
              <a:spcBef>
                <a:spcPts val="0"/>
              </a:spcBef>
              <a:buNone/>
              <a:defRPr sz="1200" b="0" i="0" u="none" strike="noStrike" cap="none">
                <a:solidFill>
                  <a:srgbClr val="526741"/>
                </a:solidFill>
                <a:latin typeface="Calibri"/>
                <a:ea typeface="Calibri"/>
                <a:cs typeface="Calibri"/>
                <a:sym typeface="Calibri"/>
              </a:defRPr>
            </a:lvl5pPr>
            <a:lvl6pPr marL="0" lvl="5" indent="0" algn="r">
              <a:spcBef>
                <a:spcPts val="0"/>
              </a:spcBef>
              <a:buNone/>
              <a:defRPr sz="1200" b="0" i="0" u="none" strike="noStrike" cap="none">
                <a:solidFill>
                  <a:srgbClr val="526741"/>
                </a:solidFill>
                <a:latin typeface="Calibri"/>
                <a:ea typeface="Calibri"/>
                <a:cs typeface="Calibri"/>
                <a:sym typeface="Calibri"/>
              </a:defRPr>
            </a:lvl6pPr>
            <a:lvl7pPr marL="0" lvl="6" indent="0" algn="r">
              <a:spcBef>
                <a:spcPts val="0"/>
              </a:spcBef>
              <a:buNone/>
              <a:defRPr sz="1200" b="0" i="0" u="none" strike="noStrike" cap="none">
                <a:solidFill>
                  <a:srgbClr val="526741"/>
                </a:solidFill>
                <a:latin typeface="Calibri"/>
                <a:ea typeface="Calibri"/>
                <a:cs typeface="Calibri"/>
                <a:sym typeface="Calibri"/>
              </a:defRPr>
            </a:lvl7pPr>
            <a:lvl8pPr marL="0" lvl="7" indent="0" algn="r">
              <a:spcBef>
                <a:spcPts val="0"/>
              </a:spcBef>
              <a:buNone/>
              <a:defRPr sz="1200" b="0" i="0" u="none" strike="noStrike" cap="none">
                <a:solidFill>
                  <a:srgbClr val="526741"/>
                </a:solidFill>
                <a:latin typeface="Calibri"/>
                <a:ea typeface="Calibri"/>
                <a:cs typeface="Calibri"/>
                <a:sym typeface="Calibri"/>
              </a:defRPr>
            </a:lvl8pPr>
            <a:lvl9pPr marL="0" lvl="8" indent="0" algn="r">
              <a:spcBef>
                <a:spcPts val="0"/>
              </a:spcBef>
              <a:buNone/>
              <a:defRPr sz="1200" b="0" i="0" u="none" strike="noStrike" cap="none">
                <a:solidFill>
                  <a:srgbClr val="5267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Endast rubrik" type="titleOnly">
  <p:cSld name="TITLE_ONLY">
    <p:spTree>
      <p:nvGrpSpPr>
        <p:cNvPr id="1" name="Shape 25"/>
        <p:cNvGrpSpPr/>
        <p:nvPr/>
      </p:nvGrpSpPr>
      <p:grpSpPr>
        <a:xfrm>
          <a:off x="0" y="0"/>
          <a:ext cx="0" cy="0"/>
          <a:chOff x="0" y="0"/>
          <a:chExt cx="0" cy="0"/>
        </a:xfrm>
      </p:grpSpPr>
      <p:sp>
        <p:nvSpPr>
          <p:cNvPr id="26" name="Google Shape;26;p76"/>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dk2"/>
              </a:buClr>
              <a:buSzPts val="3800"/>
              <a:buFont typeface="Calibri"/>
              <a:buNone/>
              <a:defRPr sz="3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6"/>
          <p:cNvSpPr txBox="1">
            <a:spLocks noGrp="1"/>
          </p:cNvSpPr>
          <p:nvPr>
            <p:ph type="dt" idx="10"/>
          </p:nvPr>
        </p:nvSpPr>
        <p:spPr>
          <a:xfrm>
            <a:off x="838200" y="6492875"/>
            <a:ext cx="2743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76"/>
          <p:cNvSpPr txBox="1">
            <a:spLocks noGrp="1"/>
          </p:cNvSpPr>
          <p:nvPr>
            <p:ph type="ftr" idx="11"/>
          </p:nvPr>
        </p:nvSpPr>
        <p:spPr>
          <a:xfrm>
            <a:off x="4038600" y="6492875"/>
            <a:ext cx="4114800" cy="22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76"/>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526741"/>
                </a:solidFill>
                <a:latin typeface="Calibri"/>
                <a:ea typeface="Calibri"/>
                <a:cs typeface="Calibri"/>
                <a:sym typeface="Calibri"/>
              </a:defRPr>
            </a:lvl1pPr>
            <a:lvl2pPr marL="0" lvl="1" indent="0" algn="r">
              <a:spcBef>
                <a:spcPts val="0"/>
              </a:spcBef>
              <a:buNone/>
              <a:defRPr sz="1200">
                <a:solidFill>
                  <a:srgbClr val="526741"/>
                </a:solidFill>
                <a:latin typeface="Calibri"/>
                <a:ea typeface="Calibri"/>
                <a:cs typeface="Calibri"/>
                <a:sym typeface="Calibri"/>
              </a:defRPr>
            </a:lvl2pPr>
            <a:lvl3pPr marL="0" lvl="2" indent="0" algn="r">
              <a:spcBef>
                <a:spcPts val="0"/>
              </a:spcBef>
              <a:buNone/>
              <a:defRPr sz="1200">
                <a:solidFill>
                  <a:srgbClr val="526741"/>
                </a:solidFill>
                <a:latin typeface="Calibri"/>
                <a:ea typeface="Calibri"/>
                <a:cs typeface="Calibri"/>
                <a:sym typeface="Calibri"/>
              </a:defRPr>
            </a:lvl3pPr>
            <a:lvl4pPr marL="0" lvl="3" indent="0" algn="r">
              <a:spcBef>
                <a:spcPts val="0"/>
              </a:spcBef>
              <a:buNone/>
              <a:defRPr sz="1200">
                <a:solidFill>
                  <a:srgbClr val="526741"/>
                </a:solidFill>
                <a:latin typeface="Calibri"/>
                <a:ea typeface="Calibri"/>
                <a:cs typeface="Calibri"/>
                <a:sym typeface="Calibri"/>
              </a:defRPr>
            </a:lvl4pPr>
            <a:lvl5pPr marL="0" lvl="4" indent="0" algn="r">
              <a:spcBef>
                <a:spcPts val="0"/>
              </a:spcBef>
              <a:buNone/>
              <a:defRPr sz="1200">
                <a:solidFill>
                  <a:srgbClr val="526741"/>
                </a:solidFill>
                <a:latin typeface="Calibri"/>
                <a:ea typeface="Calibri"/>
                <a:cs typeface="Calibri"/>
                <a:sym typeface="Calibri"/>
              </a:defRPr>
            </a:lvl5pPr>
            <a:lvl6pPr marL="0" lvl="5" indent="0" algn="r">
              <a:spcBef>
                <a:spcPts val="0"/>
              </a:spcBef>
              <a:buNone/>
              <a:defRPr sz="1200">
                <a:solidFill>
                  <a:srgbClr val="526741"/>
                </a:solidFill>
                <a:latin typeface="Calibri"/>
                <a:ea typeface="Calibri"/>
                <a:cs typeface="Calibri"/>
                <a:sym typeface="Calibri"/>
              </a:defRPr>
            </a:lvl6pPr>
            <a:lvl7pPr marL="0" lvl="6" indent="0" algn="r">
              <a:spcBef>
                <a:spcPts val="0"/>
              </a:spcBef>
              <a:buNone/>
              <a:defRPr sz="1200">
                <a:solidFill>
                  <a:srgbClr val="526741"/>
                </a:solidFill>
                <a:latin typeface="Calibri"/>
                <a:ea typeface="Calibri"/>
                <a:cs typeface="Calibri"/>
                <a:sym typeface="Calibri"/>
              </a:defRPr>
            </a:lvl7pPr>
            <a:lvl8pPr marL="0" lvl="7" indent="0" algn="r">
              <a:spcBef>
                <a:spcPts val="0"/>
              </a:spcBef>
              <a:buNone/>
              <a:defRPr sz="1200">
                <a:solidFill>
                  <a:srgbClr val="526741"/>
                </a:solidFill>
                <a:latin typeface="Calibri"/>
                <a:ea typeface="Calibri"/>
                <a:cs typeface="Calibri"/>
                <a:sym typeface="Calibri"/>
              </a:defRPr>
            </a:lvl8pPr>
            <a:lvl9pPr marL="0" lvl="8" indent="0" algn="r">
              <a:spcBef>
                <a:spcPts val="0"/>
              </a:spcBef>
              <a:buNone/>
              <a:defRPr sz="1200">
                <a:solidFill>
                  <a:srgbClr val="5267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ubrikbild">
  <p:cSld name="Rubrikbild">
    <p:spTree>
      <p:nvGrpSpPr>
        <p:cNvPr id="1" name="Shape 30"/>
        <p:cNvGrpSpPr/>
        <p:nvPr/>
      </p:nvGrpSpPr>
      <p:grpSpPr>
        <a:xfrm>
          <a:off x="0" y="0"/>
          <a:ext cx="0" cy="0"/>
          <a:chOff x="0" y="0"/>
          <a:chExt cx="0" cy="0"/>
        </a:xfrm>
      </p:grpSpPr>
      <p:sp>
        <p:nvSpPr>
          <p:cNvPr id="31" name="Google Shape;31;p77"/>
          <p:cNvSpPr txBox="1"/>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526741"/>
                </a:solidFill>
                <a:latin typeface="Calibri"/>
                <a:ea typeface="Calibri"/>
                <a:cs typeface="Calibri"/>
                <a:sym typeface="Calibri"/>
              </a:rPr>
              <a:t>‹#›</a:t>
            </a:fld>
            <a:endParaRPr sz="1200" dirty="0">
              <a:solidFill>
                <a:srgbClr val="52674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Rubrikbild">
  <p:cSld name="1_Rubrikbild">
    <p:spTree>
      <p:nvGrpSpPr>
        <p:cNvPr id="1" name="Shape 32"/>
        <p:cNvGrpSpPr/>
        <p:nvPr/>
      </p:nvGrpSpPr>
      <p:grpSpPr>
        <a:xfrm>
          <a:off x="0" y="0"/>
          <a:ext cx="0" cy="0"/>
          <a:chOff x="0" y="0"/>
          <a:chExt cx="0" cy="0"/>
        </a:xfrm>
      </p:grpSpPr>
      <p:pic>
        <p:nvPicPr>
          <p:cNvPr id="33" name="Google Shape;33;p78" descr="powerpoint-sida1.png"/>
          <p:cNvPicPr preferRelativeResize="0"/>
          <p:nvPr/>
        </p:nvPicPr>
        <p:blipFill rotWithShape="1">
          <a:blip r:embed="rId2">
            <a:alphaModFix/>
          </a:blip>
          <a:srcRect/>
          <a:stretch/>
        </p:blipFill>
        <p:spPr>
          <a:xfrm>
            <a:off x="8039323" y="4594433"/>
            <a:ext cx="3276377" cy="1608267"/>
          </a:xfrm>
          <a:prstGeom prst="rect">
            <a:avLst/>
          </a:prstGeom>
          <a:noFill/>
          <a:ln>
            <a:noFill/>
          </a:ln>
        </p:spPr>
      </p:pic>
      <p:sp>
        <p:nvSpPr>
          <p:cNvPr id="34" name="Google Shape;34;p78"/>
          <p:cNvSpPr txBox="1">
            <a:spLocks noGrp="1"/>
          </p:cNvSpPr>
          <p:nvPr>
            <p:ph type="title"/>
          </p:nvPr>
        </p:nvSpPr>
        <p:spPr>
          <a:xfrm>
            <a:off x="514016" y="4060825"/>
            <a:ext cx="5639134"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200"/>
              <a:buFont typeface="Calibri"/>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8"/>
          <p:cNvSpPr txBox="1">
            <a:spLocks noGrp="1"/>
          </p:cNvSpPr>
          <p:nvPr>
            <p:ph type="body" idx="1"/>
          </p:nvPr>
        </p:nvSpPr>
        <p:spPr>
          <a:xfrm>
            <a:off x="514350" y="5429250"/>
            <a:ext cx="5638800" cy="5810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25768"/>
              </a:buClr>
              <a:buSzPts val="3200"/>
              <a:buNone/>
              <a:defRPr sz="3200">
                <a:solidFill>
                  <a:srgbClr val="525768"/>
                </a:solidFil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Endast rubrik">
  <p:cSld name="2_Endast rubrik">
    <p:spTree>
      <p:nvGrpSpPr>
        <p:cNvPr id="1" name="Shape 36"/>
        <p:cNvGrpSpPr/>
        <p:nvPr/>
      </p:nvGrpSpPr>
      <p:grpSpPr>
        <a:xfrm>
          <a:off x="0" y="0"/>
          <a:ext cx="0" cy="0"/>
          <a:chOff x="0" y="0"/>
          <a:chExt cx="0" cy="0"/>
        </a:xfrm>
      </p:grpSpPr>
      <p:sp>
        <p:nvSpPr>
          <p:cNvPr id="37" name="Google Shape;37;p79"/>
          <p:cNvSpPr txBox="1">
            <a:spLocks noGrp="1"/>
          </p:cNvSpPr>
          <p:nvPr>
            <p:ph type="body" idx="1"/>
          </p:nvPr>
        </p:nvSpPr>
        <p:spPr>
          <a:xfrm>
            <a:off x="1219200" y="2038350"/>
            <a:ext cx="9763125" cy="923925"/>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dk2"/>
              </a:buClr>
              <a:buSzPts val="3000"/>
              <a:buNone/>
              <a:defRPr sz="3000" cap="none">
                <a:solidFill>
                  <a:schemeClr val="dk2"/>
                </a:solidFil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79"/>
          <p:cNvSpPr txBox="1">
            <a:spLocks noGrp="1"/>
          </p:cNvSpPr>
          <p:nvPr>
            <p:ph type="title"/>
          </p:nvPr>
        </p:nvSpPr>
        <p:spPr>
          <a:xfrm>
            <a:off x="1219200" y="2981325"/>
            <a:ext cx="9753600" cy="1618142"/>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dk2"/>
              </a:buClr>
              <a:buSzPts val="4600"/>
              <a:buFont typeface="Calibri"/>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9"/>
          <p:cNvSpPr txBox="1">
            <a:spLocks noGrp="1"/>
          </p:cNvSpPr>
          <p:nvPr>
            <p:ph type="dt" idx="10"/>
          </p:nvPr>
        </p:nvSpPr>
        <p:spPr>
          <a:xfrm>
            <a:off x="838200" y="6492875"/>
            <a:ext cx="2743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0" name="Google Shape;40;p79"/>
          <p:cNvSpPr txBox="1">
            <a:spLocks noGrp="1"/>
          </p:cNvSpPr>
          <p:nvPr>
            <p:ph type="ftr" idx="11"/>
          </p:nvPr>
        </p:nvSpPr>
        <p:spPr>
          <a:xfrm>
            <a:off x="4038600" y="6492875"/>
            <a:ext cx="4114800" cy="22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41" name="Google Shape;41;p79" descr="powerpoint-sida1.png"/>
          <p:cNvPicPr preferRelativeResize="0"/>
          <p:nvPr/>
        </p:nvPicPr>
        <p:blipFill rotWithShape="1">
          <a:blip r:embed="rId2">
            <a:alphaModFix/>
          </a:blip>
          <a:srcRect/>
          <a:stretch/>
        </p:blipFill>
        <p:spPr>
          <a:xfrm>
            <a:off x="390748" y="506156"/>
            <a:ext cx="1618806" cy="79496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Rubrikbild" type="title">
  <p:cSld name="TITLE">
    <p:bg>
      <p:bgPr>
        <a:solidFill>
          <a:schemeClr val="lt1"/>
        </a:solidFill>
        <a:effectLst/>
      </p:bgPr>
    </p:bg>
    <p:spTree>
      <p:nvGrpSpPr>
        <p:cNvPr id="1" name="Shape 42"/>
        <p:cNvGrpSpPr/>
        <p:nvPr/>
      </p:nvGrpSpPr>
      <p:grpSpPr>
        <a:xfrm>
          <a:off x="0" y="0"/>
          <a:ext cx="0" cy="0"/>
          <a:chOff x="0" y="0"/>
          <a:chExt cx="0" cy="0"/>
        </a:xfrm>
      </p:grpSpPr>
      <p:sp>
        <p:nvSpPr>
          <p:cNvPr id="43" name="Google Shape;43;p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4400"/>
              <a:buFont typeface="Calibri"/>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2"/>
              </a:buClr>
              <a:buSzPts val="2400"/>
              <a:buNone/>
              <a:defRPr sz="2400" b="1">
                <a:solidFill>
                  <a:schemeClr val="lt2"/>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80"/>
          <p:cNvSpPr txBox="1">
            <a:spLocks noGrp="1"/>
          </p:cNvSpPr>
          <p:nvPr>
            <p:ph type="dt" idx="10"/>
          </p:nvPr>
        </p:nvSpPr>
        <p:spPr>
          <a:xfrm>
            <a:off x="838200" y="6492875"/>
            <a:ext cx="27432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6" name="Google Shape;46;p80"/>
          <p:cNvSpPr txBox="1">
            <a:spLocks noGrp="1"/>
          </p:cNvSpPr>
          <p:nvPr>
            <p:ph type="ftr" idx="11"/>
          </p:nvPr>
        </p:nvSpPr>
        <p:spPr>
          <a:xfrm>
            <a:off x="4038600" y="6492875"/>
            <a:ext cx="4114800" cy="22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80"/>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526741"/>
                </a:solidFill>
                <a:latin typeface="Calibri"/>
                <a:ea typeface="Calibri"/>
                <a:cs typeface="Calibri"/>
                <a:sym typeface="Calibri"/>
              </a:defRPr>
            </a:lvl1pPr>
            <a:lvl2pPr marL="0" lvl="1" indent="0" algn="r">
              <a:spcBef>
                <a:spcPts val="0"/>
              </a:spcBef>
              <a:buNone/>
              <a:defRPr sz="1200">
                <a:solidFill>
                  <a:srgbClr val="526741"/>
                </a:solidFill>
                <a:latin typeface="Calibri"/>
                <a:ea typeface="Calibri"/>
                <a:cs typeface="Calibri"/>
                <a:sym typeface="Calibri"/>
              </a:defRPr>
            </a:lvl2pPr>
            <a:lvl3pPr marL="0" lvl="2" indent="0" algn="r">
              <a:spcBef>
                <a:spcPts val="0"/>
              </a:spcBef>
              <a:buNone/>
              <a:defRPr sz="1200">
                <a:solidFill>
                  <a:srgbClr val="526741"/>
                </a:solidFill>
                <a:latin typeface="Calibri"/>
                <a:ea typeface="Calibri"/>
                <a:cs typeface="Calibri"/>
                <a:sym typeface="Calibri"/>
              </a:defRPr>
            </a:lvl3pPr>
            <a:lvl4pPr marL="0" lvl="3" indent="0" algn="r">
              <a:spcBef>
                <a:spcPts val="0"/>
              </a:spcBef>
              <a:buNone/>
              <a:defRPr sz="1200">
                <a:solidFill>
                  <a:srgbClr val="526741"/>
                </a:solidFill>
                <a:latin typeface="Calibri"/>
                <a:ea typeface="Calibri"/>
                <a:cs typeface="Calibri"/>
                <a:sym typeface="Calibri"/>
              </a:defRPr>
            </a:lvl4pPr>
            <a:lvl5pPr marL="0" lvl="4" indent="0" algn="r">
              <a:spcBef>
                <a:spcPts val="0"/>
              </a:spcBef>
              <a:buNone/>
              <a:defRPr sz="1200">
                <a:solidFill>
                  <a:srgbClr val="526741"/>
                </a:solidFill>
                <a:latin typeface="Calibri"/>
                <a:ea typeface="Calibri"/>
                <a:cs typeface="Calibri"/>
                <a:sym typeface="Calibri"/>
              </a:defRPr>
            </a:lvl5pPr>
            <a:lvl6pPr marL="0" lvl="5" indent="0" algn="r">
              <a:spcBef>
                <a:spcPts val="0"/>
              </a:spcBef>
              <a:buNone/>
              <a:defRPr sz="1200">
                <a:solidFill>
                  <a:srgbClr val="526741"/>
                </a:solidFill>
                <a:latin typeface="Calibri"/>
                <a:ea typeface="Calibri"/>
                <a:cs typeface="Calibri"/>
                <a:sym typeface="Calibri"/>
              </a:defRPr>
            </a:lvl6pPr>
            <a:lvl7pPr marL="0" lvl="6" indent="0" algn="r">
              <a:spcBef>
                <a:spcPts val="0"/>
              </a:spcBef>
              <a:buNone/>
              <a:defRPr sz="1200">
                <a:solidFill>
                  <a:srgbClr val="526741"/>
                </a:solidFill>
                <a:latin typeface="Calibri"/>
                <a:ea typeface="Calibri"/>
                <a:cs typeface="Calibri"/>
                <a:sym typeface="Calibri"/>
              </a:defRPr>
            </a:lvl7pPr>
            <a:lvl8pPr marL="0" lvl="7" indent="0" algn="r">
              <a:spcBef>
                <a:spcPts val="0"/>
              </a:spcBef>
              <a:buNone/>
              <a:defRPr sz="1200">
                <a:solidFill>
                  <a:srgbClr val="526741"/>
                </a:solidFill>
                <a:latin typeface="Calibri"/>
                <a:ea typeface="Calibri"/>
                <a:cs typeface="Calibri"/>
                <a:sym typeface="Calibri"/>
              </a:defRPr>
            </a:lvl8pPr>
            <a:lvl9pPr marL="0" lvl="8" indent="0" algn="r">
              <a:spcBef>
                <a:spcPts val="0"/>
              </a:spcBef>
              <a:buNone/>
              <a:defRPr sz="1200">
                <a:solidFill>
                  <a:srgbClr val="5267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npassad layout">
  <p:cSld name="Anpassad layout">
    <p:spTree>
      <p:nvGrpSpPr>
        <p:cNvPr id="1" name="Shape 48"/>
        <p:cNvGrpSpPr/>
        <p:nvPr/>
      </p:nvGrpSpPr>
      <p:grpSpPr>
        <a:xfrm>
          <a:off x="0" y="0"/>
          <a:ext cx="0" cy="0"/>
          <a:chOff x="0" y="0"/>
          <a:chExt cx="0" cy="0"/>
        </a:xfrm>
      </p:grpSpPr>
      <p:sp>
        <p:nvSpPr>
          <p:cNvPr id="49" name="Google Shape;49;p81"/>
          <p:cNvSpPr txBox="1">
            <a:spLocks noGrp="1"/>
          </p:cNvSpPr>
          <p:nvPr>
            <p:ph type="title"/>
          </p:nvPr>
        </p:nvSpPr>
        <p:spPr>
          <a:xfrm>
            <a:off x="487678" y="290463"/>
            <a:ext cx="11225956" cy="67741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1"/>
          <p:cNvSpPr txBox="1">
            <a:spLocks noGrp="1"/>
          </p:cNvSpPr>
          <p:nvPr>
            <p:ph type="dt" idx="10"/>
          </p:nvPr>
        </p:nvSpPr>
        <p:spPr>
          <a:xfrm>
            <a:off x="3769256" y="6365723"/>
            <a:ext cx="184755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2"/>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dirty="0"/>
          </a:p>
        </p:txBody>
      </p:sp>
      <p:sp>
        <p:nvSpPr>
          <p:cNvPr id="51" name="Google Shape;51;p81"/>
          <p:cNvSpPr txBox="1">
            <a:spLocks noGrp="1"/>
          </p:cNvSpPr>
          <p:nvPr>
            <p:ph type="sldNum" idx="12"/>
          </p:nvPr>
        </p:nvSpPr>
        <p:spPr>
          <a:xfrm>
            <a:off x="355497" y="6365723"/>
            <a:ext cx="694007"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066"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52"/>
        <p:cNvGrpSpPr/>
        <p:nvPr/>
      </p:nvGrpSpPr>
      <p:grpSpPr>
        <a:xfrm>
          <a:off x="0" y="0"/>
          <a:ext cx="0" cy="0"/>
          <a:chOff x="0" y="0"/>
          <a:chExt cx="0" cy="0"/>
        </a:xfrm>
      </p:grpSpPr>
      <p:sp>
        <p:nvSpPr>
          <p:cNvPr id="53" name="Google Shape;53;p8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dirty="0"/>
          </a:p>
        </p:txBody>
      </p:sp>
      <p:sp>
        <p:nvSpPr>
          <p:cNvPr id="54" name="Google Shape;54;p8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2"/>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dirty="0"/>
          </a:p>
        </p:txBody>
      </p:sp>
      <p:sp>
        <p:nvSpPr>
          <p:cNvPr id="55" name="Google Shape;55;p8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19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19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19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19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19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19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19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19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19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2"/>
              </a:buClr>
              <a:buSzPts val="3800"/>
              <a:buFont typeface="Calibri"/>
              <a:buNone/>
              <a:defRPr sz="3800" b="1"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lang="sv-SE" noProof="0"/>
          </a:p>
        </p:txBody>
      </p:sp>
      <p:sp>
        <p:nvSpPr>
          <p:cNvPr id="11" name="Google Shape;11;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lang="sv-SE" noProof="0"/>
          </a:p>
        </p:txBody>
      </p:sp>
      <p:sp>
        <p:nvSpPr>
          <p:cNvPr id="12" name="Google Shape;12;p73"/>
          <p:cNvSpPr txBox="1">
            <a:spLocks noGrp="1"/>
          </p:cNvSpPr>
          <p:nvPr>
            <p:ph type="dt" idx="10"/>
          </p:nvPr>
        </p:nvSpPr>
        <p:spPr>
          <a:xfrm>
            <a:off x="838200" y="6492875"/>
            <a:ext cx="2743200"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sv-SE" noProof="0" dirty="0"/>
          </a:p>
        </p:txBody>
      </p:sp>
      <p:sp>
        <p:nvSpPr>
          <p:cNvPr id="13" name="Google Shape;13;p73"/>
          <p:cNvSpPr txBox="1">
            <a:spLocks noGrp="1"/>
          </p:cNvSpPr>
          <p:nvPr>
            <p:ph type="ftr" idx="11"/>
          </p:nvPr>
        </p:nvSpPr>
        <p:spPr>
          <a:xfrm>
            <a:off x="4038600" y="6492875"/>
            <a:ext cx="4114800" cy="228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sv-SE" noProof="0" dirty="0"/>
          </a:p>
        </p:txBody>
      </p:sp>
      <p:sp>
        <p:nvSpPr>
          <p:cNvPr id="14" name="Google Shape;14;p73"/>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26741"/>
                </a:solidFill>
                <a:latin typeface="Calibri"/>
                <a:ea typeface="Calibri"/>
                <a:cs typeface="Calibri"/>
                <a:sym typeface="Calibri"/>
              </a:defRPr>
            </a:lvl1pPr>
            <a:lvl2pPr marL="0" marR="0" lvl="1" indent="0" algn="r" rtl="0">
              <a:spcBef>
                <a:spcPts val="0"/>
              </a:spcBef>
              <a:buNone/>
              <a:defRPr sz="1200" b="0" i="0" u="none" strike="noStrike" cap="none">
                <a:solidFill>
                  <a:srgbClr val="526741"/>
                </a:solidFill>
                <a:latin typeface="Calibri"/>
                <a:ea typeface="Calibri"/>
                <a:cs typeface="Calibri"/>
                <a:sym typeface="Calibri"/>
              </a:defRPr>
            </a:lvl2pPr>
            <a:lvl3pPr marL="0" marR="0" lvl="2" indent="0" algn="r" rtl="0">
              <a:spcBef>
                <a:spcPts val="0"/>
              </a:spcBef>
              <a:buNone/>
              <a:defRPr sz="1200" b="0" i="0" u="none" strike="noStrike" cap="none">
                <a:solidFill>
                  <a:srgbClr val="526741"/>
                </a:solidFill>
                <a:latin typeface="Calibri"/>
                <a:ea typeface="Calibri"/>
                <a:cs typeface="Calibri"/>
                <a:sym typeface="Calibri"/>
              </a:defRPr>
            </a:lvl3pPr>
            <a:lvl4pPr marL="0" marR="0" lvl="3" indent="0" algn="r" rtl="0">
              <a:spcBef>
                <a:spcPts val="0"/>
              </a:spcBef>
              <a:buNone/>
              <a:defRPr sz="1200" b="0" i="0" u="none" strike="noStrike" cap="none">
                <a:solidFill>
                  <a:srgbClr val="526741"/>
                </a:solidFill>
                <a:latin typeface="Calibri"/>
                <a:ea typeface="Calibri"/>
                <a:cs typeface="Calibri"/>
                <a:sym typeface="Calibri"/>
              </a:defRPr>
            </a:lvl4pPr>
            <a:lvl5pPr marL="0" marR="0" lvl="4" indent="0" algn="r" rtl="0">
              <a:spcBef>
                <a:spcPts val="0"/>
              </a:spcBef>
              <a:buNone/>
              <a:defRPr sz="1200" b="0" i="0" u="none" strike="noStrike" cap="none">
                <a:solidFill>
                  <a:srgbClr val="526741"/>
                </a:solidFill>
                <a:latin typeface="Calibri"/>
                <a:ea typeface="Calibri"/>
                <a:cs typeface="Calibri"/>
                <a:sym typeface="Calibri"/>
              </a:defRPr>
            </a:lvl5pPr>
            <a:lvl6pPr marL="0" marR="0" lvl="5" indent="0" algn="r" rtl="0">
              <a:spcBef>
                <a:spcPts val="0"/>
              </a:spcBef>
              <a:buNone/>
              <a:defRPr sz="1200" b="0" i="0" u="none" strike="noStrike" cap="none">
                <a:solidFill>
                  <a:srgbClr val="526741"/>
                </a:solidFill>
                <a:latin typeface="Calibri"/>
                <a:ea typeface="Calibri"/>
                <a:cs typeface="Calibri"/>
                <a:sym typeface="Calibri"/>
              </a:defRPr>
            </a:lvl6pPr>
            <a:lvl7pPr marL="0" marR="0" lvl="6" indent="0" algn="r" rtl="0">
              <a:spcBef>
                <a:spcPts val="0"/>
              </a:spcBef>
              <a:buNone/>
              <a:defRPr sz="1200" b="0" i="0" u="none" strike="noStrike" cap="none">
                <a:solidFill>
                  <a:srgbClr val="526741"/>
                </a:solidFill>
                <a:latin typeface="Calibri"/>
                <a:ea typeface="Calibri"/>
                <a:cs typeface="Calibri"/>
                <a:sym typeface="Calibri"/>
              </a:defRPr>
            </a:lvl7pPr>
            <a:lvl8pPr marL="0" marR="0" lvl="7" indent="0" algn="r" rtl="0">
              <a:spcBef>
                <a:spcPts val="0"/>
              </a:spcBef>
              <a:buNone/>
              <a:defRPr sz="1200" b="0" i="0" u="none" strike="noStrike" cap="none">
                <a:solidFill>
                  <a:srgbClr val="526741"/>
                </a:solidFill>
                <a:latin typeface="Calibri"/>
                <a:ea typeface="Calibri"/>
                <a:cs typeface="Calibri"/>
                <a:sym typeface="Calibri"/>
              </a:defRPr>
            </a:lvl8pPr>
            <a:lvl9pPr marL="0" marR="0" lvl="8" indent="0" algn="r" rtl="0">
              <a:spcBef>
                <a:spcPts val="0"/>
              </a:spcBef>
              <a:buNone/>
              <a:defRPr sz="1200" b="0" i="0" u="none" strike="noStrike" cap="none">
                <a:solidFill>
                  <a:srgbClr val="5267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noProof="0" smtClean="0"/>
              <a:t>‹#›</a:t>
            </a:fld>
            <a:endParaRPr lang="sv-SE" noProof="0"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searchgate.net/publication/335160027_Sustainable_Livelihoods_Adaptation_to_Climate_Change_-_Training_Manua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www.ipcc.ch/srcc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ipcc.ch/report/ar6/wg1/downloads/report/IPCC_AR6_WGI_SPM.pdf"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66.jpg"/><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90.jpg"/></Relationships>
</file>

<file path=ppt/slides/_rels/slide71.xml.rels><?xml version="1.0" encoding="UTF-8" standalone="yes"?>
<Relationships xmlns="http://schemas.openxmlformats.org/package/2006/relationships"><Relationship Id="rId3" Type="http://schemas.openxmlformats.org/officeDocument/2006/relationships/hyperlink" Target="http://www.matochcancer.se/"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mailto:charlotta.rubin@drf.nu"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
          <p:cNvPicPr preferRelativeResize="0"/>
          <p:nvPr/>
        </p:nvPicPr>
        <p:blipFill rotWithShape="1">
          <a:blip r:embed="rId3">
            <a:alphaModFix/>
          </a:blip>
          <a:srcRect r="13047"/>
          <a:stretch/>
        </p:blipFill>
        <p:spPr>
          <a:xfrm>
            <a:off x="-31805" y="4134680"/>
            <a:ext cx="12223806" cy="2177912"/>
          </a:xfrm>
          <a:prstGeom prst="rect">
            <a:avLst/>
          </a:prstGeom>
          <a:noFill/>
          <a:ln>
            <a:noFill/>
          </a:ln>
        </p:spPr>
      </p:pic>
      <p:sp>
        <p:nvSpPr>
          <p:cNvPr id="62" name="Google Shape;62;p1"/>
          <p:cNvSpPr txBox="1">
            <a:spLocks noGrp="1"/>
          </p:cNvSpPr>
          <p:nvPr>
            <p:ph type="body" idx="1"/>
          </p:nvPr>
        </p:nvSpPr>
        <p:spPr>
          <a:xfrm>
            <a:off x="1219200" y="3168513"/>
            <a:ext cx="9772650" cy="58450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000"/>
              <a:buNone/>
            </a:pPr>
            <a:r>
              <a:rPr lang="sv-SE" dirty="0"/>
              <a:t>NAMN </a:t>
            </a:r>
          </a:p>
        </p:txBody>
      </p:sp>
      <p:sp>
        <p:nvSpPr>
          <p:cNvPr id="63" name="Google Shape;63;p1"/>
          <p:cNvSpPr txBox="1">
            <a:spLocks noGrp="1"/>
          </p:cNvSpPr>
          <p:nvPr>
            <p:ph type="title"/>
          </p:nvPr>
        </p:nvSpPr>
        <p:spPr>
          <a:xfrm>
            <a:off x="1219200" y="542787"/>
            <a:ext cx="9753600" cy="248174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25768"/>
              </a:buClr>
              <a:buSzPts val="5800"/>
              <a:buFont typeface="Calibri"/>
              <a:buNone/>
            </a:pPr>
            <a:r>
              <a:rPr lang="sv-SE" dirty="0"/>
              <a:t>MATENS PÅVERKAN </a:t>
            </a:r>
            <a:br>
              <a:rPr lang="sv-SE" dirty="0"/>
            </a:br>
            <a:r>
              <a:rPr lang="sv-SE" dirty="0"/>
              <a:t>PÅ PLANETEN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0"/>
          <p:cNvSpPr/>
          <p:nvPr/>
        </p:nvSpPr>
        <p:spPr>
          <a:xfrm>
            <a:off x="1624693" y="1706880"/>
            <a:ext cx="8926286" cy="4545876"/>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81" name="Google Shape;181;p10"/>
          <p:cNvSpPr txBox="1">
            <a:spLocks noGrp="1"/>
          </p:cNvSpPr>
          <p:nvPr>
            <p:ph type="title"/>
          </p:nvPr>
        </p:nvSpPr>
        <p:spPr>
          <a:xfrm>
            <a:off x="838200" y="434948"/>
            <a:ext cx="10515600" cy="67028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sz="3800" dirty="0"/>
              <a:t>VÅR PÅVERKAN PÅ JORDEN HAR ÖKAT </a:t>
            </a:r>
          </a:p>
        </p:txBody>
      </p:sp>
      <p:sp>
        <p:nvSpPr>
          <p:cNvPr id="182" name="Google Shape;182;p10"/>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10</a:t>
            </a:fld>
            <a:endParaRPr lang="sv-SE" dirty="0"/>
          </a:p>
        </p:txBody>
      </p:sp>
      <p:pic>
        <p:nvPicPr>
          <p:cNvPr id="183" name="Google Shape;183;p10"/>
          <p:cNvPicPr preferRelativeResize="0"/>
          <p:nvPr/>
        </p:nvPicPr>
        <p:blipFill rotWithShape="1">
          <a:blip r:embed="rId3">
            <a:alphaModFix/>
          </a:blip>
          <a:srcRect/>
          <a:stretch/>
        </p:blipFill>
        <p:spPr>
          <a:xfrm>
            <a:off x="1942556" y="1922045"/>
            <a:ext cx="2714792" cy="2036100"/>
          </a:xfrm>
          <a:prstGeom prst="rect">
            <a:avLst/>
          </a:prstGeom>
          <a:noFill/>
          <a:ln>
            <a:noFill/>
          </a:ln>
        </p:spPr>
      </p:pic>
      <p:pic>
        <p:nvPicPr>
          <p:cNvPr id="184" name="Google Shape;184;p10"/>
          <p:cNvPicPr preferRelativeResize="0"/>
          <p:nvPr/>
        </p:nvPicPr>
        <p:blipFill rotWithShape="1">
          <a:blip r:embed="rId4">
            <a:alphaModFix/>
          </a:blip>
          <a:srcRect/>
          <a:stretch/>
        </p:blipFill>
        <p:spPr>
          <a:xfrm>
            <a:off x="1942569" y="4032156"/>
            <a:ext cx="2714775" cy="2036075"/>
          </a:xfrm>
          <a:prstGeom prst="rect">
            <a:avLst/>
          </a:prstGeom>
          <a:noFill/>
          <a:ln>
            <a:noFill/>
          </a:ln>
        </p:spPr>
      </p:pic>
      <p:pic>
        <p:nvPicPr>
          <p:cNvPr id="185" name="Google Shape;185;p10"/>
          <p:cNvPicPr preferRelativeResize="0"/>
          <p:nvPr/>
        </p:nvPicPr>
        <p:blipFill rotWithShape="1">
          <a:blip r:embed="rId5">
            <a:alphaModFix/>
          </a:blip>
          <a:srcRect/>
          <a:stretch/>
        </p:blipFill>
        <p:spPr>
          <a:xfrm>
            <a:off x="4740684" y="1923207"/>
            <a:ext cx="2714775" cy="2036068"/>
          </a:xfrm>
          <a:prstGeom prst="rect">
            <a:avLst/>
          </a:prstGeom>
          <a:noFill/>
          <a:ln>
            <a:noFill/>
          </a:ln>
        </p:spPr>
      </p:pic>
      <p:pic>
        <p:nvPicPr>
          <p:cNvPr id="186" name="Google Shape;186;p10"/>
          <p:cNvPicPr preferRelativeResize="0"/>
          <p:nvPr/>
        </p:nvPicPr>
        <p:blipFill rotWithShape="1">
          <a:blip r:embed="rId6">
            <a:alphaModFix/>
          </a:blip>
          <a:srcRect/>
          <a:stretch/>
        </p:blipFill>
        <p:spPr>
          <a:xfrm>
            <a:off x="7547498" y="1924459"/>
            <a:ext cx="2717254" cy="2037941"/>
          </a:xfrm>
          <a:prstGeom prst="rect">
            <a:avLst/>
          </a:prstGeom>
          <a:noFill/>
          <a:ln>
            <a:noFill/>
          </a:ln>
        </p:spPr>
      </p:pic>
      <p:pic>
        <p:nvPicPr>
          <p:cNvPr id="187" name="Google Shape;187;p10"/>
          <p:cNvPicPr preferRelativeResize="0"/>
          <p:nvPr/>
        </p:nvPicPr>
        <p:blipFill rotWithShape="1">
          <a:blip r:embed="rId7">
            <a:alphaModFix/>
          </a:blip>
          <a:srcRect/>
          <a:stretch/>
        </p:blipFill>
        <p:spPr>
          <a:xfrm>
            <a:off x="4749406" y="4032155"/>
            <a:ext cx="2714775" cy="2036089"/>
          </a:xfrm>
          <a:prstGeom prst="rect">
            <a:avLst/>
          </a:prstGeom>
          <a:noFill/>
          <a:ln>
            <a:noFill/>
          </a:ln>
        </p:spPr>
      </p:pic>
      <p:sp>
        <p:nvSpPr>
          <p:cNvPr id="188" name="Google Shape;188;p10"/>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Bakgrund 10</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1" descr="This is a wheel showing the impact of climate change on human health "/>
          <p:cNvPicPr preferRelativeResize="0"/>
          <p:nvPr/>
        </p:nvPicPr>
        <p:blipFill rotWithShape="1">
          <a:blip r:embed="rId3">
            <a:alphaModFix/>
          </a:blip>
          <a:srcRect/>
          <a:stretch/>
        </p:blipFill>
        <p:spPr>
          <a:xfrm>
            <a:off x="1532742" y="-6585"/>
            <a:ext cx="9193277" cy="7059392"/>
          </a:xfrm>
          <a:prstGeom prst="rect">
            <a:avLst/>
          </a:prstGeom>
          <a:noFill/>
          <a:ln>
            <a:noFill/>
          </a:ln>
        </p:spPr>
      </p:pic>
      <p:pic>
        <p:nvPicPr>
          <p:cNvPr id="195" name="Google Shape;195;p11" descr="This is a wheel showing the impact of climate change on human health "/>
          <p:cNvPicPr preferRelativeResize="0"/>
          <p:nvPr/>
        </p:nvPicPr>
        <p:blipFill rotWithShape="1">
          <a:blip r:embed="rId4">
            <a:alphaModFix/>
          </a:blip>
          <a:srcRect/>
          <a:stretch/>
        </p:blipFill>
        <p:spPr>
          <a:xfrm>
            <a:off x="2991772" y="489233"/>
            <a:ext cx="6272937" cy="6272937"/>
          </a:xfrm>
          <a:prstGeom prst="rect">
            <a:avLst/>
          </a:prstGeom>
          <a:noFill/>
          <a:ln>
            <a:noFill/>
          </a:ln>
        </p:spPr>
      </p:pic>
      <p:pic>
        <p:nvPicPr>
          <p:cNvPr id="196" name="Google Shape;196;p11" descr="This is a wheel showing the impact of climate change on human health "/>
          <p:cNvPicPr preferRelativeResize="0"/>
          <p:nvPr/>
        </p:nvPicPr>
        <p:blipFill rotWithShape="1">
          <a:blip r:embed="rId5">
            <a:alphaModFix/>
          </a:blip>
          <a:srcRect/>
          <a:stretch/>
        </p:blipFill>
        <p:spPr>
          <a:xfrm>
            <a:off x="4803250" y="2310658"/>
            <a:ext cx="2596230" cy="2596230"/>
          </a:xfrm>
          <a:prstGeom prst="rect">
            <a:avLst/>
          </a:prstGeom>
          <a:noFill/>
          <a:ln>
            <a:noFill/>
          </a:ln>
        </p:spPr>
      </p:pic>
      <p:pic>
        <p:nvPicPr>
          <p:cNvPr id="197" name="Google Shape;197;p11" descr="This is a wheel showing the impact of climate change on human health "/>
          <p:cNvPicPr preferRelativeResize="0"/>
          <p:nvPr/>
        </p:nvPicPr>
        <p:blipFill rotWithShape="1">
          <a:blip r:embed="rId6">
            <a:alphaModFix/>
          </a:blip>
          <a:srcRect l="843" t="1355" r="715" b="458"/>
          <a:stretch/>
        </p:blipFill>
        <p:spPr>
          <a:xfrm>
            <a:off x="1607766" y="77146"/>
            <a:ext cx="9052322" cy="6756962"/>
          </a:xfrm>
          <a:prstGeom prst="rect">
            <a:avLst/>
          </a:prstGeom>
          <a:noFill/>
          <a:ln>
            <a:noFill/>
          </a:ln>
        </p:spPr>
      </p:pic>
      <p:sp>
        <p:nvSpPr>
          <p:cNvPr id="198" name="Google Shape;198;p11"/>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Bakgrund 11</a:t>
            </a:r>
            <a:endParaRPr lang="sv-SE" dirty="0"/>
          </a:p>
        </p:txBody>
      </p:sp>
      <p:sp>
        <p:nvSpPr>
          <p:cNvPr id="7" name="Google Shape;172;p9">
            <a:extLst>
              <a:ext uri="{FF2B5EF4-FFF2-40B4-BE49-F238E27FC236}">
                <a16:creationId xmlns:a16="http://schemas.microsoft.com/office/drawing/2014/main" id="{4CD492AC-BE0B-4C8F-AF7F-5C3B70F13D2B}"/>
              </a:ext>
            </a:extLst>
          </p:cNvPr>
          <p:cNvSpPr txBox="1"/>
          <p:nvPr/>
        </p:nvSpPr>
        <p:spPr>
          <a:xfrm rot="16200000">
            <a:off x="-673714" y="4616507"/>
            <a:ext cx="3854561" cy="46166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https://www.cdc.gov/climateandhealth/effects/default.htm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600"/>
                                        <p:tgtEl>
                                          <p:spTgt spid="197"/>
                                        </p:tgtEl>
                                      </p:cBhvr>
                                    </p:animEffect>
                                  </p:childTnLst>
                                </p:cTn>
                              </p:par>
                              <p:par>
                                <p:cTn id="8" presetID="10" presetClass="entr" presetSubtype="0" fill="hold" nodeType="withEffect">
                                  <p:stCondLst>
                                    <p:cond delay="50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2000"/>
                                        <p:tgtEl>
                                          <p:spTgt spid="196"/>
                                        </p:tgtEl>
                                      </p:cBhvr>
                                    </p:animEffect>
                                  </p:childTnLst>
                                </p:cTn>
                              </p:par>
                              <p:par>
                                <p:cTn id="11" presetID="8" presetClass="emph" presetSubtype="0" fill="hold" nodeType="withEffect">
                                  <p:stCondLst>
                                    <p:cond delay="500"/>
                                  </p:stCondLst>
                                  <p:childTnLst>
                                    <p:animRot by="-21600000">
                                      <p:cBhvr>
                                        <p:cTn id="12" dur="5000" fill="hold"/>
                                        <p:tgtEl>
                                          <p:spTgt spid="196"/>
                                        </p:tgtEl>
                                        <p:attrNameLst>
                                          <p:attrName>r</p:attrName>
                                        </p:attrNameLst>
                                      </p:cBhvr>
                                    </p:animRot>
                                  </p:childTnLst>
                                </p:cTn>
                              </p:par>
                              <p:par>
                                <p:cTn id="13" presetID="10" presetClass="entr" presetSubtype="0" fill="hold" nodeType="withEffect">
                                  <p:stCondLst>
                                    <p:cond delay="290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0"/>
                                        <p:tgtEl>
                                          <p:spTgt spid="195"/>
                                        </p:tgtEl>
                                      </p:cBhvr>
                                    </p:animEffect>
                                  </p:childTnLst>
                                </p:cTn>
                              </p:par>
                              <p:par>
                                <p:cTn id="16" presetID="10" presetClass="entr" presetSubtype="0" fill="hold" nodeType="withEffect">
                                  <p:stCondLst>
                                    <p:cond delay="10000"/>
                                  </p:stCondLst>
                                  <p:childTnLst>
                                    <p:set>
                                      <p:cBhvr>
                                        <p:cTn id="17" dur="1" fill="hold">
                                          <p:stCondLst>
                                            <p:cond delay="0"/>
                                          </p:stCondLst>
                                        </p:cTn>
                                        <p:tgtEl>
                                          <p:spTgt spid="194"/>
                                        </p:tgtEl>
                                        <p:attrNameLst>
                                          <p:attrName>style.visibility</p:attrName>
                                        </p:attrNameLst>
                                      </p:cBhvr>
                                      <p:to>
                                        <p:strVal val="visible"/>
                                      </p:to>
                                    </p:set>
                                    <p:animEffect transition="in" filter="fade">
                                      <p:cBhvr>
                                        <p:cTn id="18" dur="5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2"/>
          <p:cNvSpPr txBox="1">
            <a:spLocks noGrp="1"/>
          </p:cNvSpPr>
          <p:nvPr>
            <p:ph type="title"/>
          </p:nvPr>
        </p:nvSpPr>
        <p:spPr>
          <a:xfrm>
            <a:off x="838200" y="450851"/>
            <a:ext cx="10515600" cy="67255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endParaRPr lang="sv-SE" dirty="0"/>
          </a:p>
        </p:txBody>
      </p:sp>
      <p:sp>
        <p:nvSpPr>
          <p:cNvPr id="205" name="Google Shape;205;p12"/>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12</a:t>
            </a:fld>
            <a:endParaRPr lang="sv-SE" dirty="0"/>
          </a:p>
        </p:txBody>
      </p:sp>
      <p:pic>
        <p:nvPicPr>
          <p:cNvPr id="206" name="Google Shape;206;p12"/>
          <p:cNvPicPr preferRelativeResize="0"/>
          <p:nvPr/>
        </p:nvPicPr>
        <p:blipFill rotWithShape="1">
          <a:blip r:embed="rId3">
            <a:alphaModFix/>
          </a:blip>
          <a:srcRect/>
          <a:stretch/>
        </p:blipFill>
        <p:spPr>
          <a:xfrm>
            <a:off x="1532395" y="1150637"/>
            <a:ext cx="4547130" cy="5119534"/>
          </a:xfrm>
          <a:prstGeom prst="rect">
            <a:avLst/>
          </a:prstGeom>
          <a:noFill/>
          <a:ln>
            <a:noFill/>
          </a:ln>
        </p:spPr>
      </p:pic>
      <p:pic>
        <p:nvPicPr>
          <p:cNvPr id="207" name="Google Shape;207;p12"/>
          <p:cNvPicPr preferRelativeResize="0"/>
          <p:nvPr/>
        </p:nvPicPr>
        <p:blipFill rotWithShape="1">
          <a:blip r:embed="rId4">
            <a:alphaModFix/>
          </a:blip>
          <a:srcRect l="135" t="-2" r="83" b="90"/>
          <a:stretch/>
        </p:blipFill>
        <p:spPr>
          <a:xfrm>
            <a:off x="6118339" y="1150638"/>
            <a:ext cx="4531731" cy="5119534"/>
          </a:xfrm>
          <a:prstGeom prst="rect">
            <a:avLst/>
          </a:prstGeom>
          <a:noFill/>
          <a:ln>
            <a:noFill/>
          </a:ln>
        </p:spPr>
      </p:pic>
      <p:sp>
        <p:nvSpPr>
          <p:cNvPr id="208" name="Google Shape;208;p12"/>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Updated Great Acceleration Graphs. </a:t>
            </a:r>
            <a:r>
              <a:rPr lang="sv-SE" sz="1000" dirty="0">
                <a:solidFill>
                  <a:srgbClr val="526741"/>
                </a:solidFill>
                <a:latin typeface="Calibri"/>
                <a:ea typeface="Calibri"/>
                <a:cs typeface="Calibri"/>
                <a:sym typeface="Calibri"/>
              </a:rPr>
              <a:t>Will Steffen et al. “The trajectory of the Anthropocene: The Great Acceleration. The Anthropocene Review, March 2015.</a:t>
            </a:r>
          </a:p>
        </p:txBody>
      </p:sp>
      <p:sp>
        <p:nvSpPr>
          <p:cNvPr id="209" name="Google Shape;209;p12"/>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Bakgrund 12</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3"/>
          <p:cNvPicPr preferRelativeResize="0"/>
          <p:nvPr/>
        </p:nvPicPr>
        <p:blipFill rotWithShape="1">
          <a:blip r:embed="rId3">
            <a:alphaModFix/>
          </a:blip>
          <a:srcRect l="28785" r="17163"/>
          <a:stretch/>
        </p:blipFill>
        <p:spPr>
          <a:xfrm>
            <a:off x="7632714" y="0"/>
            <a:ext cx="4558530" cy="6867527"/>
          </a:xfrm>
          <a:prstGeom prst="rect">
            <a:avLst/>
          </a:prstGeom>
          <a:noFill/>
          <a:ln>
            <a:noFill/>
          </a:ln>
        </p:spPr>
      </p:pic>
      <p:sp>
        <p:nvSpPr>
          <p:cNvPr id="216" name="Google Shape;216;p13"/>
          <p:cNvSpPr txBox="1">
            <a:spLocks noGrp="1"/>
          </p:cNvSpPr>
          <p:nvPr>
            <p:ph type="title"/>
          </p:nvPr>
        </p:nvSpPr>
        <p:spPr>
          <a:xfrm>
            <a:off x="838200" y="1484643"/>
            <a:ext cx="5257800" cy="38887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4400"/>
              <a:buFont typeface="Calibri"/>
              <a:buNone/>
            </a:pPr>
            <a:r>
              <a:rPr lang="sv-SE" sz="4400" dirty="0"/>
              <a:t>VÅR UTMANING ÄR </a:t>
            </a:r>
            <a:br>
              <a:rPr lang="sv-SE" sz="4400" dirty="0"/>
            </a:br>
            <a:r>
              <a:rPr lang="sv-SE" sz="4400" dirty="0"/>
              <a:t>ATT FÖRSE JORDENS BEFOLKNING MED HÄLSOSAM MAT UTAN ATT TÄRA PÅ JORDENS RESURSER</a:t>
            </a:r>
            <a:endParaRPr lang="sv-SE" dirty="0"/>
          </a:p>
        </p:txBody>
      </p:sp>
      <p:sp>
        <p:nvSpPr>
          <p:cNvPr id="217" name="Google Shape;217;p13"/>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13</a:t>
            </a:fld>
            <a:endParaRPr lang="sv-SE" dirty="0"/>
          </a:p>
        </p:txBody>
      </p:sp>
      <p:sp>
        <p:nvSpPr>
          <p:cNvPr id="218" name="Google Shape;218;p13"/>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Bakgrund 13</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UTMANING  ATT PRODUCERA </a:t>
            </a:r>
            <a:br>
              <a:rPr lang="sv-SE" dirty="0"/>
            </a:br>
            <a:r>
              <a:rPr lang="sv-SE" dirty="0"/>
              <a:t>MAT FÖR ALLA HÅLLBART</a:t>
            </a:r>
          </a:p>
        </p:txBody>
      </p:sp>
      <p:sp>
        <p:nvSpPr>
          <p:cNvPr id="225" name="Google Shape;225;p14"/>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14</a:t>
            </a:fld>
            <a:endParaRPr lang="sv-SE" dirty="0"/>
          </a:p>
        </p:txBody>
      </p:sp>
      <p:sp>
        <p:nvSpPr>
          <p:cNvPr id="226" name="Google Shape;226;p14"/>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u="sng" dirty="0">
                <a:solidFill>
                  <a:srgbClr val="52674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https://www.researchgate.net/publication/335160027_Sustainable_Livelihoods_Adaptation_to_Climate_Change_-_Training_Manual</a:t>
            </a:r>
            <a:endParaRPr lang="sv-SE" sz="1000" dirty="0">
              <a:solidFill>
                <a:srgbClr val="526741"/>
              </a:solidFill>
              <a:latin typeface="Calibri"/>
              <a:ea typeface="Calibri"/>
              <a:cs typeface="Calibri"/>
              <a:sym typeface="Calibri"/>
            </a:endParaRPr>
          </a:p>
        </p:txBody>
      </p:sp>
      <p:grpSp>
        <p:nvGrpSpPr>
          <p:cNvPr id="227" name="Google Shape;227;p14"/>
          <p:cNvGrpSpPr/>
          <p:nvPr/>
        </p:nvGrpSpPr>
        <p:grpSpPr>
          <a:xfrm>
            <a:off x="2893517" y="2011680"/>
            <a:ext cx="6449266" cy="4241076"/>
            <a:chOff x="2893517" y="2011680"/>
            <a:chExt cx="6449266" cy="4241076"/>
          </a:xfrm>
        </p:grpSpPr>
        <p:sp>
          <p:nvSpPr>
            <p:cNvPr id="228" name="Google Shape;228;p14"/>
            <p:cNvSpPr/>
            <p:nvPr/>
          </p:nvSpPr>
          <p:spPr>
            <a:xfrm>
              <a:off x="2893517" y="2011680"/>
              <a:ext cx="6449266" cy="4241076"/>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Arial Narrow"/>
                <a:ea typeface="Arial Narrow"/>
                <a:cs typeface="Arial Narrow"/>
                <a:sym typeface="Arial Narrow"/>
              </a:endParaRPr>
            </a:p>
          </p:txBody>
        </p:sp>
        <p:pic>
          <p:nvPicPr>
            <p:cNvPr id="229" name="Google Shape;229;p14"/>
            <p:cNvPicPr preferRelativeResize="0"/>
            <p:nvPr/>
          </p:nvPicPr>
          <p:blipFill rotWithShape="1">
            <a:blip r:embed="rId4">
              <a:alphaModFix/>
            </a:blip>
            <a:srcRect/>
            <a:stretch/>
          </p:blipFill>
          <p:spPr>
            <a:xfrm>
              <a:off x="3429651" y="2099745"/>
              <a:ext cx="5242399" cy="3966160"/>
            </a:xfrm>
            <a:prstGeom prst="rect">
              <a:avLst/>
            </a:prstGeom>
            <a:noFill/>
            <a:ln>
              <a:noFill/>
            </a:ln>
          </p:spPr>
        </p:pic>
        <p:sp>
          <p:nvSpPr>
            <p:cNvPr id="230" name="Google Shape;230;p14"/>
            <p:cNvSpPr txBox="1"/>
            <p:nvPr/>
          </p:nvSpPr>
          <p:spPr>
            <a:xfrm>
              <a:off x="3533677" y="2185346"/>
              <a:ext cx="1391728"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1300" b="1" dirty="0">
                  <a:solidFill>
                    <a:srgbClr val="7F7F7F"/>
                  </a:solidFill>
                  <a:latin typeface="Arial Narrow"/>
                  <a:ea typeface="Arial Narrow"/>
                  <a:cs typeface="Arial Narrow"/>
                  <a:sym typeface="Arial Narrow"/>
                </a:rPr>
                <a:t>How do we feed</a:t>
              </a:r>
              <a:br>
                <a:rPr lang="sv-SE" sz="1300" b="1" dirty="0">
                  <a:solidFill>
                    <a:srgbClr val="7F7F7F"/>
                  </a:solidFill>
                  <a:latin typeface="Arial Narrow"/>
                  <a:ea typeface="Arial Narrow"/>
                  <a:cs typeface="Arial Narrow"/>
                  <a:sym typeface="Arial Narrow"/>
                </a:rPr>
              </a:br>
              <a:r>
                <a:rPr lang="sv-SE" sz="1300" b="1" dirty="0">
                  <a:solidFill>
                    <a:srgbClr val="7F7F7F"/>
                  </a:solidFill>
                  <a:latin typeface="Arial Narrow"/>
                  <a:ea typeface="Arial Narrow"/>
                  <a:cs typeface="Arial Narrow"/>
                  <a:sym typeface="Arial Narrow"/>
                </a:rPr>
                <a:t>10 billion people…</a:t>
              </a:r>
              <a:endParaRPr lang="sv-SE" dirty="0"/>
            </a:p>
          </p:txBody>
        </p:sp>
        <p:sp>
          <p:nvSpPr>
            <p:cNvPr id="231" name="Google Shape;231;p14"/>
            <p:cNvSpPr txBox="1"/>
            <p:nvPr/>
          </p:nvSpPr>
          <p:spPr>
            <a:xfrm>
              <a:off x="5417781" y="2185346"/>
              <a:ext cx="1207382"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1300" b="1" dirty="0">
                  <a:solidFill>
                    <a:srgbClr val="7F7F7F"/>
                  </a:solidFill>
                  <a:latin typeface="Arial Narrow"/>
                  <a:ea typeface="Arial Narrow"/>
                  <a:cs typeface="Arial Narrow"/>
                  <a:sym typeface="Arial Narrow"/>
                </a:rPr>
                <a:t>…without using</a:t>
              </a:r>
              <a:br>
                <a:rPr lang="sv-SE" sz="1300" b="1" dirty="0">
                  <a:solidFill>
                    <a:srgbClr val="7F7F7F"/>
                  </a:solidFill>
                  <a:latin typeface="Arial Narrow"/>
                  <a:ea typeface="Arial Narrow"/>
                  <a:cs typeface="Arial Narrow"/>
                  <a:sym typeface="Arial Narrow"/>
                </a:rPr>
              </a:br>
              <a:r>
                <a:rPr lang="sv-SE" sz="1300" b="1" dirty="0">
                  <a:solidFill>
                    <a:srgbClr val="7F7F7F"/>
                  </a:solidFill>
                  <a:latin typeface="Arial Narrow"/>
                  <a:ea typeface="Arial Narrow"/>
                  <a:cs typeface="Arial Narrow"/>
                  <a:sym typeface="Arial Narrow"/>
                </a:rPr>
                <a:t>more land…</a:t>
              </a:r>
              <a:endParaRPr lang="sv-SE" dirty="0"/>
            </a:p>
          </p:txBody>
        </p:sp>
        <p:sp>
          <p:nvSpPr>
            <p:cNvPr id="232" name="Google Shape;232;p14"/>
            <p:cNvSpPr txBox="1"/>
            <p:nvPr/>
          </p:nvSpPr>
          <p:spPr>
            <a:xfrm>
              <a:off x="7101344" y="2185346"/>
              <a:ext cx="1261884"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1300" b="1" dirty="0">
                  <a:solidFill>
                    <a:srgbClr val="7F7F7F"/>
                  </a:solidFill>
                  <a:latin typeface="Arial Narrow"/>
                  <a:ea typeface="Arial Narrow"/>
                  <a:cs typeface="Arial Narrow"/>
                  <a:sym typeface="Arial Narrow"/>
                </a:rPr>
                <a:t>…while lowering</a:t>
              </a:r>
              <a:br>
                <a:rPr lang="sv-SE" sz="1300" b="1" dirty="0">
                  <a:solidFill>
                    <a:srgbClr val="7F7F7F"/>
                  </a:solidFill>
                  <a:latin typeface="Arial Narrow"/>
                  <a:ea typeface="Arial Narrow"/>
                  <a:cs typeface="Arial Narrow"/>
                  <a:sym typeface="Arial Narrow"/>
                </a:rPr>
              </a:br>
              <a:r>
                <a:rPr lang="sv-SE" sz="1300" b="1" dirty="0">
                  <a:solidFill>
                    <a:srgbClr val="7F7F7F"/>
                  </a:solidFill>
                  <a:latin typeface="Arial Narrow"/>
                  <a:ea typeface="Arial Narrow"/>
                  <a:cs typeface="Arial Narrow"/>
                  <a:sym typeface="Arial Narrow"/>
                </a:rPr>
                <a:t>emissions…</a:t>
              </a:r>
              <a:endParaRPr lang="sv-SE" dirty="0"/>
            </a:p>
          </p:txBody>
        </p:sp>
        <p:sp>
          <p:nvSpPr>
            <p:cNvPr id="233" name="Google Shape;233;p14"/>
            <p:cNvSpPr txBox="1"/>
            <p:nvPr/>
          </p:nvSpPr>
          <p:spPr>
            <a:xfrm>
              <a:off x="3676938" y="2797598"/>
              <a:ext cx="809837"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v-SE" sz="800" b="1" cap="none" dirty="0">
                  <a:solidFill>
                    <a:srgbClr val="EB1932"/>
                  </a:solidFill>
                  <a:latin typeface="Arial Narrow"/>
                  <a:ea typeface="Arial Narrow"/>
                  <a:cs typeface="Arial Narrow"/>
                  <a:sym typeface="Arial Narrow"/>
                </a:rPr>
                <a:t>WE WILL NEED</a:t>
              </a:r>
              <a:endParaRPr lang="sv-SE" dirty="0"/>
            </a:p>
          </p:txBody>
        </p:sp>
        <p:sp>
          <p:nvSpPr>
            <p:cNvPr id="234" name="Google Shape;234;p14"/>
            <p:cNvSpPr txBox="1"/>
            <p:nvPr/>
          </p:nvSpPr>
          <p:spPr>
            <a:xfrm>
              <a:off x="7275665" y="2797597"/>
              <a:ext cx="99258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v-SE" sz="800" b="1" cap="none" dirty="0">
                  <a:solidFill>
                    <a:srgbClr val="EB1932"/>
                  </a:solidFill>
                  <a:latin typeface="Arial Narrow"/>
                  <a:ea typeface="Arial Narrow"/>
                  <a:cs typeface="Arial Narrow"/>
                  <a:sym typeface="Arial Narrow"/>
                </a:rPr>
                <a:t>WE CAN </a:t>
              </a:r>
              <a:br>
                <a:rPr lang="sv-SE" sz="800" b="1" cap="none" dirty="0">
                  <a:solidFill>
                    <a:srgbClr val="EB1932"/>
                  </a:solidFill>
                  <a:latin typeface="Arial Narrow"/>
                  <a:ea typeface="Arial Narrow"/>
                  <a:cs typeface="Arial Narrow"/>
                  <a:sym typeface="Arial Narrow"/>
                </a:rPr>
              </a:br>
              <a:r>
                <a:rPr lang="sv-SE" sz="800" b="1" cap="none" dirty="0">
                  <a:solidFill>
                    <a:srgbClr val="EB1932"/>
                  </a:solidFill>
                  <a:latin typeface="Arial Narrow"/>
                  <a:ea typeface="Arial Narrow"/>
                  <a:cs typeface="Arial Narrow"/>
                  <a:sym typeface="Arial Narrow"/>
                </a:rPr>
                <a:t>LOWER EMISSIONS</a:t>
              </a:r>
              <a:endParaRPr lang="sv-SE" dirty="0"/>
            </a:p>
          </p:txBody>
        </p:sp>
        <p:sp>
          <p:nvSpPr>
            <p:cNvPr id="235" name="Google Shape;235;p14"/>
            <p:cNvSpPr txBox="1"/>
            <p:nvPr/>
          </p:nvSpPr>
          <p:spPr>
            <a:xfrm>
              <a:off x="4561674" y="4161825"/>
              <a:ext cx="574196"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v-SE" sz="800" b="1" cap="none" dirty="0">
                  <a:solidFill>
                    <a:srgbClr val="EB1932"/>
                  </a:solidFill>
                  <a:latin typeface="Arial Narrow"/>
                  <a:ea typeface="Arial Narrow"/>
                  <a:cs typeface="Arial Narrow"/>
                  <a:sym typeface="Arial Narrow"/>
                </a:rPr>
                <a:t>TO FEED </a:t>
              </a:r>
              <a:br>
                <a:rPr lang="sv-SE" sz="800" b="1" cap="none" dirty="0">
                  <a:solidFill>
                    <a:srgbClr val="EB1932"/>
                  </a:solidFill>
                  <a:latin typeface="Arial Narrow"/>
                  <a:ea typeface="Arial Narrow"/>
                  <a:cs typeface="Arial Narrow"/>
                  <a:sym typeface="Arial Narrow"/>
                </a:rPr>
              </a:br>
              <a:r>
                <a:rPr lang="sv-SE" sz="800" b="1" cap="none" dirty="0">
                  <a:solidFill>
                    <a:srgbClr val="EB1932"/>
                  </a:solidFill>
                  <a:latin typeface="Arial Narrow"/>
                  <a:ea typeface="Arial Narrow"/>
                  <a:cs typeface="Arial Narrow"/>
                  <a:sym typeface="Arial Narrow"/>
                </a:rPr>
                <a:t>NEARLY</a:t>
              </a:r>
            </a:p>
          </p:txBody>
        </p:sp>
        <p:sp>
          <p:nvSpPr>
            <p:cNvPr id="236" name="Google Shape;236;p14"/>
            <p:cNvSpPr txBox="1"/>
            <p:nvPr/>
          </p:nvSpPr>
          <p:spPr>
            <a:xfrm>
              <a:off x="5835823" y="4825503"/>
              <a:ext cx="1093569"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v-SE" sz="800" b="1" cap="none" dirty="0">
                  <a:solidFill>
                    <a:srgbClr val="EB1932"/>
                  </a:solidFill>
                  <a:latin typeface="Arial Narrow"/>
                  <a:ea typeface="Arial Narrow"/>
                  <a:cs typeface="Arial Narrow"/>
                  <a:sym typeface="Arial Narrow"/>
                </a:rPr>
                <a:t>TO SAVE AN AREA</a:t>
              </a:r>
              <a:br>
                <a:rPr lang="sv-SE" sz="800" b="1" cap="none" dirty="0">
                  <a:solidFill>
                    <a:srgbClr val="EB1932"/>
                  </a:solidFill>
                  <a:latin typeface="Arial Narrow"/>
                  <a:ea typeface="Arial Narrow"/>
                  <a:cs typeface="Arial Narrow"/>
                  <a:sym typeface="Arial Narrow"/>
                </a:rPr>
              </a:br>
              <a:r>
                <a:rPr lang="sv-SE" sz="800" b="1" cap="none" dirty="0">
                  <a:solidFill>
                    <a:srgbClr val="EB1932"/>
                  </a:solidFill>
                  <a:latin typeface="Arial Narrow"/>
                  <a:ea typeface="Arial Narrow"/>
                  <a:cs typeface="Arial Narrow"/>
                  <a:sym typeface="Arial Narrow"/>
                </a:rPr>
                <a:t>OF FORESTS NEARLY</a:t>
              </a:r>
            </a:p>
          </p:txBody>
        </p:sp>
        <p:sp>
          <p:nvSpPr>
            <p:cNvPr id="237" name="Google Shape;237;p14"/>
            <p:cNvSpPr txBox="1"/>
            <p:nvPr/>
          </p:nvSpPr>
          <p:spPr>
            <a:xfrm>
              <a:off x="7240275" y="4464028"/>
              <a:ext cx="995786"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v-SE" sz="800" b="1" cap="none" dirty="0">
                  <a:solidFill>
                    <a:srgbClr val="EB1932"/>
                  </a:solidFill>
                  <a:latin typeface="Arial Narrow"/>
                  <a:ea typeface="Arial Narrow"/>
                  <a:cs typeface="Arial Narrow"/>
                  <a:sym typeface="Arial Narrow"/>
                </a:rPr>
                <a:t>WITH INNOVATIVE</a:t>
              </a:r>
              <a:br>
                <a:rPr lang="sv-SE" sz="800" b="1" cap="none" dirty="0">
                  <a:solidFill>
                    <a:srgbClr val="EB1932"/>
                  </a:solidFill>
                  <a:latin typeface="Arial Narrow"/>
                  <a:ea typeface="Arial Narrow"/>
                  <a:cs typeface="Arial Narrow"/>
                  <a:sym typeface="Arial Narrow"/>
                </a:rPr>
              </a:br>
              <a:r>
                <a:rPr lang="sv-SE" sz="800" b="1" cap="none" dirty="0">
                  <a:solidFill>
                    <a:srgbClr val="EB1932"/>
                  </a:solidFill>
                  <a:latin typeface="Arial Narrow"/>
                  <a:ea typeface="Arial Narrow"/>
                  <a:cs typeface="Arial Narrow"/>
                  <a:sym typeface="Arial Narrow"/>
                </a:rPr>
                <a:t>TECHNOLOGY LIKE</a:t>
              </a:r>
              <a:endParaRPr lang="sv-SE" dirty="0"/>
            </a:p>
          </p:txBody>
        </p:sp>
        <p:sp>
          <p:nvSpPr>
            <p:cNvPr id="238" name="Google Shape;238;p14"/>
            <p:cNvSpPr txBox="1"/>
            <p:nvPr/>
          </p:nvSpPr>
          <p:spPr>
            <a:xfrm>
              <a:off x="4623912" y="3089018"/>
              <a:ext cx="479618" cy="292668"/>
            </a:xfrm>
            <a:prstGeom prst="rect">
              <a:avLst/>
            </a:prstGeom>
            <a:noFill/>
            <a:ln>
              <a:noFill/>
            </a:ln>
          </p:spPr>
          <p:txBody>
            <a:bodyPr spcFirstLastPara="1" wrap="square" lIns="91425" tIns="45700" rIns="91425" bIns="45700" anchor="t" anchorCtr="0">
              <a:spAutoFit/>
            </a:bodyPr>
            <a:lstStyle/>
            <a:p>
              <a:pPr marL="0" marR="0" lvl="0" indent="0" algn="ctr" rtl="0">
                <a:lnSpc>
                  <a:spcPct val="92857"/>
                </a:lnSpc>
                <a:spcBef>
                  <a:spcPts val="0"/>
                </a:spcBef>
                <a:spcAft>
                  <a:spcPts val="0"/>
                </a:spcAft>
                <a:buNone/>
              </a:pPr>
              <a:r>
                <a:rPr lang="sv-SE" sz="1400" b="1" dirty="0">
                  <a:solidFill>
                    <a:srgbClr val="1E9CCE"/>
                  </a:solidFill>
                  <a:latin typeface="Arial Narrow"/>
                  <a:ea typeface="Arial Narrow"/>
                  <a:cs typeface="Arial Narrow"/>
                  <a:sym typeface="Arial Narrow"/>
                </a:rPr>
                <a:t>56%</a:t>
              </a:r>
              <a:endParaRPr lang="sv-SE" dirty="0"/>
            </a:p>
          </p:txBody>
        </p:sp>
        <p:sp>
          <p:nvSpPr>
            <p:cNvPr id="239" name="Google Shape;239;p14"/>
            <p:cNvSpPr txBox="1"/>
            <p:nvPr/>
          </p:nvSpPr>
          <p:spPr>
            <a:xfrm>
              <a:off x="4551255" y="3232677"/>
              <a:ext cx="595035"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v-SE" sz="800" b="1" dirty="0">
                  <a:solidFill>
                    <a:srgbClr val="1E9CCE"/>
                  </a:solidFill>
                  <a:latin typeface="Arial Narrow"/>
                  <a:ea typeface="Arial Narrow"/>
                  <a:cs typeface="Arial Narrow"/>
                  <a:sym typeface="Arial Narrow"/>
                </a:rPr>
                <a:t>more food</a:t>
              </a:r>
            </a:p>
          </p:txBody>
        </p:sp>
        <p:sp>
          <p:nvSpPr>
            <p:cNvPr id="240" name="Google Shape;240;p14"/>
            <p:cNvSpPr txBox="1"/>
            <p:nvPr/>
          </p:nvSpPr>
          <p:spPr>
            <a:xfrm>
              <a:off x="4636736" y="5043180"/>
              <a:ext cx="453970" cy="292668"/>
            </a:xfrm>
            <a:prstGeom prst="rect">
              <a:avLst/>
            </a:prstGeom>
            <a:noFill/>
            <a:ln>
              <a:noFill/>
            </a:ln>
          </p:spPr>
          <p:txBody>
            <a:bodyPr spcFirstLastPara="1" wrap="square" lIns="91425" tIns="45700" rIns="91425" bIns="45700" anchor="t" anchorCtr="0">
              <a:spAutoFit/>
            </a:bodyPr>
            <a:lstStyle/>
            <a:p>
              <a:pPr marL="0" marR="0" lvl="0" indent="0" algn="ctr" rtl="0">
                <a:lnSpc>
                  <a:spcPct val="92857"/>
                </a:lnSpc>
                <a:spcBef>
                  <a:spcPts val="0"/>
                </a:spcBef>
                <a:spcAft>
                  <a:spcPts val="0"/>
                </a:spcAft>
                <a:buNone/>
              </a:pPr>
              <a:r>
                <a:rPr lang="sv-SE" sz="1400" b="1" dirty="0">
                  <a:solidFill>
                    <a:schemeClr val="accent4"/>
                  </a:solidFill>
                  <a:latin typeface="Arial Narrow"/>
                  <a:ea typeface="Arial Narrow"/>
                  <a:cs typeface="Arial Narrow"/>
                  <a:sym typeface="Arial Narrow"/>
                </a:rPr>
                <a:t>10B</a:t>
              </a:r>
              <a:endParaRPr lang="sv-SE" dirty="0"/>
            </a:p>
          </p:txBody>
        </p:sp>
        <p:sp>
          <p:nvSpPr>
            <p:cNvPr id="241" name="Google Shape;241;p14"/>
            <p:cNvSpPr txBox="1"/>
            <p:nvPr/>
          </p:nvSpPr>
          <p:spPr>
            <a:xfrm>
              <a:off x="4600791" y="5186839"/>
              <a:ext cx="55496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v-SE" sz="800" b="1" dirty="0">
                  <a:solidFill>
                    <a:schemeClr val="accent4"/>
                  </a:solidFill>
                  <a:latin typeface="Arial Narrow"/>
                  <a:ea typeface="Arial Narrow"/>
                  <a:cs typeface="Arial Narrow"/>
                  <a:sym typeface="Arial Narrow"/>
                </a:rPr>
                <a:t>people in</a:t>
              </a:r>
              <a:endParaRPr lang="sv-SE" dirty="0"/>
            </a:p>
          </p:txBody>
        </p:sp>
        <p:sp>
          <p:nvSpPr>
            <p:cNvPr id="242" name="Google Shape;242;p14"/>
            <p:cNvSpPr txBox="1"/>
            <p:nvPr/>
          </p:nvSpPr>
          <p:spPr>
            <a:xfrm>
              <a:off x="4637699" y="5301276"/>
              <a:ext cx="466794" cy="291706"/>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sv-SE" sz="1200" b="1" dirty="0">
                  <a:solidFill>
                    <a:schemeClr val="accent4"/>
                  </a:solidFill>
                  <a:latin typeface="Arial Narrow"/>
                  <a:ea typeface="Arial Narrow"/>
                  <a:cs typeface="Arial Narrow"/>
                  <a:sym typeface="Arial Narrow"/>
                </a:rPr>
                <a:t>2050</a:t>
              </a:r>
              <a:endParaRPr lang="sv-SE" dirty="0"/>
            </a:p>
          </p:txBody>
        </p:sp>
        <p:sp>
          <p:nvSpPr>
            <p:cNvPr id="243" name="Google Shape;243;p14"/>
            <p:cNvSpPr txBox="1"/>
            <p:nvPr/>
          </p:nvSpPr>
          <p:spPr>
            <a:xfrm>
              <a:off x="3564085" y="3709819"/>
              <a:ext cx="466794" cy="291706"/>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sv-SE" sz="1200" b="1" dirty="0">
                  <a:solidFill>
                    <a:schemeClr val="lt1"/>
                  </a:solidFill>
                  <a:latin typeface="Arial Narrow"/>
                  <a:ea typeface="Arial Narrow"/>
                  <a:cs typeface="Arial Narrow"/>
                  <a:sym typeface="Arial Narrow"/>
                </a:rPr>
                <a:t>2010</a:t>
              </a:r>
              <a:endParaRPr lang="sv-SE" dirty="0"/>
            </a:p>
          </p:txBody>
        </p:sp>
        <p:sp>
          <p:nvSpPr>
            <p:cNvPr id="244" name="Google Shape;244;p14"/>
            <p:cNvSpPr txBox="1"/>
            <p:nvPr/>
          </p:nvSpPr>
          <p:spPr>
            <a:xfrm>
              <a:off x="4013911" y="3709819"/>
              <a:ext cx="466794" cy="291706"/>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sv-SE" sz="1200" b="1" dirty="0">
                  <a:solidFill>
                    <a:schemeClr val="lt1"/>
                  </a:solidFill>
                  <a:latin typeface="Arial Narrow"/>
                  <a:ea typeface="Arial Narrow"/>
                  <a:cs typeface="Arial Narrow"/>
                  <a:sym typeface="Arial Narrow"/>
                </a:rPr>
                <a:t>2050</a:t>
              </a:r>
              <a:endParaRPr lang="sv-SE" dirty="0"/>
            </a:p>
          </p:txBody>
        </p:sp>
        <p:sp>
          <p:nvSpPr>
            <p:cNvPr id="245" name="Google Shape;245;p14"/>
            <p:cNvSpPr txBox="1"/>
            <p:nvPr/>
          </p:nvSpPr>
          <p:spPr>
            <a:xfrm>
              <a:off x="3407609" y="4729638"/>
              <a:ext cx="415498" cy="215403"/>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None/>
              </a:pPr>
              <a:r>
                <a:rPr lang="sv-SE" sz="1000" b="1" cap="none" dirty="0">
                  <a:solidFill>
                    <a:srgbClr val="005989"/>
                  </a:solidFill>
                  <a:latin typeface="Arial Narrow"/>
                  <a:ea typeface="Arial Narrow"/>
                  <a:cs typeface="Arial Narrow"/>
                  <a:sym typeface="Arial Narrow"/>
                </a:rPr>
                <a:t>2050</a:t>
              </a:r>
              <a:endParaRPr lang="sv-SE" dirty="0"/>
            </a:p>
          </p:txBody>
        </p:sp>
        <p:sp>
          <p:nvSpPr>
            <p:cNvPr id="246" name="Google Shape;246;p14"/>
            <p:cNvSpPr txBox="1"/>
            <p:nvPr/>
          </p:nvSpPr>
          <p:spPr>
            <a:xfrm>
              <a:off x="3407609" y="5319573"/>
              <a:ext cx="415498" cy="215403"/>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None/>
              </a:pPr>
              <a:r>
                <a:rPr lang="sv-SE" sz="1000" b="1" cap="none" dirty="0">
                  <a:solidFill>
                    <a:srgbClr val="7F7F7F"/>
                  </a:solidFill>
                  <a:latin typeface="Arial Narrow"/>
                  <a:ea typeface="Arial Narrow"/>
                  <a:cs typeface="Arial Narrow"/>
                  <a:sym typeface="Arial Narrow"/>
                </a:rPr>
                <a:t>2010</a:t>
              </a:r>
              <a:endParaRPr lang="sv-SE" dirty="0"/>
            </a:p>
          </p:txBody>
        </p:sp>
        <p:sp>
          <p:nvSpPr>
            <p:cNvPr id="247" name="Google Shape;247;p14"/>
            <p:cNvSpPr txBox="1"/>
            <p:nvPr/>
          </p:nvSpPr>
          <p:spPr>
            <a:xfrm>
              <a:off x="5172482" y="2797597"/>
              <a:ext cx="163859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v-SE" sz="800" b="1" cap="none" dirty="0">
                  <a:solidFill>
                    <a:srgbClr val="EB1932"/>
                  </a:solidFill>
                  <a:latin typeface="Arial Narrow"/>
                  <a:ea typeface="Arial Narrow"/>
                  <a:cs typeface="Arial Narrow"/>
                  <a:sym typeface="Arial Narrow"/>
                </a:rPr>
                <a:t>WE NEED PREVENT AGRICULTURE</a:t>
              </a:r>
              <a:br>
                <a:rPr lang="sv-SE" sz="800" b="1" cap="none" dirty="0">
                  <a:solidFill>
                    <a:srgbClr val="EB1932"/>
                  </a:solidFill>
                  <a:latin typeface="Arial Narrow"/>
                  <a:ea typeface="Arial Narrow"/>
                  <a:cs typeface="Arial Narrow"/>
                  <a:sym typeface="Arial Narrow"/>
                </a:rPr>
              </a:br>
              <a:r>
                <a:rPr lang="sv-SE" sz="800" b="1" cap="none" dirty="0">
                  <a:solidFill>
                    <a:srgbClr val="EB1932"/>
                  </a:solidFill>
                  <a:latin typeface="Arial Narrow"/>
                  <a:ea typeface="Arial Narrow"/>
                  <a:cs typeface="Arial Narrow"/>
                  <a:sym typeface="Arial Narrow"/>
                </a:rPr>
                <a:t>FROM EXPANDING</a:t>
              </a:r>
            </a:p>
          </p:txBody>
        </p:sp>
        <p:sp>
          <p:nvSpPr>
            <p:cNvPr id="248" name="Google Shape;248;p14"/>
            <p:cNvSpPr txBox="1"/>
            <p:nvPr/>
          </p:nvSpPr>
          <p:spPr>
            <a:xfrm>
              <a:off x="6006417" y="3442980"/>
              <a:ext cx="649537" cy="292668"/>
            </a:xfrm>
            <a:prstGeom prst="rect">
              <a:avLst/>
            </a:prstGeom>
            <a:noFill/>
            <a:ln>
              <a:noFill/>
            </a:ln>
          </p:spPr>
          <p:txBody>
            <a:bodyPr spcFirstLastPara="1" wrap="square" lIns="91425" tIns="45700" rIns="91425" bIns="45700" anchor="t" anchorCtr="0">
              <a:spAutoFit/>
            </a:bodyPr>
            <a:lstStyle/>
            <a:p>
              <a:pPr marL="0" marR="0" lvl="0" indent="0" algn="ctr" rtl="0">
                <a:lnSpc>
                  <a:spcPct val="92857"/>
                </a:lnSpc>
                <a:spcBef>
                  <a:spcPts val="0"/>
                </a:spcBef>
                <a:spcAft>
                  <a:spcPts val="0"/>
                </a:spcAft>
                <a:buNone/>
              </a:pPr>
              <a:r>
                <a:rPr lang="sv-SE" sz="1400" b="1" dirty="0">
                  <a:solidFill>
                    <a:schemeClr val="accent4"/>
                  </a:solidFill>
                  <a:latin typeface="Arial Narrow"/>
                  <a:ea typeface="Arial Narrow"/>
                  <a:cs typeface="Arial Narrow"/>
                  <a:sym typeface="Arial Narrow"/>
                </a:rPr>
                <a:t> ~ 50%</a:t>
              </a:r>
              <a:endParaRPr lang="sv-SE" dirty="0"/>
            </a:p>
          </p:txBody>
        </p:sp>
        <p:sp>
          <p:nvSpPr>
            <p:cNvPr id="249" name="Google Shape;249;p14"/>
            <p:cNvSpPr txBox="1"/>
            <p:nvPr/>
          </p:nvSpPr>
          <p:spPr>
            <a:xfrm>
              <a:off x="5973425" y="3599109"/>
              <a:ext cx="75213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v-SE" sz="800" b="1" dirty="0">
                  <a:solidFill>
                    <a:schemeClr val="accent4"/>
                  </a:solidFill>
                  <a:latin typeface="Arial Narrow"/>
                  <a:ea typeface="Arial Narrow"/>
                  <a:cs typeface="Arial Narrow"/>
                  <a:sym typeface="Arial Narrow"/>
                </a:rPr>
                <a:t>of the world´s</a:t>
              </a:r>
              <a:br>
                <a:rPr lang="sv-SE" sz="800" b="1" dirty="0">
                  <a:solidFill>
                    <a:schemeClr val="accent4"/>
                  </a:solidFill>
                  <a:latin typeface="Arial Narrow"/>
                  <a:ea typeface="Arial Narrow"/>
                  <a:cs typeface="Arial Narrow"/>
                  <a:sym typeface="Arial Narrow"/>
                </a:rPr>
              </a:br>
              <a:r>
                <a:rPr lang="sv-SE" sz="800" b="1" dirty="0">
                  <a:solidFill>
                    <a:schemeClr val="accent4"/>
                  </a:solidFill>
                  <a:latin typeface="Arial Narrow"/>
                  <a:ea typeface="Arial Narrow"/>
                  <a:cs typeface="Arial Narrow"/>
                  <a:sym typeface="Arial Narrow"/>
                </a:rPr>
                <a:t>vetetated land</a:t>
              </a:r>
              <a:br>
                <a:rPr lang="sv-SE" sz="800" b="1" dirty="0">
                  <a:solidFill>
                    <a:schemeClr val="accent4"/>
                  </a:solidFill>
                  <a:latin typeface="Arial Narrow"/>
                  <a:ea typeface="Arial Narrow"/>
                  <a:cs typeface="Arial Narrow"/>
                  <a:sym typeface="Arial Narrow"/>
                </a:rPr>
              </a:br>
              <a:r>
                <a:rPr lang="sv-SE" sz="800" b="1" dirty="0">
                  <a:solidFill>
                    <a:schemeClr val="accent4"/>
                  </a:solidFill>
                  <a:latin typeface="Arial Narrow"/>
                  <a:ea typeface="Arial Narrow"/>
                  <a:cs typeface="Arial Narrow"/>
                  <a:sym typeface="Arial Narrow"/>
                </a:rPr>
                <a:t>for agriculture</a:t>
              </a:r>
            </a:p>
          </p:txBody>
        </p:sp>
        <p:sp>
          <p:nvSpPr>
            <p:cNvPr id="250" name="Google Shape;250;p14"/>
            <p:cNvSpPr txBox="1"/>
            <p:nvPr/>
          </p:nvSpPr>
          <p:spPr>
            <a:xfrm>
              <a:off x="6000715" y="3204522"/>
              <a:ext cx="716863"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v-SE" sz="800" b="1" dirty="0">
                  <a:solidFill>
                    <a:schemeClr val="accent4"/>
                  </a:solidFill>
                  <a:latin typeface="Arial Narrow"/>
                  <a:ea typeface="Arial Narrow"/>
                  <a:cs typeface="Arial Narrow"/>
                  <a:sym typeface="Arial Narrow"/>
                </a:rPr>
                <a:t>We currently </a:t>
              </a:r>
              <a:br>
                <a:rPr lang="sv-SE" sz="800" b="1" dirty="0">
                  <a:solidFill>
                    <a:schemeClr val="accent4"/>
                  </a:solidFill>
                  <a:latin typeface="Arial Narrow"/>
                  <a:ea typeface="Arial Narrow"/>
                  <a:cs typeface="Arial Narrow"/>
                  <a:sym typeface="Arial Narrow"/>
                </a:rPr>
              </a:br>
              <a:r>
                <a:rPr lang="sv-SE" sz="800" b="1" dirty="0">
                  <a:solidFill>
                    <a:schemeClr val="accent4"/>
                  </a:solidFill>
                  <a:latin typeface="Arial Narrow"/>
                  <a:ea typeface="Arial Narrow"/>
                  <a:cs typeface="Arial Narrow"/>
                  <a:sym typeface="Arial Narrow"/>
                </a:rPr>
                <a:t>use</a:t>
              </a:r>
            </a:p>
          </p:txBody>
        </p:sp>
        <p:sp>
          <p:nvSpPr>
            <p:cNvPr id="251" name="Google Shape;251;p14"/>
            <p:cNvSpPr txBox="1"/>
            <p:nvPr/>
          </p:nvSpPr>
          <p:spPr>
            <a:xfrm>
              <a:off x="7909595" y="3304807"/>
              <a:ext cx="529311" cy="292668"/>
            </a:xfrm>
            <a:prstGeom prst="rect">
              <a:avLst/>
            </a:prstGeom>
            <a:noFill/>
            <a:ln>
              <a:noFill/>
            </a:ln>
          </p:spPr>
          <p:txBody>
            <a:bodyPr spcFirstLastPara="1" wrap="square" lIns="91425" tIns="45700" rIns="91425" bIns="45700" anchor="t" anchorCtr="0">
              <a:spAutoFit/>
            </a:bodyPr>
            <a:lstStyle/>
            <a:p>
              <a:pPr marL="0" marR="0" lvl="0" indent="0" algn="r" rtl="0">
                <a:lnSpc>
                  <a:spcPct val="92857"/>
                </a:lnSpc>
                <a:spcBef>
                  <a:spcPts val="0"/>
                </a:spcBef>
                <a:spcAft>
                  <a:spcPts val="0"/>
                </a:spcAft>
                <a:buNone/>
              </a:pPr>
              <a:r>
                <a:rPr lang="sv-SE" sz="1400" b="1" dirty="0">
                  <a:solidFill>
                    <a:schemeClr val="accent4"/>
                  </a:solidFill>
                  <a:latin typeface="Arial Narrow"/>
                  <a:ea typeface="Arial Narrow"/>
                  <a:cs typeface="Arial Narrow"/>
                  <a:sym typeface="Arial Narrow"/>
                </a:rPr>
                <a:t>-67%</a:t>
              </a:r>
              <a:endParaRPr lang="sv-SE" dirty="0"/>
            </a:p>
          </p:txBody>
        </p:sp>
        <p:sp>
          <p:nvSpPr>
            <p:cNvPr id="252" name="Google Shape;252;p14"/>
            <p:cNvSpPr txBox="1"/>
            <p:nvPr/>
          </p:nvSpPr>
          <p:spPr>
            <a:xfrm>
              <a:off x="7753811" y="4860854"/>
              <a:ext cx="1183336" cy="215531"/>
            </a:xfrm>
            <a:prstGeom prst="rect">
              <a:avLst/>
            </a:prstGeom>
            <a:noFill/>
            <a:ln>
              <a:noFill/>
            </a:ln>
          </p:spPr>
          <p:txBody>
            <a:bodyPr spcFirstLastPara="1" wrap="square" lIns="91425" tIns="45700" rIns="91425" bIns="45700" anchor="t" anchorCtr="0">
              <a:spAutoFit/>
            </a:bodyPr>
            <a:lstStyle/>
            <a:p>
              <a:pPr marL="0" marR="0" lvl="0" indent="0" algn="l" rtl="0">
                <a:lnSpc>
                  <a:spcPct val="88888"/>
                </a:lnSpc>
                <a:spcBef>
                  <a:spcPts val="0"/>
                </a:spcBef>
                <a:spcAft>
                  <a:spcPts val="0"/>
                </a:spcAft>
                <a:buNone/>
              </a:pPr>
              <a:r>
                <a:rPr lang="sv-SE" sz="900" dirty="0">
                  <a:solidFill>
                    <a:schemeClr val="accent4"/>
                  </a:solidFill>
                  <a:latin typeface="Arial Narrow"/>
                  <a:ea typeface="Arial Narrow"/>
                  <a:cs typeface="Arial Narrow"/>
                  <a:sym typeface="Arial Narrow"/>
                </a:rPr>
                <a:t>Improved feeds</a:t>
              </a:r>
            </a:p>
          </p:txBody>
        </p:sp>
        <p:sp>
          <p:nvSpPr>
            <p:cNvPr id="253" name="Google Shape;253;p14"/>
            <p:cNvSpPr txBox="1"/>
            <p:nvPr/>
          </p:nvSpPr>
          <p:spPr>
            <a:xfrm>
              <a:off x="7272020" y="3997194"/>
              <a:ext cx="466794" cy="291706"/>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sv-SE" sz="1200" b="1" dirty="0">
                  <a:solidFill>
                    <a:schemeClr val="lt1"/>
                  </a:solidFill>
                  <a:latin typeface="Arial Narrow"/>
                  <a:ea typeface="Arial Narrow"/>
                  <a:cs typeface="Arial Narrow"/>
                  <a:sym typeface="Arial Narrow"/>
                </a:rPr>
                <a:t>2010</a:t>
              </a:r>
              <a:endParaRPr lang="sv-SE" dirty="0"/>
            </a:p>
          </p:txBody>
        </p:sp>
        <p:sp>
          <p:nvSpPr>
            <p:cNvPr id="254" name="Google Shape;254;p14"/>
            <p:cNvSpPr txBox="1"/>
            <p:nvPr/>
          </p:nvSpPr>
          <p:spPr>
            <a:xfrm>
              <a:off x="7721846" y="3997194"/>
              <a:ext cx="466794" cy="291706"/>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sv-SE" sz="1200" b="1" dirty="0">
                  <a:solidFill>
                    <a:schemeClr val="lt1"/>
                  </a:solidFill>
                  <a:latin typeface="Arial Narrow"/>
                  <a:ea typeface="Arial Narrow"/>
                  <a:cs typeface="Arial Narrow"/>
                  <a:sym typeface="Arial Narrow"/>
                </a:rPr>
                <a:t>2050</a:t>
              </a:r>
              <a:endParaRPr lang="sv-SE" dirty="0"/>
            </a:p>
          </p:txBody>
        </p:sp>
        <p:sp>
          <p:nvSpPr>
            <p:cNvPr id="255" name="Google Shape;255;p14"/>
            <p:cNvSpPr txBox="1"/>
            <p:nvPr/>
          </p:nvSpPr>
          <p:spPr>
            <a:xfrm>
              <a:off x="7176642" y="3023801"/>
              <a:ext cx="657552" cy="291706"/>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sv-SE" sz="1200" b="1" dirty="0">
                  <a:solidFill>
                    <a:schemeClr val="dk1"/>
                  </a:solidFill>
                  <a:latin typeface="Arial Narrow"/>
                  <a:ea typeface="Arial Narrow"/>
                  <a:cs typeface="Arial Narrow"/>
                  <a:sym typeface="Arial Narrow"/>
                </a:rPr>
                <a:t>12 </a:t>
              </a:r>
              <a:r>
                <a:rPr lang="sv-SE" sz="800" b="1" dirty="0">
                  <a:solidFill>
                    <a:schemeClr val="dk1"/>
                  </a:solidFill>
                  <a:latin typeface="Arial Narrow"/>
                  <a:ea typeface="Arial Narrow"/>
                  <a:cs typeface="Arial Narrow"/>
                  <a:sym typeface="Arial Narrow"/>
                </a:rPr>
                <a:t>GtCO</a:t>
              </a:r>
              <a:r>
                <a:rPr lang="sv-SE" sz="800" b="1" baseline="-25000" dirty="0">
                  <a:solidFill>
                    <a:schemeClr val="dk1"/>
                  </a:solidFill>
                  <a:latin typeface="Arial Narrow"/>
                  <a:ea typeface="Arial Narrow"/>
                  <a:cs typeface="Arial Narrow"/>
                  <a:sym typeface="Arial Narrow"/>
                </a:rPr>
                <a:t>2</a:t>
              </a:r>
              <a:r>
                <a:rPr lang="sv-SE" sz="800" b="1" dirty="0">
                  <a:solidFill>
                    <a:schemeClr val="dk1"/>
                  </a:solidFill>
                  <a:latin typeface="Arial Narrow"/>
                  <a:ea typeface="Arial Narrow"/>
                  <a:cs typeface="Arial Narrow"/>
                  <a:sym typeface="Arial Narrow"/>
                </a:rPr>
                <a:t>e</a:t>
              </a:r>
              <a:endParaRPr lang="sv-SE" dirty="0"/>
            </a:p>
          </p:txBody>
        </p:sp>
        <p:sp>
          <p:nvSpPr>
            <p:cNvPr id="256" name="Google Shape;256;p14"/>
            <p:cNvSpPr txBox="1"/>
            <p:nvPr/>
          </p:nvSpPr>
          <p:spPr>
            <a:xfrm>
              <a:off x="7698605" y="3716976"/>
              <a:ext cx="587020" cy="291706"/>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None/>
              </a:pPr>
              <a:r>
                <a:rPr lang="sv-SE" sz="1200" b="1" dirty="0">
                  <a:solidFill>
                    <a:schemeClr val="dk1"/>
                  </a:solidFill>
                  <a:latin typeface="Arial Narrow"/>
                  <a:ea typeface="Arial Narrow"/>
                  <a:cs typeface="Arial Narrow"/>
                  <a:sym typeface="Arial Narrow"/>
                </a:rPr>
                <a:t>4 </a:t>
              </a:r>
              <a:r>
                <a:rPr lang="sv-SE" sz="800" b="1" dirty="0">
                  <a:solidFill>
                    <a:schemeClr val="dk1"/>
                  </a:solidFill>
                  <a:latin typeface="Arial Narrow"/>
                  <a:ea typeface="Arial Narrow"/>
                  <a:cs typeface="Arial Narrow"/>
                  <a:sym typeface="Arial Narrow"/>
                </a:rPr>
                <a:t>GtCO</a:t>
              </a:r>
              <a:r>
                <a:rPr lang="sv-SE" sz="800" b="1" baseline="-25000" dirty="0">
                  <a:solidFill>
                    <a:schemeClr val="dk1"/>
                  </a:solidFill>
                  <a:latin typeface="Arial Narrow"/>
                  <a:ea typeface="Arial Narrow"/>
                  <a:cs typeface="Arial Narrow"/>
                  <a:sym typeface="Arial Narrow"/>
                </a:rPr>
                <a:t>2</a:t>
              </a:r>
              <a:r>
                <a:rPr lang="sv-SE" sz="800" b="1" dirty="0">
                  <a:solidFill>
                    <a:schemeClr val="dk1"/>
                  </a:solidFill>
                  <a:latin typeface="Arial Narrow"/>
                  <a:ea typeface="Arial Narrow"/>
                  <a:cs typeface="Arial Narrow"/>
                  <a:sym typeface="Arial Narrow"/>
                </a:rPr>
                <a:t>e</a:t>
              </a:r>
              <a:endParaRPr lang="sv-SE" dirty="0"/>
            </a:p>
          </p:txBody>
        </p:sp>
        <p:sp>
          <p:nvSpPr>
            <p:cNvPr id="257" name="Google Shape;257;p14"/>
            <p:cNvSpPr txBox="1"/>
            <p:nvPr/>
          </p:nvSpPr>
          <p:spPr>
            <a:xfrm>
              <a:off x="7071851" y="5214817"/>
              <a:ext cx="803411" cy="338770"/>
            </a:xfrm>
            <a:prstGeom prst="rect">
              <a:avLst/>
            </a:prstGeom>
            <a:noFill/>
            <a:ln>
              <a:noFill/>
            </a:ln>
          </p:spPr>
          <p:txBody>
            <a:bodyPr spcFirstLastPara="1" wrap="square" lIns="91425" tIns="45700" rIns="91425" bIns="45700" anchor="t" anchorCtr="0">
              <a:spAutoFit/>
            </a:bodyPr>
            <a:lstStyle/>
            <a:p>
              <a:pPr marL="0" marR="0" lvl="0" indent="0" algn="r" rtl="0">
                <a:lnSpc>
                  <a:spcPct val="88888"/>
                </a:lnSpc>
                <a:spcBef>
                  <a:spcPts val="0"/>
                </a:spcBef>
                <a:spcAft>
                  <a:spcPts val="0"/>
                </a:spcAft>
                <a:buNone/>
              </a:pPr>
              <a:r>
                <a:rPr lang="sv-SE" sz="900" dirty="0">
                  <a:solidFill>
                    <a:schemeClr val="accent4"/>
                  </a:solidFill>
                  <a:latin typeface="Arial Narrow"/>
                  <a:ea typeface="Arial Narrow"/>
                  <a:cs typeface="Arial Narrow"/>
                  <a:sym typeface="Arial Narrow"/>
                </a:rPr>
                <a:t>Plant-based</a:t>
              </a:r>
              <a:br>
                <a:rPr lang="sv-SE" sz="900" dirty="0">
                  <a:solidFill>
                    <a:schemeClr val="accent4"/>
                  </a:solidFill>
                  <a:latin typeface="Arial Narrow"/>
                  <a:ea typeface="Arial Narrow"/>
                  <a:cs typeface="Arial Narrow"/>
                  <a:sym typeface="Arial Narrow"/>
                </a:rPr>
              </a:br>
              <a:r>
                <a:rPr lang="sv-SE" sz="900" dirty="0">
                  <a:solidFill>
                    <a:schemeClr val="accent4"/>
                  </a:solidFill>
                  <a:latin typeface="Arial Narrow"/>
                  <a:ea typeface="Arial Narrow"/>
                  <a:cs typeface="Arial Narrow"/>
                  <a:sym typeface="Arial Narrow"/>
                </a:rPr>
                <a:t>burgers</a:t>
              </a:r>
            </a:p>
          </p:txBody>
        </p:sp>
        <p:sp>
          <p:nvSpPr>
            <p:cNvPr id="258" name="Google Shape;258;p14"/>
            <p:cNvSpPr txBox="1"/>
            <p:nvPr/>
          </p:nvSpPr>
          <p:spPr>
            <a:xfrm>
              <a:off x="7628449" y="5620395"/>
              <a:ext cx="1427059" cy="215531"/>
            </a:xfrm>
            <a:prstGeom prst="rect">
              <a:avLst/>
            </a:prstGeom>
            <a:noFill/>
            <a:ln>
              <a:noFill/>
            </a:ln>
          </p:spPr>
          <p:txBody>
            <a:bodyPr spcFirstLastPara="1" wrap="square" lIns="91425" tIns="45700" rIns="91425" bIns="45700" anchor="t" anchorCtr="0">
              <a:spAutoFit/>
            </a:bodyPr>
            <a:lstStyle/>
            <a:p>
              <a:pPr marL="0" marR="0" lvl="0" indent="0" algn="l" rtl="0">
                <a:lnSpc>
                  <a:spcPct val="88888"/>
                </a:lnSpc>
                <a:spcBef>
                  <a:spcPts val="0"/>
                </a:spcBef>
                <a:spcAft>
                  <a:spcPts val="0"/>
                </a:spcAft>
                <a:buNone/>
              </a:pPr>
              <a:r>
                <a:rPr lang="sv-SE" sz="900" dirty="0">
                  <a:solidFill>
                    <a:schemeClr val="accent4"/>
                  </a:solidFill>
                  <a:latin typeface="Arial Narrow"/>
                  <a:ea typeface="Arial Narrow"/>
                  <a:cs typeface="Arial Narrow"/>
                  <a:sym typeface="Arial Narrow"/>
                </a:rPr>
                <a:t>Resilent crop breeds</a:t>
              </a:r>
            </a:p>
          </p:txBody>
        </p:sp>
      </p:grpSp>
      <p:sp>
        <p:nvSpPr>
          <p:cNvPr id="259" name="Google Shape;259;p14"/>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Bakgrund 14</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4" name="Bildobjekt 3">
            <a:extLst>
              <a:ext uri="{FF2B5EF4-FFF2-40B4-BE49-F238E27FC236}">
                <a16:creationId xmlns:a16="http://schemas.microsoft.com/office/drawing/2014/main" id="{43DA9D54-CA65-4E11-A7B7-22352F524290}"/>
              </a:ext>
            </a:extLst>
          </p:cNvPr>
          <p:cNvPicPr>
            <a:picLocks noChangeAspect="1"/>
          </p:cNvPicPr>
          <p:nvPr/>
        </p:nvPicPr>
        <p:blipFill>
          <a:blip r:embed="rId3"/>
          <a:stretch>
            <a:fillRect/>
          </a:stretch>
        </p:blipFill>
        <p:spPr>
          <a:xfrm>
            <a:off x="2782326" y="232725"/>
            <a:ext cx="6531096" cy="6392549"/>
          </a:xfrm>
          <a:prstGeom prst="rect">
            <a:avLst/>
          </a:prstGeom>
        </p:spPr>
      </p:pic>
      <p:sp>
        <p:nvSpPr>
          <p:cNvPr id="264" name="Google Shape;264;p15"/>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Stefan Vladimirov on Unsplash</a:t>
            </a:r>
            <a:endParaRPr lang="sv-SE" sz="1000" dirty="0">
              <a:solidFill>
                <a:schemeClr val="dk1"/>
              </a:solidFill>
              <a:latin typeface="Calibri"/>
              <a:ea typeface="Calibri"/>
              <a:cs typeface="Calibri"/>
              <a:sym typeface="Calibri"/>
            </a:endParaRPr>
          </a:p>
        </p:txBody>
      </p:sp>
      <p:sp>
        <p:nvSpPr>
          <p:cNvPr id="283" name="Google Shape;283;p15"/>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15</a:t>
            </a:r>
            <a:endParaRPr lang="sv-SE" dirty="0"/>
          </a:p>
        </p:txBody>
      </p:sp>
      <p:pic>
        <p:nvPicPr>
          <p:cNvPr id="27" name="Bildobjekt 26">
            <a:extLst>
              <a:ext uri="{FF2B5EF4-FFF2-40B4-BE49-F238E27FC236}">
                <a16:creationId xmlns:a16="http://schemas.microsoft.com/office/drawing/2014/main" id="{91E3DDFF-068F-4F62-B1A5-ECE9E1A42165}"/>
              </a:ext>
            </a:extLst>
          </p:cNvPr>
          <p:cNvPicPr>
            <a:picLocks noChangeAspect="1"/>
          </p:cNvPicPr>
          <p:nvPr/>
        </p:nvPicPr>
        <p:blipFill>
          <a:blip r:embed="rId4"/>
          <a:stretch>
            <a:fillRect/>
          </a:stretch>
        </p:blipFill>
        <p:spPr>
          <a:xfrm>
            <a:off x="4964284" y="199701"/>
            <a:ext cx="2266626" cy="22666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7"/>
                                        </p:tgtEl>
                                        <p:attrNameLst>
                                          <p:attrName>ppt_w</p:attrName>
                                        </p:attrNameLst>
                                      </p:cBhvr>
                                      <p:tavLst>
                                        <p:tav tm="0">
                                          <p:val>
                                            <p:strVal val="ppt_w"/>
                                          </p:val>
                                        </p:tav>
                                        <p:tav tm="100000">
                                          <p:val>
                                            <p:fltVal val="0"/>
                                          </p:val>
                                        </p:tav>
                                      </p:tavLst>
                                    </p:anim>
                                    <p:anim calcmode="lin" valueType="num">
                                      <p:cBhvr>
                                        <p:cTn id="14" dur="500"/>
                                        <p:tgtEl>
                                          <p:spTgt spid="27"/>
                                        </p:tgtEl>
                                        <p:attrNameLst>
                                          <p:attrName>ppt_h</p:attrName>
                                        </p:attrNameLst>
                                      </p:cBhvr>
                                      <p:tavLst>
                                        <p:tav tm="0">
                                          <p:val>
                                            <p:strVal val="ppt_h"/>
                                          </p:val>
                                        </p:tav>
                                        <p:tav tm="100000">
                                          <p:val>
                                            <p:fltVal val="0"/>
                                          </p:val>
                                        </p:tav>
                                      </p:tavLst>
                                    </p:anim>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6"/>
          <p:cNvSpPr/>
          <p:nvPr/>
        </p:nvSpPr>
        <p:spPr>
          <a:xfrm>
            <a:off x="1693627" y="1789506"/>
            <a:ext cx="8770289" cy="4688736"/>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pic>
        <p:nvPicPr>
          <p:cNvPr id="290" name="Google Shape;290;p16"/>
          <p:cNvPicPr preferRelativeResize="0"/>
          <p:nvPr/>
        </p:nvPicPr>
        <p:blipFill rotWithShape="1">
          <a:blip r:embed="rId3">
            <a:alphaModFix/>
          </a:blip>
          <a:srcRect l="87213" r="1064" b="91868"/>
          <a:stretch/>
        </p:blipFill>
        <p:spPr>
          <a:xfrm>
            <a:off x="9663521" y="5643167"/>
            <a:ext cx="574766" cy="403533"/>
          </a:xfrm>
          <a:prstGeom prst="rect">
            <a:avLst/>
          </a:prstGeom>
          <a:noFill/>
          <a:ln>
            <a:noFill/>
          </a:ln>
        </p:spPr>
      </p:pic>
      <p:sp>
        <p:nvSpPr>
          <p:cNvPr id="291" name="Google Shape;291;p16"/>
          <p:cNvSpPr txBox="1"/>
          <p:nvPr/>
        </p:nvSpPr>
        <p:spPr>
          <a:xfrm>
            <a:off x="1902458" y="6071597"/>
            <a:ext cx="6953250" cy="411753"/>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Poore &amp; Nemecek (2018); UN FAO: UN AWUASTAT; Bar-On et al. (2018).</a:t>
            </a:r>
            <a:br>
              <a:rPr lang="sv-SE" sz="1000" dirty="0">
                <a:solidFill>
                  <a:srgbClr val="526741"/>
                </a:solidFill>
                <a:latin typeface="Calibri"/>
                <a:ea typeface="Calibri"/>
                <a:cs typeface="Calibri"/>
                <a:sym typeface="Calibri"/>
              </a:rPr>
            </a:br>
            <a:r>
              <a:rPr lang="sv-SE" sz="1000" dirty="0">
                <a:solidFill>
                  <a:srgbClr val="526741"/>
                </a:solidFill>
                <a:latin typeface="Calibri"/>
                <a:ea typeface="Calibri"/>
                <a:cs typeface="Calibri"/>
                <a:sym typeface="Calibri"/>
              </a:rPr>
              <a:t>OurWorldinData.org – Research and data to make progress against the world´s largest problems.</a:t>
            </a:r>
            <a:endParaRPr lang="sv-SE" sz="1000" dirty="0">
              <a:solidFill>
                <a:schemeClr val="dk1"/>
              </a:solidFill>
              <a:latin typeface="Calibri"/>
              <a:ea typeface="Calibri"/>
              <a:cs typeface="Calibri"/>
              <a:sym typeface="Calibri"/>
            </a:endParaRPr>
          </a:p>
        </p:txBody>
      </p:sp>
      <p:sp>
        <p:nvSpPr>
          <p:cNvPr id="292" name="Google Shape;292;p16"/>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JORDBRUKETS STORA PÅVERKAN</a:t>
            </a:r>
            <a:br>
              <a:rPr lang="sv-SE" dirty="0"/>
            </a:br>
            <a:r>
              <a:rPr lang="sv-SE" dirty="0"/>
              <a:t>PÅ PLANETENS RESURSER</a:t>
            </a:r>
          </a:p>
        </p:txBody>
      </p:sp>
      <p:sp>
        <p:nvSpPr>
          <p:cNvPr id="293" name="Google Shape;293;p16"/>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16</a:t>
            </a:fld>
            <a:endParaRPr lang="sv-SE" dirty="0"/>
          </a:p>
        </p:txBody>
      </p:sp>
      <p:pic>
        <p:nvPicPr>
          <p:cNvPr id="294" name="Google Shape;294;p16"/>
          <p:cNvPicPr preferRelativeResize="0"/>
          <p:nvPr/>
        </p:nvPicPr>
        <p:blipFill rotWithShape="1">
          <a:blip r:embed="rId4">
            <a:alphaModFix/>
          </a:blip>
          <a:srcRect/>
          <a:stretch/>
        </p:blipFill>
        <p:spPr>
          <a:xfrm>
            <a:off x="2419350" y="2008106"/>
            <a:ext cx="7239000" cy="4059319"/>
          </a:xfrm>
          <a:prstGeom prst="rect">
            <a:avLst/>
          </a:prstGeom>
          <a:noFill/>
          <a:ln>
            <a:noFill/>
          </a:ln>
        </p:spPr>
      </p:pic>
      <p:sp>
        <p:nvSpPr>
          <p:cNvPr id="295" name="Google Shape;295;p16"/>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16</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299"/>
        <p:cNvGrpSpPr/>
        <p:nvPr/>
      </p:nvGrpSpPr>
      <p:grpSpPr>
        <a:xfrm>
          <a:off x="0" y="0"/>
          <a:ext cx="0" cy="0"/>
          <a:chOff x="0" y="0"/>
          <a:chExt cx="0" cy="0"/>
        </a:xfrm>
      </p:grpSpPr>
      <p:sp>
        <p:nvSpPr>
          <p:cNvPr id="300" name="Google Shape;300;p17"/>
          <p:cNvSpPr/>
          <p:nvPr/>
        </p:nvSpPr>
        <p:spPr>
          <a:xfrm>
            <a:off x="1693627" y="1996240"/>
            <a:ext cx="8770289" cy="4251912"/>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301" name="Google Shape;301;p17"/>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JORDENS MEDELTEMPERATUR HAR </a:t>
            </a:r>
            <a:br>
              <a:rPr lang="sv-SE" dirty="0"/>
            </a:br>
            <a:r>
              <a:rPr lang="sv-SE" dirty="0"/>
              <a:t>STIGIT DE SENASTE DECENNIERNA </a:t>
            </a:r>
          </a:p>
        </p:txBody>
      </p:sp>
      <p:sp>
        <p:nvSpPr>
          <p:cNvPr id="302" name="Google Shape;302;p17"/>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17</a:t>
            </a:fld>
            <a:endParaRPr lang="sv-SE" dirty="0"/>
          </a:p>
        </p:txBody>
      </p:sp>
      <p:sp>
        <p:nvSpPr>
          <p:cNvPr id="303" name="Google Shape;303;p17"/>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The European Environment Agency </a:t>
            </a:r>
            <a:endParaRPr lang="sv-SE" sz="1000" dirty="0">
              <a:solidFill>
                <a:schemeClr val="dk1"/>
              </a:solidFill>
              <a:latin typeface="Calibri"/>
              <a:ea typeface="Calibri"/>
              <a:cs typeface="Calibri"/>
              <a:sym typeface="Calibri"/>
            </a:endParaRPr>
          </a:p>
        </p:txBody>
      </p:sp>
      <p:grpSp>
        <p:nvGrpSpPr>
          <p:cNvPr id="304" name="Google Shape;304;p17"/>
          <p:cNvGrpSpPr/>
          <p:nvPr/>
        </p:nvGrpSpPr>
        <p:grpSpPr>
          <a:xfrm>
            <a:off x="2420470" y="2232593"/>
            <a:ext cx="7297685" cy="3820632"/>
            <a:chOff x="2420470" y="2224642"/>
            <a:chExt cx="7297685" cy="3820632"/>
          </a:xfrm>
        </p:grpSpPr>
        <p:pic>
          <p:nvPicPr>
            <p:cNvPr id="305" name="Google Shape;305;p17"/>
            <p:cNvPicPr preferRelativeResize="0"/>
            <p:nvPr/>
          </p:nvPicPr>
          <p:blipFill rotWithShape="1">
            <a:blip r:embed="rId3">
              <a:alphaModFix/>
            </a:blip>
            <a:srcRect/>
            <a:stretch/>
          </p:blipFill>
          <p:spPr>
            <a:xfrm>
              <a:off x="2559689" y="2224642"/>
              <a:ext cx="7044272" cy="3799750"/>
            </a:xfrm>
            <a:prstGeom prst="rect">
              <a:avLst/>
            </a:prstGeom>
            <a:noFill/>
            <a:ln>
              <a:noFill/>
            </a:ln>
          </p:spPr>
        </p:pic>
        <p:sp>
          <p:nvSpPr>
            <p:cNvPr id="306" name="Google Shape;306;p17"/>
            <p:cNvSpPr txBox="1"/>
            <p:nvPr/>
          </p:nvSpPr>
          <p:spPr>
            <a:xfrm>
              <a:off x="2420470" y="5400847"/>
              <a:ext cx="352044" cy="163825"/>
            </a:xfrm>
            <a:prstGeom prst="rect">
              <a:avLst/>
            </a:prstGeom>
            <a:solidFill>
              <a:schemeClr val="lt1"/>
            </a:solidFill>
            <a:ln>
              <a:noFill/>
            </a:ln>
          </p:spPr>
          <p:txBody>
            <a:bodyPr spcFirstLastPara="1" wrap="square" lIns="36000" tIns="36000" rIns="36000" bIns="36000" anchor="ctr" anchorCtr="0">
              <a:noAutofit/>
            </a:bodyPr>
            <a:lstStyle/>
            <a:p>
              <a:pPr marL="0" marR="0" lvl="0" indent="0" algn="r" rtl="0">
                <a:lnSpc>
                  <a:spcPct val="91111"/>
                </a:lnSpc>
                <a:spcBef>
                  <a:spcPts val="0"/>
                </a:spcBef>
                <a:spcAft>
                  <a:spcPts val="0"/>
                </a:spcAft>
                <a:buNone/>
              </a:pPr>
              <a:r>
                <a:rPr lang="sv-SE" sz="900" dirty="0">
                  <a:solidFill>
                    <a:schemeClr val="dk1"/>
                  </a:solidFill>
                  <a:latin typeface="Calibri"/>
                  <a:ea typeface="Calibri"/>
                  <a:cs typeface="Calibri"/>
                  <a:sym typeface="Calibri"/>
                </a:rPr>
                <a:t>-0.5</a:t>
              </a:r>
              <a:endParaRPr lang="sv-SE" dirty="0"/>
            </a:p>
          </p:txBody>
        </p:sp>
        <p:sp>
          <p:nvSpPr>
            <p:cNvPr id="307" name="Google Shape;307;p17"/>
            <p:cNvSpPr txBox="1"/>
            <p:nvPr/>
          </p:nvSpPr>
          <p:spPr>
            <a:xfrm>
              <a:off x="8462360" y="5911716"/>
              <a:ext cx="1048218" cy="133558"/>
            </a:xfrm>
            <a:prstGeom prst="rect">
              <a:avLst/>
            </a:prstGeom>
            <a:solidFill>
              <a:schemeClr val="lt1"/>
            </a:solidFill>
            <a:ln>
              <a:noFill/>
            </a:ln>
          </p:spPr>
          <p:txBody>
            <a:bodyPr spcFirstLastPara="1" wrap="square" lIns="0" tIns="36000" rIns="36000" bIns="36000" anchor="ctr" anchorCtr="0">
              <a:noAutofit/>
            </a:bodyPr>
            <a:lstStyle/>
            <a:p>
              <a:pPr marL="0" marR="0" lvl="0" indent="0" algn="l" rtl="0">
                <a:lnSpc>
                  <a:spcPct val="91111"/>
                </a:lnSpc>
                <a:spcBef>
                  <a:spcPts val="0"/>
                </a:spcBef>
                <a:spcAft>
                  <a:spcPts val="0"/>
                </a:spcAft>
                <a:buNone/>
              </a:pPr>
              <a:r>
                <a:rPr lang="sv-SE" sz="900" dirty="0">
                  <a:solidFill>
                    <a:schemeClr val="dk1"/>
                  </a:solidFill>
                  <a:latin typeface="Calibri"/>
                  <a:ea typeface="Calibri"/>
                  <a:cs typeface="Calibri"/>
                  <a:sym typeface="Calibri"/>
                </a:rPr>
                <a:t>NOAA Global Temp</a:t>
              </a:r>
              <a:endParaRPr lang="sv-SE" dirty="0"/>
            </a:p>
          </p:txBody>
        </p:sp>
        <p:sp>
          <p:nvSpPr>
            <p:cNvPr id="308" name="Google Shape;308;p17"/>
            <p:cNvSpPr txBox="1"/>
            <p:nvPr/>
          </p:nvSpPr>
          <p:spPr>
            <a:xfrm>
              <a:off x="7607094" y="5911716"/>
              <a:ext cx="557352" cy="133558"/>
            </a:xfrm>
            <a:prstGeom prst="rect">
              <a:avLst/>
            </a:prstGeom>
            <a:solidFill>
              <a:schemeClr val="lt1"/>
            </a:solidFill>
            <a:ln>
              <a:noFill/>
            </a:ln>
          </p:spPr>
          <p:txBody>
            <a:bodyPr spcFirstLastPara="1" wrap="square" lIns="36000" tIns="36000" rIns="36000" bIns="36000" anchor="ctr" anchorCtr="0">
              <a:noAutofit/>
            </a:bodyPr>
            <a:lstStyle/>
            <a:p>
              <a:pPr marL="0" marR="0" lvl="0" indent="0" algn="l" rtl="0">
                <a:lnSpc>
                  <a:spcPct val="91111"/>
                </a:lnSpc>
                <a:spcBef>
                  <a:spcPts val="0"/>
                </a:spcBef>
                <a:spcAft>
                  <a:spcPts val="0"/>
                </a:spcAft>
                <a:buNone/>
              </a:pPr>
              <a:r>
                <a:rPr lang="sv-SE" sz="900" dirty="0">
                  <a:solidFill>
                    <a:schemeClr val="dk1"/>
                  </a:solidFill>
                  <a:latin typeface="Calibri"/>
                  <a:ea typeface="Calibri"/>
                  <a:cs typeface="Calibri"/>
                  <a:sym typeface="Calibri"/>
                </a:rPr>
                <a:t>GISTEMP</a:t>
              </a:r>
              <a:endParaRPr lang="sv-SE" dirty="0"/>
            </a:p>
          </p:txBody>
        </p:sp>
        <p:sp>
          <p:nvSpPr>
            <p:cNvPr id="309" name="Google Shape;309;p17"/>
            <p:cNvSpPr txBox="1"/>
            <p:nvPr/>
          </p:nvSpPr>
          <p:spPr>
            <a:xfrm>
              <a:off x="6989086" y="5911716"/>
              <a:ext cx="376600" cy="133558"/>
            </a:xfrm>
            <a:prstGeom prst="rect">
              <a:avLst/>
            </a:prstGeom>
            <a:solidFill>
              <a:schemeClr val="lt1"/>
            </a:solidFill>
            <a:ln>
              <a:noFill/>
            </a:ln>
          </p:spPr>
          <p:txBody>
            <a:bodyPr spcFirstLastPara="1" wrap="square" lIns="36000" tIns="36000" rIns="36000" bIns="36000" anchor="ctr" anchorCtr="0">
              <a:noAutofit/>
            </a:bodyPr>
            <a:lstStyle/>
            <a:p>
              <a:pPr marL="0" marR="0" lvl="0" indent="0" algn="l" rtl="0">
                <a:lnSpc>
                  <a:spcPct val="91111"/>
                </a:lnSpc>
                <a:spcBef>
                  <a:spcPts val="0"/>
                </a:spcBef>
                <a:spcAft>
                  <a:spcPts val="0"/>
                </a:spcAft>
                <a:buNone/>
              </a:pPr>
              <a:r>
                <a:rPr lang="sv-SE" sz="900" dirty="0">
                  <a:solidFill>
                    <a:schemeClr val="dk1"/>
                  </a:solidFill>
                  <a:latin typeface="Calibri"/>
                  <a:ea typeface="Calibri"/>
                  <a:cs typeface="Calibri"/>
                  <a:sym typeface="Calibri"/>
                </a:rPr>
                <a:t>ERA5</a:t>
              </a:r>
              <a:endParaRPr lang="sv-SE" dirty="0"/>
            </a:p>
          </p:txBody>
        </p:sp>
        <p:sp>
          <p:nvSpPr>
            <p:cNvPr id="310" name="Google Shape;310;p17"/>
            <p:cNvSpPr txBox="1"/>
            <p:nvPr/>
          </p:nvSpPr>
          <p:spPr>
            <a:xfrm>
              <a:off x="4378792" y="5911716"/>
              <a:ext cx="1015872" cy="133558"/>
            </a:xfrm>
            <a:prstGeom prst="rect">
              <a:avLst/>
            </a:prstGeom>
            <a:solidFill>
              <a:schemeClr val="lt1"/>
            </a:solidFill>
            <a:ln>
              <a:noFill/>
            </a:ln>
          </p:spPr>
          <p:txBody>
            <a:bodyPr spcFirstLastPara="1" wrap="square" lIns="36000" tIns="36000" rIns="36000" bIns="36000" anchor="ctr" anchorCtr="0">
              <a:noAutofit/>
            </a:bodyPr>
            <a:lstStyle/>
            <a:p>
              <a:pPr marL="0" marR="0" lvl="0" indent="0" algn="l" rtl="0">
                <a:lnSpc>
                  <a:spcPct val="91111"/>
                </a:lnSpc>
                <a:spcBef>
                  <a:spcPts val="0"/>
                </a:spcBef>
                <a:spcAft>
                  <a:spcPts val="0"/>
                </a:spcAft>
                <a:buNone/>
              </a:pPr>
              <a:r>
                <a:rPr lang="sv-SE" sz="900" dirty="0">
                  <a:solidFill>
                    <a:schemeClr val="dk1"/>
                  </a:solidFill>
                  <a:latin typeface="Calibri"/>
                  <a:ea typeface="Calibri"/>
                  <a:cs typeface="Calibri"/>
                  <a:sym typeface="Calibri"/>
                </a:rPr>
                <a:t>HadCRUT4 average</a:t>
              </a:r>
            </a:p>
          </p:txBody>
        </p:sp>
        <p:sp>
          <p:nvSpPr>
            <p:cNvPr id="311" name="Google Shape;311;p17"/>
            <p:cNvSpPr txBox="1"/>
            <p:nvPr/>
          </p:nvSpPr>
          <p:spPr>
            <a:xfrm>
              <a:off x="5607511" y="5911716"/>
              <a:ext cx="1088981" cy="133558"/>
            </a:xfrm>
            <a:prstGeom prst="rect">
              <a:avLst/>
            </a:prstGeom>
            <a:solidFill>
              <a:schemeClr val="lt1"/>
            </a:solidFill>
            <a:ln>
              <a:noFill/>
            </a:ln>
          </p:spPr>
          <p:txBody>
            <a:bodyPr spcFirstLastPara="1" wrap="square" lIns="36000" tIns="36000" rIns="36000" bIns="36000" anchor="ctr" anchorCtr="0">
              <a:noAutofit/>
            </a:bodyPr>
            <a:lstStyle/>
            <a:p>
              <a:pPr marL="0" marR="0" lvl="0" indent="0" algn="l" rtl="0">
                <a:lnSpc>
                  <a:spcPct val="91111"/>
                </a:lnSpc>
                <a:spcBef>
                  <a:spcPts val="0"/>
                </a:spcBef>
                <a:spcAft>
                  <a:spcPts val="0"/>
                </a:spcAft>
                <a:buNone/>
              </a:pPr>
              <a:r>
                <a:rPr lang="sv-SE" sz="900" dirty="0">
                  <a:solidFill>
                    <a:schemeClr val="dk1"/>
                  </a:solidFill>
                  <a:latin typeface="Calibri"/>
                  <a:ea typeface="Calibri"/>
                  <a:cs typeface="Calibri"/>
                  <a:sym typeface="Calibri"/>
                </a:rPr>
                <a:t>HadCRUT4 lower limit</a:t>
              </a:r>
              <a:endParaRPr lang="sv-SE" dirty="0"/>
            </a:p>
          </p:txBody>
        </p:sp>
        <p:sp>
          <p:nvSpPr>
            <p:cNvPr id="312" name="Google Shape;312;p17"/>
            <p:cNvSpPr txBox="1"/>
            <p:nvPr/>
          </p:nvSpPr>
          <p:spPr>
            <a:xfrm>
              <a:off x="2973975" y="5911716"/>
              <a:ext cx="1100932" cy="133558"/>
            </a:xfrm>
            <a:prstGeom prst="rect">
              <a:avLst/>
            </a:prstGeom>
            <a:solidFill>
              <a:schemeClr val="lt1"/>
            </a:solidFill>
            <a:ln>
              <a:noFill/>
            </a:ln>
          </p:spPr>
          <p:txBody>
            <a:bodyPr spcFirstLastPara="1" wrap="square" lIns="36000" tIns="36000" rIns="36000" bIns="36000" anchor="ctr" anchorCtr="0">
              <a:noAutofit/>
            </a:bodyPr>
            <a:lstStyle/>
            <a:p>
              <a:pPr marL="0" marR="0" lvl="0" indent="0" algn="l" rtl="0">
                <a:lnSpc>
                  <a:spcPct val="91111"/>
                </a:lnSpc>
                <a:spcBef>
                  <a:spcPts val="0"/>
                </a:spcBef>
                <a:spcAft>
                  <a:spcPts val="0"/>
                </a:spcAft>
                <a:buNone/>
              </a:pPr>
              <a:r>
                <a:rPr lang="sv-SE" sz="900" dirty="0">
                  <a:solidFill>
                    <a:schemeClr val="dk1"/>
                  </a:solidFill>
                  <a:latin typeface="Calibri"/>
                  <a:ea typeface="Calibri"/>
                  <a:cs typeface="Calibri"/>
                  <a:sym typeface="Calibri"/>
                </a:rPr>
                <a:t>HadCRUT4 upper limit</a:t>
              </a:r>
              <a:endParaRPr lang="sv-SE" dirty="0"/>
            </a:p>
          </p:txBody>
        </p:sp>
        <p:grpSp>
          <p:nvGrpSpPr>
            <p:cNvPr id="313" name="Google Shape;313;p17"/>
            <p:cNvGrpSpPr/>
            <p:nvPr/>
          </p:nvGrpSpPr>
          <p:grpSpPr>
            <a:xfrm>
              <a:off x="2661478" y="5513318"/>
              <a:ext cx="7056677" cy="236049"/>
              <a:chOff x="2661478" y="5513318"/>
              <a:chExt cx="7056677" cy="236049"/>
            </a:xfrm>
          </p:grpSpPr>
          <p:sp>
            <p:nvSpPr>
              <p:cNvPr id="314" name="Google Shape;314;p17"/>
              <p:cNvSpPr/>
              <p:nvPr/>
            </p:nvSpPr>
            <p:spPr>
              <a:xfrm>
                <a:off x="2661478" y="5513318"/>
                <a:ext cx="7041513" cy="2360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315" name="Google Shape;315;p17"/>
              <p:cNvSpPr txBox="1"/>
              <p:nvPr/>
            </p:nvSpPr>
            <p:spPr>
              <a:xfrm>
                <a:off x="2661478"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1850</a:t>
                </a:r>
                <a:endParaRPr lang="sv-SE" dirty="0"/>
              </a:p>
            </p:txBody>
          </p:sp>
          <p:sp>
            <p:nvSpPr>
              <p:cNvPr id="316" name="Google Shape;316;p17"/>
              <p:cNvSpPr txBox="1"/>
              <p:nvPr/>
            </p:nvSpPr>
            <p:spPr>
              <a:xfrm>
                <a:off x="3060199"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1860</a:t>
                </a:r>
                <a:endParaRPr lang="sv-SE" dirty="0"/>
              </a:p>
            </p:txBody>
          </p:sp>
          <p:sp>
            <p:nvSpPr>
              <p:cNvPr id="317" name="Google Shape;317;p17"/>
              <p:cNvSpPr txBox="1"/>
              <p:nvPr/>
            </p:nvSpPr>
            <p:spPr>
              <a:xfrm>
                <a:off x="3464235"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1870</a:t>
                </a:r>
                <a:endParaRPr lang="sv-SE" dirty="0"/>
              </a:p>
            </p:txBody>
          </p:sp>
          <p:sp>
            <p:nvSpPr>
              <p:cNvPr id="318" name="Google Shape;318;p17"/>
              <p:cNvSpPr txBox="1"/>
              <p:nvPr/>
            </p:nvSpPr>
            <p:spPr>
              <a:xfrm>
                <a:off x="3852324"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1880</a:t>
                </a:r>
                <a:endParaRPr lang="sv-SE" dirty="0"/>
              </a:p>
            </p:txBody>
          </p:sp>
          <p:sp>
            <p:nvSpPr>
              <p:cNvPr id="319" name="Google Shape;319;p17"/>
              <p:cNvSpPr txBox="1"/>
              <p:nvPr/>
            </p:nvSpPr>
            <p:spPr>
              <a:xfrm>
                <a:off x="4245729"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1890</a:t>
                </a:r>
                <a:endParaRPr lang="sv-SE" dirty="0"/>
              </a:p>
            </p:txBody>
          </p:sp>
          <p:sp>
            <p:nvSpPr>
              <p:cNvPr id="320" name="Google Shape;320;p17"/>
              <p:cNvSpPr txBox="1"/>
              <p:nvPr/>
            </p:nvSpPr>
            <p:spPr>
              <a:xfrm>
                <a:off x="4639134"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1900</a:t>
                </a:r>
                <a:endParaRPr lang="sv-SE" dirty="0"/>
              </a:p>
            </p:txBody>
          </p:sp>
          <p:sp>
            <p:nvSpPr>
              <p:cNvPr id="321" name="Google Shape;321;p17"/>
              <p:cNvSpPr txBox="1"/>
              <p:nvPr/>
            </p:nvSpPr>
            <p:spPr>
              <a:xfrm>
                <a:off x="5059120"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1910</a:t>
                </a:r>
                <a:endParaRPr lang="sv-SE" dirty="0"/>
              </a:p>
            </p:txBody>
          </p:sp>
          <p:sp>
            <p:nvSpPr>
              <p:cNvPr id="322" name="Google Shape;322;p17"/>
              <p:cNvSpPr txBox="1"/>
              <p:nvPr/>
            </p:nvSpPr>
            <p:spPr>
              <a:xfrm>
                <a:off x="5447208"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1920</a:t>
                </a:r>
                <a:endParaRPr lang="sv-SE" dirty="0"/>
              </a:p>
            </p:txBody>
          </p:sp>
          <p:sp>
            <p:nvSpPr>
              <p:cNvPr id="323" name="Google Shape;323;p17"/>
              <p:cNvSpPr txBox="1"/>
              <p:nvPr/>
            </p:nvSpPr>
            <p:spPr>
              <a:xfrm>
                <a:off x="5851245"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1930</a:t>
                </a:r>
                <a:endParaRPr lang="sv-SE" dirty="0"/>
              </a:p>
            </p:txBody>
          </p:sp>
          <p:sp>
            <p:nvSpPr>
              <p:cNvPr id="324" name="Google Shape;324;p17"/>
              <p:cNvSpPr txBox="1"/>
              <p:nvPr/>
            </p:nvSpPr>
            <p:spPr>
              <a:xfrm>
                <a:off x="6228701"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1940</a:t>
                </a:r>
                <a:endParaRPr lang="sv-SE" dirty="0"/>
              </a:p>
            </p:txBody>
          </p:sp>
          <p:sp>
            <p:nvSpPr>
              <p:cNvPr id="325" name="Google Shape;325;p17"/>
              <p:cNvSpPr txBox="1"/>
              <p:nvPr/>
            </p:nvSpPr>
            <p:spPr>
              <a:xfrm>
                <a:off x="6638053"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1950</a:t>
                </a:r>
                <a:endParaRPr lang="sv-SE" dirty="0"/>
              </a:p>
            </p:txBody>
          </p:sp>
          <p:sp>
            <p:nvSpPr>
              <p:cNvPr id="326" name="Google Shape;326;p17"/>
              <p:cNvSpPr txBox="1"/>
              <p:nvPr/>
            </p:nvSpPr>
            <p:spPr>
              <a:xfrm>
                <a:off x="7042091"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1960</a:t>
                </a:r>
                <a:endParaRPr lang="sv-SE" dirty="0"/>
              </a:p>
            </p:txBody>
          </p:sp>
          <p:sp>
            <p:nvSpPr>
              <p:cNvPr id="327" name="Google Shape;327;p17"/>
              <p:cNvSpPr txBox="1"/>
              <p:nvPr/>
            </p:nvSpPr>
            <p:spPr>
              <a:xfrm>
                <a:off x="7440811"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1970</a:t>
                </a:r>
                <a:endParaRPr lang="sv-SE" dirty="0"/>
              </a:p>
            </p:txBody>
          </p:sp>
          <p:sp>
            <p:nvSpPr>
              <p:cNvPr id="328" name="Google Shape;328;p17"/>
              <p:cNvSpPr txBox="1"/>
              <p:nvPr/>
            </p:nvSpPr>
            <p:spPr>
              <a:xfrm>
                <a:off x="7839532"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1980</a:t>
                </a:r>
                <a:endParaRPr lang="sv-SE" dirty="0"/>
              </a:p>
            </p:txBody>
          </p:sp>
          <p:sp>
            <p:nvSpPr>
              <p:cNvPr id="329" name="Google Shape;329;p17"/>
              <p:cNvSpPr txBox="1"/>
              <p:nvPr/>
            </p:nvSpPr>
            <p:spPr>
              <a:xfrm>
                <a:off x="8227621"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1990</a:t>
                </a:r>
                <a:endParaRPr lang="sv-SE" dirty="0"/>
              </a:p>
            </p:txBody>
          </p:sp>
          <p:sp>
            <p:nvSpPr>
              <p:cNvPr id="330" name="Google Shape;330;p17"/>
              <p:cNvSpPr txBox="1"/>
              <p:nvPr/>
            </p:nvSpPr>
            <p:spPr>
              <a:xfrm>
                <a:off x="8631657"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2000</a:t>
                </a:r>
                <a:endParaRPr lang="sv-SE" dirty="0"/>
              </a:p>
            </p:txBody>
          </p:sp>
          <p:sp>
            <p:nvSpPr>
              <p:cNvPr id="331" name="Google Shape;331;p17"/>
              <p:cNvSpPr txBox="1"/>
              <p:nvPr/>
            </p:nvSpPr>
            <p:spPr>
              <a:xfrm>
                <a:off x="9019745"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2010</a:t>
                </a:r>
                <a:endParaRPr lang="sv-SE" dirty="0"/>
              </a:p>
            </p:txBody>
          </p:sp>
          <p:sp>
            <p:nvSpPr>
              <p:cNvPr id="332" name="Google Shape;332;p17"/>
              <p:cNvSpPr txBox="1"/>
              <p:nvPr/>
            </p:nvSpPr>
            <p:spPr>
              <a:xfrm>
                <a:off x="9418465" y="5549175"/>
                <a:ext cx="299690" cy="133558"/>
              </a:xfrm>
              <a:prstGeom prst="rect">
                <a:avLst/>
              </a:prstGeom>
              <a:noFill/>
              <a:ln>
                <a:noFill/>
              </a:ln>
            </p:spPr>
            <p:txBody>
              <a:bodyPr spcFirstLastPara="1" wrap="square" lIns="36000" tIns="36000" rIns="36000" bIns="36000" anchor="ctr" anchorCtr="0">
                <a:noAutofit/>
              </a:bodyPr>
              <a:lstStyle/>
              <a:p>
                <a:pPr marL="0" marR="0" lvl="0" indent="0" algn="ctr" rtl="0">
                  <a:lnSpc>
                    <a:spcPct val="91111"/>
                  </a:lnSpc>
                  <a:spcBef>
                    <a:spcPts val="0"/>
                  </a:spcBef>
                  <a:spcAft>
                    <a:spcPts val="0"/>
                  </a:spcAft>
                  <a:buNone/>
                </a:pPr>
                <a:r>
                  <a:rPr lang="sv-SE" sz="900" dirty="0">
                    <a:solidFill>
                      <a:schemeClr val="dk1"/>
                    </a:solidFill>
                    <a:latin typeface="Calibri"/>
                    <a:ea typeface="Calibri"/>
                    <a:cs typeface="Calibri"/>
                    <a:sym typeface="Calibri"/>
                  </a:rPr>
                  <a:t>2020</a:t>
                </a:r>
                <a:endParaRPr lang="sv-SE" dirty="0"/>
              </a:p>
            </p:txBody>
          </p:sp>
        </p:grpSp>
        <p:sp>
          <p:nvSpPr>
            <p:cNvPr id="333" name="Google Shape;333;p17"/>
            <p:cNvSpPr txBox="1"/>
            <p:nvPr/>
          </p:nvSpPr>
          <p:spPr>
            <a:xfrm>
              <a:off x="2531263" y="2229776"/>
              <a:ext cx="1499313" cy="150253"/>
            </a:xfrm>
            <a:prstGeom prst="rect">
              <a:avLst/>
            </a:prstGeom>
            <a:solidFill>
              <a:schemeClr val="lt1"/>
            </a:solidFill>
            <a:ln>
              <a:noFill/>
            </a:ln>
          </p:spPr>
          <p:txBody>
            <a:bodyPr spcFirstLastPara="1" wrap="square" lIns="36000" tIns="36000" rIns="36000" bIns="36000" anchor="ctr" anchorCtr="0">
              <a:noAutofit/>
            </a:bodyPr>
            <a:lstStyle/>
            <a:p>
              <a:pPr marL="0" marR="0" lvl="0" indent="0" algn="l" rtl="0">
                <a:lnSpc>
                  <a:spcPct val="68333"/>
                </a:lnSpc>
                <a:spcBef>
                  <a:spcPts val="0"/>
                </a:spcBef>
                <a:spcAft>
                  <a:spcPts val="0"/>
                </a:spcAft>
                <a:buNone/>
              </a:pPr>
              <a:r>
                <a:rPr lang="sv-SE" sz="1200" dirty="0">
                  <a:solidFill>
                    <a:schemeClr val="dk1"/>
                  </a:solidFill>
                  <a:latin typeface="Calibri"/>
                  <a:ea typeface="Calibri"/>
                  <a:cs typeface="Calibri"/>
                  <a:sym typeface="Calibri"/>
                </a:rPr>
                <a:t>Annual average °C</a:t>
              </a:r>
              <a:endParaRPr lang="sv-SE" dirty="0"/>
            </a:p>
          </p:txBody>
        </p:sp>
        <p:sp>
          <p:nvSpPr>
            <p:cNvPr id="334" name="Google Shape;334;p17"/>
            <p:cNvSpPr txBox="1"/>
            <p:nvPr/>
          </p:nvSpPr>
          <p:spPr>
            <a:xfrm>
              <a:off x="2420470" y="4659765"/>
              <a:ext cx="352044" cy="163825"/>
            </a:xfrm>
            <a:prstGeom prst="rect">
              <a:avLst/>
            </a:prstGeom>
            <a:solidFill>
              <a:schemeClr val="lt1"/>
            </a:solidFill>
            <a:ln>
              <a:noFill/>
            </a:ln>
          </p:spPr>
          <p:txBody>
            <a:bodyPr spcFirstLastPara="1" wrap="square" lIns="36000" tIns="36000" rIns="36000" bIns="36000" anchor="ctr" anchorCtr="0">
              <a:noAutofit/>
            </a:bodyPr>
            <a:lstStyle/>
            <a:p>
              <a:pPr marL="0" marR="0" lvl="0" indent="0" algn="r" rtl="0">
                <a:lnSpc>
                  <a:spcPct val="91111"/>
                </a:lnSpc>
                <a:spcBef>
                  <a:spcPts val="0"/>
                </a:spcBef>
                <a:spcAft>
                  <a:spcPts val="0"/>
                </a:spcAft>
                <a:buNone/>
              </a:pPr>
              <a:r>
                <a:rPr lang="sv-SE" sz="900" dirty="0">
                  <a:solidFill>
                    <a:schemeClr val="dk1"/>
                  </a:solidFill>
                  <a:latin typeface="Calibri"/>
                  <a:ea typeface="Calibri"/>
                  <a:cs typeface="Calibri"/>
                  <a:sym typeface="Calibri"/>
                </a:rPr>
                <a:t>0.0</a:t>
              </a:r>
              <a:endParaRPr lang="sv-SE" dirty="0"/>
            </a:p>
          </p:txBody>
        </p:sp>
        <p:sp>
          <p:nvSpPr>
            <p:cNvPr id="335" name="Google Shape;335;p17"/>
            <p:cNvSpPr txBox="1"/>
            <p:nvPr/>
          </p:nvSpPr>
          <p:spPr>
            <a:xfrm>
              <a:off x="2420470" y="3936612"/>
              <a:ext cx="352044" cy="163825"/>
            </a:xfrm>
            <a:prstGeom prst="rect">
              <a:avLst/>
            </a:prstGeom>
            <a:solidFill>
              <a:schemeClr val="lt1"/>
            </a:solidFill>
            <a:ln>
              <a:noFill/>
            </a:ln>
          </p:spPr>
          <p:txBody>
            <a:bodyPr spcFirstLastPara="1" wrap="square" lIns="36000" tIns="36000" rIns="36000" bIns="36000" anchor="ctr" anchorCtr="0">
              <a:noAutofit/>
            </a:bodyPr>
            <a:lstStyle/>
            <a:p>
              <a:pPr marL="0" marR="0" lvl="0" indent="0" algn="r" rtl="0">
                <a:lnSpc>
                  <a:spcPct val="91111"/>
                </a:lnSpc>
                <a:spcBef>
                  <a:spcPts val="0"/>
                </a:spcBef>
                <a:spcAft>
                  <a:spcPts val="0"/>
                </a:spcAft>
                <a:buNone/>
              </a:pPr>
              <a:r>
                <a:rPr lang="sv-SE" sz="900" dirty="0">
                  <a:solidFill>
                    <a:schemeClr val="dk1"/>
                  </a:solidFill>
                  <a:latin typeface="Calibri"/>
                  <a:ea typeface="Calibri"/>
                  <a:cs typeface="Calibri"/>
                  <a:sym typeface="Calibri"/>
                </a:rPr>
                <a:t>0.5</a:t>
              </a:r>
              <a:endParaRPr lang="sv-SE" dirty="0"/>
            </a:p>
          </p:txBody>
        </p:sp>
        <p:sp>
          <p:nvSpPr>
            <p:cNvPr id="336" name="Google Shape;336;p17"/>
            <p:cNvSpPr txBox="1"/>
            <p:nvPr/>
          </p:nvSpPr>
          <p:spPr>
            <a:xfrm>
              <a:off x="2420470" y="3201506"/>
              <a:ext cx="352044" cy="163825"/>
            </a:xfrm>
            <a:prstGeom prst="rect">
              <a:avLst/>
            </a:prstGeom>
            <a:solidFill>
              <a:schemeClr val="lt1"/>
            </a:solidFill>
            <a:ln>
              <a:noFill/>
            </a:ln>
          </p:spPr>
          <p:txBody>
            <a:bodyPr spcFirstLastPara="1" wrap="square" lIns="36000" tIns="36000" rIns="36000" bIns="36000" anchor="ctr" anchorCtr="0">
              <a:noAutofit/>
            </a:bodyPr>
            <a:lstStyle/>
            <a:p>
              <a:pPr marL="0" marR="0" lvl="0" indent="0" algn="r" rtl="0">
                <a:lnSpc>
                  <a:spcPct val="91111"/>
                </a:lnSpc>
                <a:spcBef>
                  <a:spcPts val="0"/>
                </a:spcBef>
                <a:spcAft>
                  <a:spcPts val="0"/>
                </a:spcAft>
                <a:buNone/>
              </a:pPr>
              <a:r>
                <a:rPr lang="sv-SE" sz="900" dirty="0">
                  <a:solidFill>
                    <a:schemeClr val="dk1"/>
                  </a:solidFill>
                  <a:latin typeface="Calibri"/>
                  <a:ea typeface="Calibri"/>
                  <a:cs typeface="Calibri"/>
                  <a:sym typeface="Calibri"/>
                </a:rPr>
                <a:t>1.0</a:t>
              </a:r>
              <a:endParaRPr lang="sv-SE" dirty="0"/>
            </a:p>
          </p:txBody>
        </p:sp>
        <p:sp>
          <p:nvSpPr>
            <p:cNvPr id="337" name="Google Shape;337;p17"/>
            <p:cNvSpPr txBox="1"/>
            <p:nvPr/>
          </p:nvSpPr>
          <p:spPr>
            <a:xfrm>
              <a:off x="2420470" y="2472376"/>
              <a:ext cx="352044" cy="163825"/>
            </a:xfrm>
            <a:prstGeom prst="rect">
              <a:avLst/>
            </a:prstGeom>
            <a:solidFill>
              <a:schemeClr val="lt1"/>
            </a:solidFill>
            <a:ln>
              <a:noFill/>
            </a:ln>
          </p:spPr>
          <p:txBody>
            <a:bodyPr spcFirstLastPara="1" wrap="square" lIns="36000" tIns="36000" rIns="36000" bIns="36000" anchor="ctr" anchorCtr="0">
              <a:noAutofit/>
            </a:bodyPr>
            <a:lstStyle/>
            <a:p>
              <a:pPr marL="0" marR="0" lvl="0" indent="0" algn="r" rtl="0">
                <a:lnSpc>
                  <a:spcPct val="91111"/>
                </a:lnSpc>
                <a:spcBef>
                  <a:spcPts val="0"/>
                </a:spcBef>
                <a:spcAft>
                  <a:spcPts val="0"/>
                </a:spcAft>
                <a:buNone/>
              </a:pPr>
              <a:r>
                <a:rPr lang="sv-SE" sz="900" dirty="0">
                  <a:solidFill>
                    <a:schemeClr val="dk1"/>
                  </a:solidFill>
                  <a:latin typeface="Calibri"/>
                  <a:ea typeface="Calibri"/>
                  <a:cs typeface="Calibri"/>
                  <a:sym typeface="Calibri"/>
                </a:rPr>
                <a:t>1.5</a:t>
              </a:r>
              <a:endParaRPr lang="sv-SE" dirty="0"/>
            </a:p>
          </p:txBody>
        </p:sp>
      </p:grpSp>
      <p:sp>
        <p:nvSpPr>
          <p:cNvPr id="338" name="Google Shape;338;p17"/>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17</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8"/>
          <p:cNvSpPr txBox="1">
            <a:spLocks noGrp="1"/>
          </p:cNvSpPr>
          <p:nvPr>
            <p:ph type="title"/>
          </p:nvPr>
        </p:nvSpPr>
        <p:spPr>
          <a:xfrm>
            <a:off x="838200" y="489031"/>
            <a:ext cx="10515600" cy="153987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400"/>
              <a:buFont typeface="Calibri"/>
              <a:buNone/>
            </a:pPr>
            <a:r>
              <a:rPr lang="sv-SE" sz="3400" dirty="0"/>
              <a:t>“HUMAN INFLUENCE HAS VARMED </a:t>
            </a:r>
            <a:br>
              <a:rPr lang="sv-SE" sz="3400" dirty="0"/>
            </a:br>
            <a:r>
              <a:rPr lang="sv-SE" sz="3400" dirty="0"/>
              <a:t>THE CLIMATE AT A RATE THAT IS UNPRECEDENTED </a:t>
            </a:r>
            <a:br>
              <a:rPr lang="sv-SE" sz="3400" dirty="0"/>
            </a:br>
            <a:r>
              <a:rPr lang="sv-SE" sz="3400" dirty="0"/>
              <a:t>IN AT LEAST THE LAST 2000 YEARS”</a:t>
            </a:r>
          </a:p>
        </p:txBody>
      </p:sp>
      <p:sp>
        <p:nvSpPr>
          <p:cNvPr id="345" name="Google Shape;345;p18"/>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18</a:t>
            </a:fld>
            <a:endParaRPr lang="sv-SE" dirty="0"/>
          </a:p>
        </p:txBody>
      </p:sp>
      <p:sp>
        <p:nvSpPr>
          <p:cNvPr id="346" name="Google Shape;346;p18"/>
          <p:cNvSpPr/>
          <p:nvPr/>
        </p:nvSpPr>
        <p:spPr>
          <a:xfrm>
            <a:off x="1693627" y="1996240"/>
            <a:ext cx="8770289" cy="4251912"/>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pic>
        <p:nvPicPr>
          <p:cNvPr id="347" name="Google Shape;347;p18"/>
          <p:cNvPicPr preferRelativeResize="0"/>
          <p:nvPr/>
        </p:nvPicPr>
        <p:blipFill rotWithShape="1">
          <a:blip r:embed="rId3">
            <a:alphaModFix/>
          </a:blip>
          <a:srcRect/>
          <a:stretch/>
        </p:blipFill>
        <p:spPr>
          <a:xfrm>
            <a:off x="2394323" y="2189910"/>
            <a:ext cx="7403353" cy="3867198"/>
          </a:xfrm>
          <a:prstGeom prst="rect">
            <a:avLst/>
          </a:prstGeom>
          <a:noFill/>
          <a:ln>
            <a:noFill/>
          </a:ln>
        </p:spPr>
      </p:pic>
      <p:sp>
        <p:nvSpPr>
          <p:cNvPr id="348" name="Google Shape;348;p18"/>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IPCC_AR6_WGI_SPM.pdf</a:t>
            </a:r>
            <a:endParaRPr lang="sv-SE" sz="1000" dirty="0">
              <a:solidFill>
                <a:schemeClr val="dk1"/>
              </a:solidFill>
              <a:latin typeface="Calibri"/>
              <a:ea typeface="Calibri"/>
              <a:cs typeface="Calibri"/>
              <a:sym typeface="Calibri"/>
            </a:endParaRPr>
          </a:p>
        </p:txBody>
      </p:sp>
      <p:sp>
        <p:nvSpPr>
          <p:cNvPr id="349" name="Google Shape;349;p18"/>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18</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9"/>
          <p:cNvSpPr/>
          <p:nvPr/>
        </p:nvSpPr>
        <p:spPr>
          <a:xfrm>
            <a:off x="7256279" y="1562015"/>
            <a:ext cx="4420926" cy="442092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3600" b="1" dirty="0">
              <a:solidFill>
                <a:schemeClr val="lt1"/>
              </a:solidFill>
              <a:latin typeface="Calibri"/>
              <a:ea typeface="Calibri"/>
              <a:cs typeface="Calibri"/>
              <a:sym typeface="Calibri"/>
            </a:endParaRPr>
          </a:p>
        </p:txBody>
      </p:sp>
      <p:sp>
        <p:nvSpPr>
          <p:cNvPr id="2" name="Platshållare för text 1">
            <a:extLst>
              <a:ext uri="{FF2B5EF4-FFF2-40B4-BE49-F238E27FC236}">
                <a16:creationId xmlns:a16="http://schemas.microsoft.com/office/drawing/2014/main" id="{131C81EA-F0D0-4F21-9AE4-4156D20D775C}"/>
              </a:ext>
            </a:extLst>
          </p:cNvPr>
          <p:cNvSpPr>
            <a:spLocks noGrp="1"/>
          </p:cNvSpPr>
          <p:nvPr>
            <p:ph type="body" idx="1"/>
          </p:nvPr>
        </p:nvSpPr>
        <p:spPr>
          <a:xfrm>
            <a:off x="742950" y="1590675"/>
            <a:ext cx="6486525" cy="4362450"/>
          </a:xfrm>
        </p:spPr>
        <p:txBody>
          <a:bodyPr>
            <a:normAutofit/>
          </a:bodyPr>
          <a:lstStyle/>
          <a:p>
            <a:pPr marL="114300" indent="0">
              <a:buNone/>
            </a:pPr>
            <a:r>
              <a:rPr lang="sv-SE" sz="2200" dirty="0"/>
              <a:t>Växthusgaserna är:</a:t>
            </a:r>
          </a:p>
          <a:p>
            <a:pPr marL="381000" indent="-266700"/>
            <a:r>
              <a:rPr lang="sv-SE" sz="2200" dirty="0"/>
              <a:t>koldioxid </a:t>
            </a:r>
          </a:p>
          <a:p>
            <a:pPr marL="381000" indent="-266700"/>
            <a:r>
              <a:rPr lang="sv-SE" sz="2200" dirty="0"/>
              <a:t>metan </a:t>
            </a:r>
          </a:p>
          <a:p>
            <a:pPr marL="381000" indent="-266700"/>
            <a:r>
              <a:rPr lang="sv-SE" sz="2200" dirty="0"/>
              <a:t>lustgas släpps ut från marken vid odling. </a:t>
            </a:r>
          </a:p>
          <a:p>
            <a:pPr marL="381000" indent="-266700"/>
            <a:endParaRPr lang="sv-SE" sz="2200" dirty="0"/>
          </a:p>
          <a:p>
            <a:pPr marL="381000" indent="-266700"/>
            <a:r>
              <a:rPr lang="sv-SE" sz="2200" dirty="0"/>
              <a:t>De finns naturligt men pga vår produktion och leverne har de ökat. </a:t>
            </a:r>
          </a:p>
          <a:p>
            <a:pPr marL="114300" indent="0">
              <a:buNone/>
            </a:pPr>
            <a:br>
              <a:rPr lang="sv-SE" sz="2200" dirty="0"/>
            </a:br>
            <a:r>
              <a:rPr lang="sv-SE" sz="2200" dirty="0"/>
              <a:t>Gaserna räknas pga. om till mängden koldioxid </a:t>
            </a:r>
            <a:br>
              <a:rPr lang="sv-SE" sz="2200" dirty="0"/>
            </a:br>
            <a:r>
              <a:rPr lang="sv-SE" sz="2200" dirty="0"/>
              <a:t>de motsvarar för att ge samma verkan på klimatet. </a:t>
            </a:r>
          </a:p>
        </p:txBody>
      </p:sp>
      <p:sp>
        <p:nvSpPr>
          <p:cNvPr id="356" name="Google Shape;356;p19"/>
          <p:cNvSpPr txBox="1">
            <a:spLocks noGrp="1"/>
          </p:cNvSpPr>
          <p:nvPr>
            <p:ph type="title"/>
          </p:nvPr>
        </p:nvSpPr>
        <p:spPr>
          <a:xfrm>
            <a:off x="1781175" y="498476"/>
            <a:ext cx="8629650" cy="6477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2900"/>
              <a:buFont typeface="Calibri"/>
              <a:buNone/>
            </a:pPr>
            <a:r>
              <a:rPr lang="sv-SE" dirty="0"/>
              <a:t>VAD ÄR CO</a:t>
            </a:r>
            <a:r>
              <a:rPr lang="sv-SE" baseline="-25000" dirty="0"/>
              <a:t>2</a:t>
            </a:r>
            <a:r>
              <a:rPr lang="sv-SE" cap="none" dirty="0"/>
              <a:t>e (koldioxid ekvivalenter)</a:t>
            </a:r>
            <a:r>
              <a:rPr lang="sv-SE" dirty="0"/>
              <a:t>?</a:t>
            </a:r>
          </a:p>
        </p:txBody>
      </p:sp>
      <p:sp>
        <p:nvSpPr>
          <p:cNvPr id="357" name="Google Shape;357;p19"/>
          <p:cNvSpPr txBox="1">
            <a:spLocks noGrp="1"/>
          </p:cNvSpPr>
          <p:nvPr>
            <p:ph type="sldNum" idx="12"/>
          </p:nvPr>
        </p:nvSpPr>
        <p:spPr>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19</a:t>
            </a:fld>
            <a:endParaRPr lang="sv-SE" dirty="0"/>
          </a:p>
        </p:txBody>
      </p:sp>
      <p:sp>
        <p:nvSpPr>
          <p:cNvPr id="358" name="Google Shape;358;p19"/>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19</a:t>
            </a:r>
            <a:endParaRPr lang="sv-SE" dirty="0"/>
          </a:p>
        </p:txBody>
      </p:sp>
      <p:sp>
        <p:nvSpPr>
          <p:cNvPr id="7" name="Google Shape;226;p14">
            <a:extLst>
              <a:ext uri="{FF2B5EF4-FFF2-40B4-BE49-F238E27FC236}">
                <a16:creationId xmlns:a16="http://schemas.microsoft.com/office/drawing/2014/main" id="{F11B18A2-44DC-45DC-9FBD-E0A40E524D97}"/>
              </a:ext>
            </a:extLst>
          </p:cNvPr>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WWF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2"/>
          <p:cNvPicPr preferRelativeResize="0"/>
          <p:nvPr/>
        </p:nvPicPr>
        <p:blipFill rotWithShape="1">
          <a:blip r:embed="rId3">
            <a:alphaModFix/>
          </a:blip>
          <a:srcRect/>
          <a:stretch/>
        </p:blipFill>
        <p:spPr>
          <a:xfrm>
            <a:off x="7262854" y="1581646"/>
            <a:ext cx="4405686" cy="4405686"/>
          </a:xfrm>
          <a:prstGeom prst="rect">
            <a:avLst/>
          </a:prstGeom>
          <a:noFill/>
          <a:ln>
            <a:noFill/>
          </a:ln>
        </p:spPr>
      </p:pic>
      <p:sp>
        <p:nvSpPr>
          <p:cNvPr id="70" name="Google Shape;70;p2"/>
          <p:cNvSpPr txBox="1">
            <a:spLocks noGrp="1"/>
          </p:cNvSpPr>
          <p:nvPr>
            <p:ph type="body" idx="1"/>
          </p:nvPr>
        </p:nvSpPr>
        <p:spPr>
          <a:xfrm>
            <a:off x="838200" y="2090043"/>
            <a:ext cx="6071483" cy="357892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200"/>
              <a:buChar char="•"/>
            </a:pPr>
            <a:r>
              <a:rPr lang="sv-SE" sz="2200" dirty="0"/>
              <a:t>Bakgrund </a:t>
            </a:r>
            <a:r>
              <a:rPr lang="sv-SE" sz="2200" dirty="0">
                <a:solidFill>
                  <a:schemeClr val="lt2"/>
                </a:solidFill>
              </a:rPr>
              <a:t>(bild 3-14)</a:t>
            </a:r>
            <a:endParaRPr lang="sv-SE" dirty="0"/>
          </a:p>
          <a:p>
            <a:pPr marL="228600" lvl="0" indent="-228600" algn="l" rtl="0">
              <a:lnSpc>
                <a:spcPct val="100000"/>
              </a:lnSpc>
              <a:spcBef>
                <a:spcPts val="1500"/>
              </a:spcBef>
              <a:spcAft>
                <a:spcPts val="0"/>
              </a:spcAft>
              <a:buClr>
                <a:schemeClr val="dk1"/>
              </a:buClr>
              <a:buSzPts val="2200"/>
              <a:buChar char="•"/>
            </a:pPr>
            <a:r>
              <a:rPr lang="sv-SE" sz="2200" dirty="0"/>
              <a:t>Matens påverkan på planeten </a:t>
            </a:r>
            <a:r>
              <a:rPr lang="sv-SE" sz="2200" dirty="0">
                <a:solidFill>
                  <a:schemeClr val="lt2"/>
                </a:solidFill>
              </a:rPr>
              <a:t>(bild 15-41)</a:t>
            </a:r>
            <a:endParaRPr lang="sv-SE" dirty="0"/>
          </a:p>
          <a:p>
            <a:pPr marL="228600" lvl="0" indent="-228600" algn="l" rtl="0">
              <a:lnSpc>
                <a:spcPct val="100000"/>
              </a:lnSpc>
              <a:spcBef>
                <a:spcPts val="1500"/>
              </a:spcBef>
              <a:spcAft>
                <a:spcPts val="0"/>
              </a:spcAft>
              <a:buClr>
                <a:schemeClr val="dk1"/>
              </a:buClr>
              <a:buSzPts val="2200"/>
              <a:buChar char="•"/>
            </a:pPr>
            <a:r>
              <a:rPr lang="sv-SE" sz="2200" dirty="0"/>
              <a:t>Matsvinn </a:t>
            </a:r>
            <a:r>
              <a:rPr lang="sv-SE" sz="2200" dirty="0">
                <a:solidFill>
                  <a:schemeClr val="lt2"/>
                </a:solidFill>
              </a:rPr>
              <a:t>(bild 42)</a:t>
            </a:r>
            <a:endParaRPr lang="sv-SE" dirty="0"/>
          </a:p>
          <a:p>
            <a:pPr marL="228600" lvl="0" indent="-88900" algn="l" rtl="0">
              <a:lnSpc>
                <a:spcPct val="100000"/>
              </a:lnSpc>
              <a:spcBef>
                <a:spcPts val="1500"/>
              </a:spcBef>
              <a:spcAft>
                <a:spcPts val="0"/>
              </a:spcAft>
              <a:buClr>
                <a:schemeClr val="dk1"/>
              </a:buClr>
              <a:buSzPts val="2200"/>
              <a:buNone/>
            </a:pPr>
            <a:endParaRPr lang="sv-SE" sz="2200" dirty="0">
              <a:solidFill>
                <a:schemeClr val="lt2"/>
              </a:solidFill>
            </a:endParaRPr>
          </a:p>
          <a:p>
            <a:pPr marL="0" lvl="0" indent="0" algn="l" rtl="0">
              <a:lnSpc>
                <a:spcPct val="100000"/>
              </a:lnSpc>
              <a:spcBef>
                <a:spcPts val="1500"/>
              </a:spcBef>
              <a:spcAft>
                <a:spcPts val="0"/>
              </a:spcAft>
              <a:buClr>
                <a:schemeClr val="dk1"/>
              </a:buClr>
              <a:buSzPts val="1600"/>
              <a:buNone/>
            </a:pPr>
            <a:r>
              <a:rPr lang="sv-SE" sz="1600" dirty="0"/>
              <a:t>Bilderna är numrerade uppe till vänster utanför ”arbetsytan”,</a:t>
            </a:r>
            <a:br>
              <a:rPr lang="sv-SE" sz="1600" dirty="0"/>
            </a:br>
            <a:r>
              <a:rPr lang="sv-SE" sz="1600" dirty="0"/>
              <a:t>som referensnummer vid eventuella frågeställningar.</a:t>
            </a:r>
            <a:endParaRPr lang="sv-SE" dirty="0"/>
          </a:p>
        </p:txBody>
      </p:sp>
      <p:sp>
        <p:nvSpPr>
          <p:cNvPr id="71" name="Google Shape;71;p2"/>
          <p:cNvSpPr txBox="1">
            <a:spLocks noGrp="1"/>
          </p:cNvSpPr>
          <p:nvPr>
            <p:ph type="title"/>
          </p:nvPr>
        </p:nvSpPr>
        <p:spPr>
          <a:xfrm>
            <a:off x="838200" y="450851"/>
            <a:ext cx="10515600" cy="71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3800"/>
              <a:buFont typeface="Calibri"/>
              <a:buNone/>
            </a:pPr>
            <a:r>
              <a:rPr lang="sv-SE" dirty="0"/>
              <a:t>INNEHÅLL</a:t>
            </a:r>
            <a:endParaRPr lang="sv-SE" sz="3600" dirty="0"/>
          </a:p>
        </p:txBody>
      </p:sp>
      <p:sp>
        <p:nvSpPr>
          <p:cNvPr id="72" name="Google Shape;72;p2"/>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2</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0"/>
          <p:cNvSpPr/>
          <p:nvPr/>
        </p:nvSpPr>
        <p:spPr>
          <a:xfrm>
            <a:off x="1693627" y="1789506"/>
            <a:ext cx="8770289" cy="4688736"/>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365" name="Google Shape;365;p20"/>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LIVSMEDEL STÅR FÖR 25 % AV VÄXTHUSGASUTSLÄPPEN</a:t>
            </a:r>
          </a:p>
        </p:txBody>
      </p:sp>
      <p:sp>
        <p:nvSpPr>
          <p:cNvPr id="366" name="Google Shape;366;p20"/>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20</a:t>
            </a:fld>
            <a:endParaRPr lang="sv-SE" dirty="0"/>
          </a:p>
        </p:txBody>
      </p:sp>
      <p:sp>
        <p:nvSpPr>
          <p:cNvPr id="367" name="Google Shape;367;p20"/>
          <p:cNvSpPr txBox="1"/>
          <p:nvPr/>
        </p:nvSpPr>
        <p:spPr>
          <a:xfrm>
            <a:off x="1838484" y="1966079"/>
            <a:ext cx="200225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a:solidFill>
                  <a:schemeClr val="dk1"/>
                </a:solidFill>
                <a:latin typeface="Calibri"/>
                <a:ea typeface="Calibri"/>
                <a:cs typeface="Calibri"/>
                <a:sym typeface="Calibri"/>
              </a:rPr>
              <a:t>Global greenhouse gas emissions from food production</a:t>
            </a:r>
          </a:p>
        </p:txBody>
      </p:sp>
      <p:pic>
        <p:nvPicPr>
          <p:cNvPr id="368" name="Google Shape;368;p20"/>
          <p:cNvPicPr preferRelativeResize="0"/>
          <p:nvPr/>
        </p:nvPicPr>
        <p:blipFill rotWithShape="1">
          <a:blip r:embed="rId3">
            <a:alphaModFix/>
          </a:blip>
          <a:srcRect b="4989"/>
          <a:stretch/>
        </p:blipFill>
        <p:spPr>
          <a:xfrm>
            <a:off x="4165114" y="1908730"/>
            <a:ext cx="4897842" cy="4450042"/>
          </a:xfrm>
          <a:prstGeom prst="rect">
            <a:avLst/>
          </a:prstGeom>
          <a:noFill/>
          <a:ln>
            <a:noFill/>
          </a:ln>
        </p:spPr>
      </p:pic>
      <p:pic>
        <p:nvPicPr>
          <p:cNvPr id="369" name="Google Shape;369;p20"/>
          <p:cNvPicPr preferRelativeResize="0"/>
          <p:nvPr/>
        </p:nvPicPr>
        <p:blipFill rotWithShape="1">
          <a:blip r:embed="rId4">
            <a:alphaModFix/>
          </a:blip>
          <a:srcRect l="87213" r="1064" b="91868"/>
          <a:stretch/>
        </p:blipFill>
        <p:spPr>
          <a:xfrm>
            <a:off x="9596846" y="1928417"/>
            <a:ext cx="574766" cy="403533"/>
          </a:xfrm>
          <a:prstGeom prst="rect">
            <a:avLst/>
          </a:prstGeom>
          <a:noFill/>
          <a:ln>
            <a:noFill/>
          </a:ln>
        </p:spPr>
      </p:pic>
      <p:sp>
        <p:nvSpPr>
          <p:cNvPr id="370" name="Google Shape;370;p20"/>
          <p:cNvSpPr txBox="1"/>
          <p:nvPr/>
        </p:nvSpPr>
        <p:spPr>
          <a:xfrm>
            <a:off x="1845308" y="5195515"/>
            <a:ext cx="2173519" cy="1171309"/>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900" b="1" dirty="0">
                <a:solidFill>
                  <a:srgbClr val="526741"/>
                </a:solidFill>
                <a:latin typeface="Calibri"/>
                <a:ea typeface="Calibri"/>
                <a:cs typeface="Calibri"/>
                <a:sym typeface="Calibri"/>
              </a:rPr>
              <a:t>Källa: </a:t>
            </a:r>
            <a:r>
              <a:rPr lang="sv-SE" sz="900" dirty="0">
                <a:solidFill>
                  <a:srgbClr val="526741"/>
                </a:solidFill>
                <a:latin typeface="Calibri"/>
                <a:ea typeface="Calibri"/>
                <a:cs typeface="Calibri"/>
                <a:sym typeface="Calibri"/>
              </a:rPr>
              <a:t>Joseph Poore &amp; Thomas Nemecek (2018). Reducing food´s environmental impacts through producers and consumers. Published in Science.</a:t>
            </a:r>
            <a:br>
              <a:rPr lang="sv-SE" sz="900" dirty="0">
                <a:solidFill>
                  <a:srgbClr val="526741"/>
                </a:solidFill>
                <a:latin typeface="Calibri"/>
                <a:ea typeface="Calibri"/>
                <a:cs typeface="Calibri"/>
                <a:sym typeface="Calibri"/>
              </a:rPr>
            </a:br>
            <a:r>
              <a:rPr lang="sv-SE" sz="900" dirty="0">
                <a:solidFill>
                  <a:srgbClr val="526741"/>
                </a:solidFill>
                <a:latin typeface="Calibri"/>
                <a:ea typeface="Calibri"/>
                <a:cs typeface="Calibri"/>
                <a:sym typeface="Calibri"/>
              </a:rPr>
              <a:t>OurWorldinData.org – Research and data to make progress against the world´s largest problems.</a:t>
            </a:r>
            <a:endParaRPr lang="sv-SE" sz="800" dirty="0">
              <a:solidFill>
                <a:schemeClr val="dk1"/>
              </a:solidFill>
              <a:latin typeface="Calibri"/>
              <a:ea typeface="Calibri"/>
              <a:cs typeface="Calibri"/>
              <a:sym typeface="Calibri"/>
            </a:endParaRPr>
          </a:p>
        </p:txBody>
      </p:sp>
      <p:sp>
        <p:nvSpPr>
          <p:cNvPr id="371" name="Google Shape;371;p20"/>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20</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1"/>
          <p:cNvSpPr/>
          <p:nvPr/>
        </p:nvSpPr>
        <p:spPr>
          <a:xfrm>
            <a:off x="1693627" y="1789506"/>
            <a:ext cx="8770289" cy="4688736"/>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378" name="Google Shape;378;p21"/>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ANIMALISKA LIVSMEDEL STÅR </a:t>
            </a:r>
            <a:br>
              <a:rPr lang="sv-SE" dirty="0"/>
            </a:br>
            <a:r>
              <a:rPr lang="sv-SE" dirty="0"/>
              <a:t>FÖR 83 % AV UTSLÄPPEN</a:t>
            </a:r>
          </a:p>
        </p:txBody>
      </p:sp>
      <p:sp>
        <p:nvSpPr>
          <p:cNvPr id="379" name="Google Shape;379;p21"/>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21</a:t>
            </a:fld>
            <a:endParaRPr lang="sv-SE" dirty="0"/>
          </a:p>
        </p:txBody>
      </p:sp>
      <p:sp>
        <p:nvSpPr>
          <p:cNvPr id="380" name="Google Shape;380;p21"/>
          <p:cNvSpPr txBox="1"/>
          <p:nvPr/>
        </p:nvSpPr>
        <p:spPr>
          <a:xfrm>
            <a:off x="1838484" y="1966079"/>
            <a:ext cx="2002253"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a:solidFill>
                  <a:schemeClr val="dk1"/>
                </a:solidFill>
                <a:latin typeface="Calibri"/>
                <a:ea typeface="Calibri"/>
                <a:cs typeface="Calibri"/>
                <a:sym typeface="Calibri"/>
              </a:rPr>
              <a:t>Carbon footprint </a:t>
            </a:r>
            <a:br>
              <a:rPr lang="sv-SE" sz="1800" dirty="0">
                <a:solidFill>
                  <a:schemeClr val="dk1"/>
                </a:solidFill>
                <a:latin typeface="Calibri"/>
                <a:ea typeface="Calibri"/>
                <a:cs typeface="Calibri"/>
                <a:sym typeface="Calibri"/>
              </a:rPr>
            </a:br>
            <a:r>
              <a:rPr lang="sv-SE" sz="1800" dirty="0">
                <a:solidFill>
                  <a:schemeClr val="dk1"/>
                </a:solidFill>
                <a:latin typeface="Calibri"/>
                <a:ea typeface="Calibri"/>
                <a:cs typeface="Calibri"/>
                <a:sym typeface="Calibri"/>
              </a:rPr>
              <a:t>of diets acress the European Union:</a:t>
            </a:r>
            <a:br>
              <a:rPr lang="sv-SE" sz="1800" dirty="0">
                <a:solidFill>
                  <a:schemeClr val="dk1"/>
                </a:solidFill>
                <a:latin typeface="Calibri"/>
                <a:ea typeface="Calibri"/>
                <a:cs typeface="Calibri"/>
                <a:sym typeface="Calibri"/>
              </a:rPr>
            </a:br>
            <a:r>
              <a:rPr lang="sv-SE" sz="1800" dirty="0">
                <a:solidFill>
                  <a:schemeClr val="dk1"/>
                </a:solidFill>
                <a:latin typeface="Calibri"/>
                <a:ea typeface="Calibri"/>
                <a:cs typeface="Calibri"/>
                <a:sym typeface="Calibri"/>
              </a:rPr>
              <a:t>by food type and source</a:t>
            </a:r>
          </a:p>
        </p:txBody>
      </p:sp>
      <p:pic>
        <p:nvPicPr>
          <p:cNvPr id="381" name="Google Shape;381;p21"/>
          <p:cNvPicPr preferRelativeResize="0"/>
          <p:nvPr/>
        </p:nvPicPr>
        <p:blipFill rotWithShape="1">
          <a:blip r:embed="rId3">
            <a:alphaModFix/>
          </a:blip>
          <a:srcRect l="87213" r="1064" b="91868"/>
          <a:stretch/>
        </p:blipFill>
        <p:spPr>
          <a:xfrm>
            <a:off x="9596846" y="1928417"/>
            <a:ext cx="574766" cy="403533"/>
          </a:xfrm>
          <a:prstGeom prst="rect">
            <a:avLst/>
          </a:prstGeom>
          <a:noFill/>
          <a:ln>
            <a:noFill/>
          </a:ln>
        </p:spPr>
      </p:pic>
      <p:sp>
        <p:nvSpPr>
          <p:cNvPr id="382" name="Google Shape;382;p21"/>
          <p:cNvSpPr txBox="1"/>
          <p:nvPr/>
        </p:nvSpPr>
        <p:spPr>
          <a:xfrm>
            <a:off x="1845308" y="5195515"/>
            <a:ext cx="2173519" cy="1171309"/>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900" b="1" dirty="0">
                <a:solidFill>
                  <a:srgbClr val="526741"/>
                </a:solidFill>
                <a:latin typeface="Calibri"/>
                <a:ea typeface="Calibri"/>
                <a:cs typeface="Calibri"/>
                <a:sym typeface="Calibri"/>
              </a:rPr>
              <a:t>Källa: </a:t>
            </a:r>
            <a:r>
              <a:rPr lang="sv-SE" sz="900" dirty="0">
                <a:solidFill>
                  <a:srgbClr val="526741"/>
                </a:solidFill>
                <a:latin typeface="Calibri"/>
                <a:ea typeface="Calibri"/>
                <a:cs typeface="Calibri"/>
                <a:sym typeface="Calibri"/>
              </a:rPr>
              <a:t>Sandström et al. (2018). The role of trade in the greenhouse gas footprints of EU diets.</a:t>
            </a:r>
            <a:br>
              <a:rPr lang="sv-SE" sz="900" dirty="0">
                <a:solidFill>
                  <a:srgbClr val="526741"/>
                </a:solidFill>
                <a:latin typeface="Calibri"/>
                <a:ea typeface="Calibri"/>
                <a:cs typeface="Calibri"/>
                <a:sym typeface="Calibri"/>
              </a:rPr>
            </a:br>
            <a:r>
              <a:rPr lang="sv-SE" sz="900" dirty="0">
                <a:solidFill>
                  <a:srgbClr val="526741"/>
                </a:solidFill>
                <a:latin typeface="Calibri"/>
                <a:ea typeface="Calibri"/>
                <a:cs typeface="Calibri"/>
                <a:sym typeface="Calibri"/>
              </a:rPr>
              <a:t>OurWorldinData.org – Research and data to make progress against the world´s largest problems.</a:t>
            </a:r>
            <a:endParaRPr lang="sv-SE" sz="800" dirty="0">
              <a:solidFill>
                <a:schemeClr val="dk1"/>
              </a:solidFill>
              <a:latin typeface="Calibri"/>
              <a:ea typeface="Calibri"/>
              <a:cs typeface="Calibri"/>
              <a:sym typeface="Calibri"/>
            </a:endParaRPr>
          </a:p>
        </p:txBody>
      </p:sp>
      <p:pic>
        <p:nvPicPr>
          <p:cNvPr id="383" name="Google Shape;383;p21"/>
          <p:cNvPicPr preferRelativeResize="0"/>
          <p:nvPr/>
        </p:nvPicPr>
        <p:blipFill rotWithShape="1">
          <a:blip r:embed="rId4">
            <a:alphaModFix/>
          </a:blip>
          <a:srcRect/>
          <a:stretch/>
        </p:blipFill>
        <p:spPr>
          <a:xfrm>
            <a:off x="3923830" y="1860354"/>
            <a:ext cx="5315420" cy="4506469"/>
          </a:xfrm>
          <a:prstGeom prst="rect">
            <a:avLst/>
          </a:prstGeom>
          <a:noFill/>
          <a:ln>
            <a:noFill/>
          </a:ln>
        </p:spPr>
      </p:pic>
      <p:sp>
        <p:nvSpPr>
          <p:cNvPr id="384" name="Google Shape;384;p21"/>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21</a:t>
            </a:r>
            <a:endParaRPr lang="sv-SE" dirty="0"/>
          </a:p>
        </p:txBody>
      </p:sp>
      <p:sp>
        <p:nvSpPr>
          <p:cNvPr id="385" name="Google Shape;385;p21"/>
          <p:cNvSpPr txBox="1"/>
          <p:nvPr/>
        </p:nvSpPr>
        <p:spPr>
          <a:xfrm>
            <a:off x="3030967" y="3042628"/>
            <a:ext cx="61049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b="0" dirty="0">
                <a:solidFill>
                  <a:schemeClr val="dk1"/>
                </a:solidFill>
                <a:latin typeface="Calibri"/>
                <a:ea typeface="Calibri"/>
                <a:cs typeface="Calibri"/>
                <a:sym typeface="Calibri"/>
              </a:rPr>
              <a:t> </a:t>
            </a:r>
            <a:endParaRPr lang="sv-SE" sz="1800" dirty="0">
              <a:solidFill>
                <a:schemeClr val="dk1"/>
              </a:solidFill>
              <a:latin typeface="Calibri"/>
              <a:ea typeface="Calibri"/>
              <a:cs typeface="Calibri"/>
              <a:sym typeface="Calibri"/>
            </a:endParaRPr>
          </a:p>
        </p:txBody>
      </p:sp>
      <p:sp>
        <p:nvSpPr>
          <p:cNvPr id="386" name="Google Shape;386;p21"/>
          <p:cNvSpPr txBox="1"/>
          <p:nvPr/>
        </p:nvSpPr>
        <p:spPr>
          <a:xfrm>
            <a:off x="3030967" y="3042628"/>
            <a:ext cx="61049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b="0" dirty="0">
                <a:solidFill>
                  <a:schemeClr val="dk1"/>
                </a:solidFill>
                <a:latin typeface="Calibri"/>
                <a:ea typeface="Calibri"/>
                <a:cs typeface="Calibri"/>
                <a:sym typeface="Calibri"/>
              </a:rPr>
              <a:t> </a:t>
            </a:r>
            <a:endParaRPr lang="sv-SE" sz="18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4" name="Google Shape;394;p22"/>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STOR SKILLNAD MELLAN LIVSMEDEL NÄR </a:t>
            </a:r>
            <a:br>
              <a:rPr lang="sv-SE" dirty="0"/>
            </a:br>
            <a:r>
              <a:rPr lang="sv-SE" dirty="0"/>
              <a:t>DET KOMMER UTSLÄPP AV VÄXTHUSGASER</a:t>
            </a:r>
          </a:p>
        </p:txBody>
      </p:sp>
      <p:sp>
        <p:nvSpPr>
          <p:cNvPr id="395" name="Google Shape;395;p22"/>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22</a:t>
            </a:fld>
            <a:endParaRPr lang="sv-SE" dirty="0"/>
          </a:p>
        </p:txBody>
      </p:sp>
      <p:sp>
        <p:nvSpPr>
          <p:cNvPr id="398" name="Google Shape;398;p22"/>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22</a:t>
            </a:r>
            <a:endParaRPr lang="sv-SE" dirty="0"/>
          </a:p>
        </p:txBody>
      </p:sp>
      <p:sp>
        <p:nvSpPr>
          <p:cNvPr id="14" name="Google Shape;308;p19">
            <a:extLst>
              <a:ext uri="{FF2B5EF4-FFF2-40B4-BE49-F238E27FC236}">
                <a16:creationId xmlns:a16="http://schemas.microsoft.com/office/drawing/2014/main" id="{2C342985-00C0-4900-9E1E-14B656E945D4}"/>
              </a:ext>
            </a:extLst>
          </p:cNvPr>
          <p:cNvSpPr/>
          <p:nvPr/>
        </p:nvSpPr>
        <p:spPr>
          <a:xfrm>
            <a:off x="1709529" y="2003728"/>
            <a:ext cx="8738486" cy="4240318"/>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5" name="Google Shape;310;p19">
            <a:extLst>
              <a:ext uri="{FF2B5EF4-FFF2-40B4-BE49-F238E27FC236}">
                <a16:creationId xmlns:a16="http://schemas.microsoft.com/office/drawing/2014/main" id="{52403117-B442-441B-B4EB-F3799175E420}"/>
              </a:ext>
            </a:extLst>
          </p:cNvPr>
          <p:cNvSpPr txBox="1"/>
          <p:nvPr/>
        </p:nvSpPr>
        <p:spPr>
          <a:xfrm>
            <a:off x="850789" y="6275861"/>
            <a:ext cx="5854811" cy="46166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Bilden hämtad från WWF. https://www.wwf.se/mat-och-jordbruk/matkalkylator/</a:t>
            </a:r>
            <a:endParaRPr lang="sv-SE" sz="1000" dirty="0"/>
          </a:p>
        </p:txBody>
      </p:sp>
      <p:pic>
        <p:nvPicPr>
          <p:cNvPr id="16" name="Google Shape;312;p19">
            <a:extLst>
              <a:ext uri="{FF2B5EF4-FFF2-40B4-BE49-F238E27FC236}">
                <a16:creationId xmlns:a16="http://schemas.microsoft.com/office/drawing/2014/main" id="{A7B5F500-69D4-460F-AFCC-106F2E20ABD2}"/>
              </a:ext>
            </a:extLst>
          </p:cNvPr>
          <p:cNvPicPr preferRelativeResize="0"/>
          <p:nvPr/>
        </p:nvPicPr>
        <p:blipFill rotWithShape="1">
          <a:blip r:embed="rId3">
            <a:alphaModFix/>
          </a:blip>
          <a:srcRect t="8365" b="2055"/>
          <a:stretch/>
        </p:blipFill>
        <p:spPr>
          <a:xfrm>
            <a:off x="2056720" y="2116183"/>
            <a:ext cx="8097475" cy="4020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3"/>
          <p:cNvSpPr/>
          <p:nvPr/>
        </p:nvSpPr>
        <p:spPr>
          <a:xfrm>
            <a:off x="1693627" y="1558919"/>
            <a:ext cx="8770289" cy="4688736"/>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408" name="Google Shape;408;p23"/>
          <p:cNvSpPr txBox="1">
            <a:spLocks noGrp="1"/>
          </p:cNvSpPr>
          <p:nvPr>
            <p:ph type="title"/>
          </p:nvPr>
        </p:nvSpPr>
        <p:spPr>
          <a:xfrm>
            <a:off x="838200" y="450851"/>
            <a:ext cx="10515600" cy="7041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SVERIGE ÄR INTE BÄST I KLASSEN</a:t>
            </a:r>
          </a:p>
        </p:txBody>
      </p:sp>
      <p:sp>
        <p:nvSpPr>
          <p:cNvPr id="409" name="Google Shape;409;p23"/>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23</a:t>
            </a:fld>
            <a:endParaRPr lang="sv-SE" dirty="0"/>
          </a:p>
        </p:txBody>
      </p:sp>
      <p:sp>
        <p:nvSpPr>
          <p:cNvPr id="410" name="Google Shape;410;p23"/>
          <p:cNvSpPr txBox="1"/>
          <p:nvPr/>
        </p:nvSpPr>
        <p:spPr>
          <a:xfrm>
            <a:off x="1838484" y="1735492"/>
            <a:ext cx="2002253"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a:solidFill>
                  <a:schemeClr val="dk1"/>
                </a:solidFill>
                <a:latin typeface="Calibri"/>
                <a:ea typeface="Calibri"/>
                <a:cs typeface="Calibri"/>
                <a:sym typeface="Calibri"/>
              </a:rPr>
              <a:t>Carbon footprint </a:t>
            </a:r>
            <a:br>
              <a:rPr lang="sv-SE" sz="1800" dirty="0">
                <a:solidFill>
                  <a:schemeClr val="dk1"/>
                </a:solidFill>
                <a:latin typeface="Calibri"/>
                <a:ea typeface="Calibri"/>
                <a:cs typeface="Calibri"/>
                <a:sym typeface="Calibri"/>
              </a:rPr>
            </a:br>
            <a:r>
              <a:rPr lang="sv-SE" sz="1800" dirty="0">
                <a:solidFill>
                  <a:schemeClr val="dk1"/>
                </a:solidFill>
                <a:latin typeface="Calibri"/>
                <a:ea typeface="Calibri"/>
                <a:cs typeface="Calibri"/>
                <a:sym typeface="Calibri"/>
              </a:rPr>
              <a:t>of diets acress the European Union:</a:t>
            </a:r>
            <a:br>
              <a:rPr lang="sv-SE" sz="1800" dirty="0">
                <a:solidFill>
                  <a:schemeClr val="dk1"/>
                </a:solidFill>
                <a:latin typeface="Calibri"/>
                <a:ea typeface="Calibri"/>
                <a:cs typeface="Calibri"/>
                <a:sym typeface="Calibri"/>
              </a:rPr>
            </a:br>
            <a:r>
              <a:rPr lang="sv-SE" sz="1800" dirty="0">
                <a:solidFill>
                  <a:schemeClr val="dk1"/>
                </a:solidFill>
                <a:latin typeface="Calibri"/>
                <a:ea typeface="Calibri"/>
                <a:cs typeface="Calibri"/>
                <a:sym typeface="Calibri"/>
              </a:rPr>
              <a:t>where in the supply chain do emissions come from?</a:t>
            </a:r>
          </a:p>
        </p:txBody>
      </p:sp>
      <p:pic>
        <p:nvPicPr>
          <p:cNvPr id="411" name="Google Shape;411;p23"/>
          <p:cNvPicPr preferRelativeResize="0"/>
          <p:nvPr/>
        </p:nvPicPr>
        <p:blipFill rotWithShape="1">
          <a:blip r:embed="rId3">
            <a:alphaModFix/>
          </a:blip>
          <a:srcRect l="87213" r="1064" b="91868"/>
          <a:stretch/>
        </p:blipFill>
        <p:spPr>
          <a:xfrm>
            <a:off x="9596846" y="1697830"/>
            <a:ext cx="574766" cy="403533"/>
          </a:xfrm>
          <a:prstGeom prst="rect">
            <a:avLst/>
          </a:prstGeom>
          <a:noFill/>
          <a:ln>
            <a:noFill/>
          </a:ln>
        </p:spPr>
      </p:pic>
      <p:sp>
        <p:nvSpPr>
          <p:cNvPr id="412" name="Google Shape;412;p23"/>
          <p:cNvSpPr txBox="1"/>
          <p:nvPr/>
        </p:nvSpPr>
        <p:spPr>
          <a:xfrm>
            <a:off x="1845308" y="4964928"/>
            <a:ext cx="1637363" cy="1171309"/>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900" b="1" dirty="0">
                <a:solidFill>
                  <a:srgbClr val="526741"/>
                </a:solidFill>
                <a:latin typeface="Calibri"/>
                <a:ea typeface="Calibri"/>
                <a:cs typeface="Calibri"/>
                <a:sym typeface="Calibri"/>
              </a:rPr>
              <a:t>Källa: </a:t>
            </a:r>
            <a:r>
              <a:rPr lang="sv-SE" sz="900" dirty="0">
                <a:solidFill>
                  <a:srgbClr val="526741"/>
                </a:solidFill>
                <a:latin typeface="Calibri"/>
                <a:ea typeface="Calibri"/>
                <a:cs typeface="Calibri"/>
                <a:sym typeface="Calibri"/>
              </a:rPr>
              <a:t>Sandström et al. (2018). The role of trade in the greenhouse gas footprints of EU diets.</a:t>
            </a:r>
            <a:br>
              <a:rPr lang="sv-SE" sz="900" dirty="0">
                <a:solidFill>
                  <a:srgbClr val="526741"/>
                </a:solidFill>
                <a:latin typeface="Calibri"/>
                <a:ea typeface="Calibri"/>
                <a:cs typeface="Calibri"/>
                <a:sym typeface="Calibri"/>
              </a:rPr>
            </a:br>
            <a:r>
              <a:rPr lang="sv-SE" sz="900" dirty="0">
                <a:solidFill>
                  <a:srgbClr val="526741"/>
                </a:solidFill>
                <a:latin typeface="Calibri"/>
                <a:ea typeface="Calibri"/>
                <a:cs typeface="Calibri"/>
                <a:sym typeface="Calibri"/>
              </a:rPr>
              <a:t>OurWorldinData.org – Research and data to make progress against the world´s largest problems.</a:t>
            </a:r>
            <a:endParaRPr lang="sv-SE" sz="800" dirty="0">
              <a:solidFill>
                <a:schemeClr val="dk1"/>
              </a:solidFill>
              <a:latin typeface="Calibri"/>
              <a:ea typeface="Calibri"/>
              <a:cs typeface="Calibri"/>
              <a:sym typeface="Calibri"/>
            </a:endParaRPr>
          </a:p>
        </p:txBody>
      </p:sp>
      <p:sp>
        <p:nvSpPr>
          <p:cNvPr id="451" name="Google Shape;451;p23"/>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23</a:t>
            </a:r>
            <a:endParaRPr lang="sv-SE" dirty="0"/>
          </a:p>
        </p:txBody>
      </p:sp>
      <p:pic>
        <p:nvPicPr>
          <p:cNvPr id="50" name="Bildobjekt 49">
            <a:extLst>
              <a:ext uri="{FF2B5EF4-FFF2-40B4-BE49-F238E27FC236}">
                <a16:creationId xmlns:a16="http://schemas.microsoft.com/office/drawing/2014/main" id="{5FA2BDFC-3EDE-4911-A8A1-DEBED7EF32B8}"/>
              </a:ext>
            </a:extLst>
          </p:cNvPr>
          <p:cNvPicPr>
            <a:picLocks noChangeAspect="1"/>
          </p:cNvPicPr>
          <p:nvPr/>
        </p:nvPicPr>
        <p:blipFill>
          <a:blip r:embed="rId4"/>
          <a:stretch>
            <a:fillRect/>
          </a:stretch>
        </p:blipFill>
        <p:spPr>
          <a:xfrm>
            <a:off x="3624783" y="1585861"/>
            <a:ext cx="5644397" cy="47022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4"/>
          <p:cNvSpPr/>
          <p:nvPr/>
        </p:nvSpPr>
        <p:spPr>
          <a:xfrm>
            <a:off x="1693627" y="1184745"/>
            <a:ext cx="8770289" cy="5295568"/>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pic>
        <p:nvPicPr>
          <p:cNvPr id="458" name="Google Shape;458;p24"/>
          <p:cNvPicPr preferRelativeResize="0"/>
          <p:nvPr/>
        </p:nvPicPr>
        <p:blipFill rotWithShape="1">
          <a:blip r:embed="rId3">
            <a:alphaModFix/>
          </a:blip>
          <a:srcRect/>
          <a:stretch/>
        </p:blipFill>
        <p:spPr>
          <a:xfrm>
            <a:off x="3227209" y="1669774"/>
            <a:ext cx="6483912" cy="4615732"/>
          </a:xfrm>
          <a:prstGeom prst="rect">
            <a:avLst/>
          </a:prstGeom>
          <a:noFill/>
          <a:ln>
            <a:noFill/>
          </a:ln>
        </p:spPr>
      </p:pic>
      <p:sp>
        <p:nvSpPr>
          <p:cNvPr id="459" name="Google Shape;459;p24"/>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COUNTRY OVERSHOOT DAYS 2021</a:t>
            </a:r>
          </a:p>
        </p:txBody>
      </p:sp>
      <p:sp>
        <p:nvSpPr>
          <p:cNvPr id="460" name="Google Shape;460;p24"/>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24</a:t>
            </a:fld>
            <a:endParaRPr lang="sv-SE" dirty="0"/>
          </a:p>
        </p:txBody>
      </p:sp>
      <p:sp>
        <p:nvSpPr>
          <p:cNvPr id="461" name="Google Shape;461;p24"/>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National Footprint and Biocapacity Accounts, 2021 Edition. Data.footprintnetwork.org.</a:t>
            </a:r>
            <a:endParaRPr lang="sv-SE" sz="1000" dirty="0">
              <a:solidFill>
                <a:schemeClr val="dk1"/>
              </a:solidFill>
              <a:latin typeface="Calibri"/>
              <a:ea typeface="Calibri"/>
              <a:cs typeface="Calibri"/>
              <a:sym typeface="Calibri"/>
            </a:endParaRPr>
          </a:p>
        </p:txBody>
      </p:sp>
      <p:pic>
        <p:nvPicPr>
          <p:cNvPr id="462" name="Google Shape;462;p24"/>
          <p:cNvPicPr preferRelativeResize="0"/>
          <p:nvPr/>
        </p:nvPicPr>
        <p:blipFill rotWithShape="1">
          <a:blip r:embed="rId4">
            <a:alphaModFix/>
          </a:blip>
          <a:srcRect/>
          <a:stretch/>
        </p:blipFill>
        <p:spPr>
          <a:xfrm>
            <a:off x="1869720" y="5810844"/>
            <a:ext cx="1756074" cy="539853"/>
          </a:xfrm>
          <a:prstGeom prst="rect">
            <a:avLst/>
          </a:prstGeom>
          <a:noFill/>
          <a:ln>
            <a:noFill/>
          </a:ln>
        </p:spPr>
      </p:pic>
      <p:pic>
        <p:nvPicPr>
          <p:cNvPr id="463" name="Google Shape;463;p24"/>
          <p:cNvPicPr preferRelativeResize="0"/>
          <p:nvPr/>
        </p:nvPicPr>
        <p:blipFill rotWithShape="1">
          <a:blip r:embed="rId5">
            <a:alphaModFix/>
          </a:blip>
          <a:srcRect/>
          <a:stretch/>
        </p:blipFill>
        <p:spPr>
          <a:xfrm>
            <a:off x="8436333" y="5732876"/>
            <a:ext cx="1859817" cy="695931"/>
          </a:xfrm>
          <a:prstGeom prst="rect">
            <a:avLst/>
          </a:prstGeom>
          <a:noFill/>
          <a:ln>
            <a:noFill/>
          </a:ln>
        </p:spPr>
      </p:pic>
      <p:sp>
        <p:nvSpPr>
          <p:cNvPr id="464" name="Google Shape;464;p24"/>
          <p:cNvSpPr txBox="1"/>
          <p:nvPr/>
        </p:nvSpPr>
        <p:spPr>
          <a:xfrm>
            <a:off x="2677794" y="1213859"/>
            <a:ext cx="684787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1600" dirty="0">
                <a:solidFill>
                  <a:schemeClr val="dk1"/>
                </a:solidFill>
                <a:latin typeface="Calibri"/>
                <a:ea typeface="Calibri"/>
                <a:cs typeface="Calibri"/>
                <a:sym typeface="Calibri"/>
              </a:rPr>
              <a:t>When would Earth Overshoot Day land if the world´s population lived like…</a:t>
            </a:r>
            <a:endParaRPr lang="sv-SE" dirty="0"/>
          </a:p>
        </p:txBody>
      </p:sp>
      <p:cxnSp>
        <p:nvCxnSpPr>
          <p:cNvPr id="465" name="Google Shape;465;p24"/>
          <p:cNvCxnSpPr/>
          <p:nvPr/>
        </p:nvCxnSpPr>
        <p:spPr>
          <a:xfrm rot="10800000">
            <a:off x="8865705" y="4007458"/>
            <a:ext cx="1232452" cy="0"/>
          </a:xfrm>
          <a:prstGeom prst="straightConnector1">
            <a:avLst/>
          </a:prstGeom>
          <a:noFill/>
          <a:ln w="19050" cap="flat" cmpd="sng">
            <a:solidFill>
              <a:schemeClr val="lt2"/>
            </a:solidFill>
            <a:prstDash val="solid"/>
            <a:miter lim="800000"/>
            <a:headEnd type="none" w="sm" len="sm"/>
            <a:tailEnd type="triangle" w="med" len="med"/>
          </a:ln>
        </p:spPr>
      </p:cxnSp>
      <p:sp>
        <p:nvSpPr>
          <p:cNvPr id="466" name="Google Shape;466;p24"/>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24</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5"/>
          <p:cNvSpPr/>
          <p:nvPr/>
        </p:nvSpPr>
        <p:spPr>
          <a:xfrm>
            <a:off x="1693627" y="1996240"/>
            <a:ext cx="8770289" cy="4251912"/>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473" name="Google Shape;473;p25"/>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SCB, 2020f. Figur 75: Sveriges konsumionsbaserade utsläpp per konsumtionsområde och produktionsregion år 2018.</a:t>
            </a:r>
            <a:endParaRPr lang="sv-SE" sz="1000" dirty="0">
              <a:solidFill>
                <a:schemeClr val="dk1"/>
              </a:solidFill>
              <a:latin typeface="Calibri"/>
              <a:ea typeface="Calibri"/>
              <a:cs typeface="Calibri"/>
              <a:sym typeface="Calibri"/>
            </a:endParaRPr>
          </a:p>
        </p:txBody>
      </p:sp>
      <p:sp>
        <p:nvSpPr>
          <p:cNvPr id="474" name="Google Shape;474;p25"/>
          <p:cNvSpPr txBox="1">
            <a:spLocks noGrp="1"/>
          </p:cNvSpPr>
          <p:nvPr>
            <p:ph type="title"/>
          </p:nvPr>
        </p:nvSpPr>
        <p:spPr>
          <a:xfrm>
            <a:off x="838200" y="450851"/>
            <a:ext cx="10515600" cy="59872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SVENSKARNAS MATVANOR OCH KONSUMTION</a:t>
            </a:r>
          </a:p>
        </p:txBody>
      </p:sp>
      <p:sp>
        <p:nvSpPr>
          <p:cNvPr id="475" name="Google Shape;475;p25"/>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25</a:t>
            </a:fld>
            <a:endParaRPr lang="sv-SE" dirty="0"/>
          </a:p>
        </p:txBody>
      </p:sp>
      <p:grpSp>
        <p:nvGrpSpPr>
          <p:cNvPr id="476" name="Google Shape;476;p25"/>
          <p:cNvGrpSpPr/>
          <p:nvPr/>
        </p:nvGrpSpPr>
        <p:grpSpPr>
          <a:xfrm>
            <a:off x="2395075" y="2227374"/>
            <a:ext cx="6955658" cy="3561176"/>
            <a:chOff x="2395075" y="2227374"/>
            <a:chExt cx="6955658" cy="3561176"/>
          </a:xfrm>
        </p:grpSpPr>
        <p:grpSp>
          <p:nvGrpSpPr>
            <p:cNvPr id="477" name="Google Shape;477;p25"/>
            <p:cNvGrpSpPr/>
            <p:nvPr/>
          </p:nvGrpSpPr>
          <p:grpSpPr>
            <a:xfrm>
              <a:off x="3180522" y="2878372"/>
              <a:ext cx="6066845" cy="1932167"/>
              <a:chOff x="3180522" y="2703443"/>
              <a:chExt cx="6066845" cy="1932167"/>
            </a:xfrm>
          </p:grpSpPr>
          <p:cxnSp>
            <p:nvCxnSpPr>
              <p:cNvPr id="478" name="Google Shape;478;p25"/>
              <p:cNvCxnSpPr/>
              <p:nvPr/>
            </p:nvCxnSpPr>
            <p:spPr>
              <a:xfrm>
                <a:off x="3180522" y="2703443"/>
                <a:ext cx="6066845" cy="0"/>
              </a:xfrm>
              <a:prstGeom prst="straightConnector1">
                <a:avLst/>
              </a:prstGeom>
              <a:noFill/>
              <a:ln w="12700" cap="flat" cmpd="sng">
                <a:solidFill>
                  <a:srgbClr val="BFBFBF"/>
                </a:solidFill>
                <a:prstDash val="solid"/>
                <a:miter lim="800000"/>
                <a:headEnd type="none" w="sm" len="sm"/>
                <a:tailEnd type="none" w="sm" len="sm"/>
              </a:ln>
            </p:spPr>
          </p:cxnSp>
          <p:cxnSp>
            <p:nvCxnSpPr>
              <p:cNvPr id="479" name="Google Shape;479;p25"/>
              <p:cNvCxnSpPr/>
              <p:nvPr/>
            </p:nvCxnSpPr>
            <p:spPr>
              <a:xfrm>
                <a:off x="3180522" y="3188473"/>
                <a:ext cx="6066845" cy="0"/>
              </a:xfrm>
              <a:prstGeom prst="straightConnector1">
                <a:avLst/>
              </a:prstGeom>
              <a:noFill/>
              <a:ln w="12700" cap="flat" cmpd="sng">
                <a:solidFill>
                  <a:srgbClr val="BFBFBF"/>
                </a:solidFill>
                <a:prstDash val="solid"/>
                <a:miter lim="800000"/>
                <a:headEnd type="none" w="sm" len="sm"/>
                <a:tailEnd type="none" w="sm" len="sm"/>
              </a:ln>
            </p:spPr>
          </p:cxnSp>
          <p:cxnSp>
            <p:nvCxnSpPr>
              <p:cNvPr id="480" name="Google Shape;480;p25"/>
              <p:cNvCxnSpPr/>
              <p:nvPr/>
            </p:nvCxnSpPr>
            <p:spPr>
              <a:xfrm>
                <a:off x="3180522" y="3681454"/>
                <a:ext cx="6066845" cy="0"/>
              </a:xfrm>
              <a:prstGeom prst="straightConnector1">
                <a:avLst/>
              </a:prstGeom>
              <a:noFill/>
              <a:ln w="12700" cap="flat" cmpd="sng">
                <a:solidFill>
                  <a:srgbClr val="BFBFBF"/>
                </a:solidFill>
                <a:prstDash val="solid"/>
                <a:miter lim="800000"/>
                <a:headEnd type="none" w="sm" len="sm"/>
                <a:tailEnd type="none" w="sm" len="sm"/>
              </a:ln>
            </p:spPr>
          </p:cxnSp>
          <p:cxnSp>
            <p:nvCxnSpPr>
              <p:cNvPr id="481" name="Google Shape;481;p25"/>
              <p:cNvCxnSpPr/>
              <p:nvPr/>
            </p:nvCxnSpPr>
            <p:spPr>
              <a:xfrm>
                <a:off x="3180522" y="4158532"/>
                <a:ext cx="6066845" cy="0"/>
              </a:xfrm>
              <a:prstGeom prst="straightConnector1">
                <a:avLst/>
              </a:prstGeom>
              <a:noFill/>
              <a:ln w="12700" cap="flat" cmpd="sng">
                <a:solidFill>
                  <a:srgbClr val="BFBFBF"/>
                </a:solidFill>
                <a:prstDash val="solid"/>
                <a:miter lim="800000"/>
                <a:headEnd type="none" w="sm" len="sm"/>
                <a:tailEnd type="none" w="sm" len="sm"/>
              </a:ln>
            </p:spPr>
          </p:cxnSp>
          <p:cxnSp>
            <p:nvCxnSpPr>
              <p:cNvPr id="482" name="Google Shape;482;p25"/>
              <p:cNvCxnSpPr/>
              <p:nvPr/>
            </p:nvCxnSpPr>
            <p:spPr>
              <a:xfrm>
                <a:off x="3180522" y="4635610"/>
                <a:ext cx="6066845" cy="0"/>
              </a:xfrm>
              <a:prstGeom prst="straightConnector1">
                <a:avLst/>
              </a:prstGeom>
              <a:noFill/>
              <a:ln w="12700" cap="flat" cmpd="sng">
                <a:solidFill>
                  <a:srgbClr val="BFBFBF"/>
                </a:solidFill>
                <a:prstDash val="solid"/>
                <a:miter lim="800000"/>
                <a:headEnd type="none" w="sm" len="sm"/>
                <a:tailEnd type="none" w="sm" len="sm"/>
              </a:ln>
            </p:spPr>
          </p:cxnSp>
        </p:grpSp>
        <p:sp>
          <p:nvSpPr>
            <p:cNvPr id="483" name="Google Shape;483;p25"/>
            <p:cNvSpPr txBox="1"/>
            <p:nvPr/>
          </p:nvSpPr>
          <p:spPr>
            <a:xfrm>
              <a:off x="2395075" y="2227374"/>
              <a:ext cx="286073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600" dirty="0">
                  <a:solidFill>
                    <a:schemeClr val="dk1"/>
                  </a:solidFill>
                  <a:latin typeface="Calibri"/>
                  <a:ea typeface="Calibri"/>
                  <a:cs typeface="Calibri"/>
                  <a:sym typeface="Calibri"/>
                </a:rPr>
                <a:t>Miljoner ton CO</a:t>
              </a:r>
              <a:r>
                <a:rPr lang="sv-SE" sz="1600" baseline="-25000" dirty="0">
                  <a:solidFill>
                    <a:schemeClr val="dk1"/>
                  </a:solidFill>
                  <a:latin typeface="Calibri"/>
                  <a:ea typeface="Calibri"/>
                  <a:cs typeface="Calibri"/>
                  <a:sym typeface="Calibri"/>
                </a:rPr>
                <a:t>2</a:t>
              </a:r>
              <a:r>
                <a:rPr lang="sv-SE" sz="1600" dirty="0">
                  <a:solidFill>
                    <a:schemeClr val="dk1"/>
                  </a:solidFill>
                  <a:latin typeface="Calibri"/>
                  <a:ea typeface="Calibri"/>
                  <a:cs typeface="Calibri"/>
                  <a:sym typeface="Calibri"/>
                </a:rPr>
                <a:t>e</a:t>
              </a:r>
              <a:endParaRPr lang="sv-SE" dirty="0"/>
            </a:p>
          </p:txBody>
        </p:sp>
        <p:sp>
          <p:nvSpPr>
            <p:cNvPr id="484" name="Google Shape;484;p25"/>
            <p:cNvSpPr txBox="1"/>
            <p:nvPr/>
          </p:nvSpPr>
          <p:spPr>
            <a:xfrm>
              <a:off x="3070937" y="5352237"/>
              <a:ext cx="1183012"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dirty="0">
                  <a:solidFill>
                    <a:schemeClr val="dk1"/>
                  </a:solidFill>
                  <a:latin typeface="Calibri"/>
                  <a:ea typeface="Calibri"/>
                  <a:cs typeface="Calibri"/>
                  <a:sym typeface="Calibri"/>
                </a:rPr>
                <a:t>Investeringar</a:t>
              </a:r>
              <a:endParaRPr lang="sv-SE" dirty="0"/>
            </a:p>
          </p:txBody>
        </p:sp>
        <p:sp>
          <p:nvSpPr>
            <p:cNvPr id="485" name="Google Shape;485;p25"/>
            <p:cNvSpPr txBox="1"/>
            <p:nvPr/>
          </p:nvSpPr>
          <p:spPr>
            <a:xfrm>
              <a:off x="4166145" y="5352237"/>
              <a:ext cx="1044030" cy="436313"/>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dirty="0">
                  <a:solidFill>
                    <a:schemeClr val="dk1"/>
                  </a:solidFill>
                  <a:latin typeface="Calibri"/>
                  <a:ea typeface="Calibri"/>
                  <a:cs typeface="Calibri"/>
                  <a:sym typeface="Calibri"/>
                </a:rPr>
                <a:t>Offentlig</a:t>
              </a:r>
              <a:br>
                <a:rPr lang="sv-SE" sz="1400" dirty="0">
                  <a:solidFill>
                    <a:schemeClr val="dk1"/>
                  </a:solidFill>
                  <a:latin typeface="Calibri"/>
                  <a:ea typeface="Calibri"/>
                  <a:cs typeface="Calibri"/>
                  <a:sym typeface="Calibri"/>
                </a:rPr>
              </a:br>
              <a:r>
                <a:rPr lang="sv-SE" sz="1400" dirty="0">
                  <a:solidFill>
                    <a:schemeClr val="dk1"/>
                  </a:solidFill>
                  <a:latin typeface="Calibri"/>
                  <a:ea typeface="Calibri"/>
                  <a:cs typeface="Calibri"/>
                  <a:sym typeface="Calibri"/>
                </a:rPr>
                <a:t>konsumtion</a:t>
              </a:r>
              <a:endParaRPr lang="sv-SE" dirty="0"/>
            </a:p>
          </p:txBody>
        </p:sp>
        <p:sp>
          <p:nvSpPr>
            <p:cNvPr id="486" name="Google Shape;486;p25"/>
            <p:cNvSpPr txBox="1"/>
            <p:nvPr/>
          </p:nvSpPr>
          <p:spPr>
            <a:xfrm>
              <a:off x="5225739" y="5352237"/>
              <a:ext cx="912668" cy="436313"/>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dirty="0">
                  <a:solidFill>
                    <a:schemeClr val="dk1"/>
                  </a:solidFill>
                  <a:latin typeface="Calibri"/>
                  <a:ea typeface="Calibri"/>
                  <a:cs typeface="Calibri"/>
                  <a:sym typeface="Calibri"/>
                </a:rPr>
                <a:t>Hushållens</a:t>
              </a:r>
              <a:br>
                <a:rPr lang="sv-SE" sz="1400" dirty="0">
                  <a:solidFill>
                    <a:schemeClr val="dk1"/>
                  </a:solidFill>
                  <a:latin typeface="Calibri"/>
                  <a:ea typeface="Calibri"/>
                  <a:cs typeface="Calibri"/>
                  <a:sym typeface="Calibri"/>
                </a:rPr>
              </a:br>
              <a:r>
                <a:rPr lang="sv-SE" sz="1400" dirty="0">
                  <a:solidFill>
                    <a:schemeClr val="dk1"/>
                  </a:solidFill>
                  <a:latin typeface="Calibri"/>
                  <a:ea typeface="Calibri"/>
                  <a:cs typeface="Calibri"/>
                  <a:sym typeface="Calibri"/>
                </a:rPr>
                <a:t>transporter</a:t>
              </a:r>
              <a:endParaRPr lang="sv-SE" dirty="0"/>
            </a:p>
          </p:txBody>
        </p:sp>
        <p:sp>
          <p:nvSpPr>
            <p:cNvPr id="487" name="Google Shape;487;p25"/>
            <p:cNvSpPr txBox="1"/>
            <p:nvPr/>
          </p:nvSpPr>
          <p:spPr>
            <a:xfrm>
              <a:off x="6251457" y="5352237"/>
              <a:ext cx="912668" cy="436313"/>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dirty="0">
                  <a:solidFill>
                    <a:schemeClr val="dk1"/>
                  </a:solidFill>
                  <a:latin typeface="Calibri"/>
                  <a:ea typeface="Calibri"/>
                  <a:cs typeface="Calibri"/>
                  <a:sym typeface="Calibri"/>
                </a:rPr>
                <a:t>Hushållens</a:t>
              </a:r>
              <a:br>
                <a:rPr lang="sv-SE" sz="1400" dirty="0">
                  <a:solidFill>
                    <a:schemeClr val="dk1"/>
                  </a:solidFill>
                  <a:latin typeface="Calibri"/>
                  <a:ea typeface="Calibri"/>
                  <a:cs typeface="Calibri"/>
                  <a:sym typeface="Calibri"/>
                </a:rPr>
              </a:br>
              <a:r>
                <a:rPr lang="sv-SE" sz="1400" dirty="0">
                  <a:solidFill>
                    <a:schemeClr val="dk1"/>
                  </a:solidFill>
                  <a:latin typeface="Calibri"/>
                  <a:ea typeface="Calibri"/>
                  <a:cs typeface="Calibri"/>
                  <a:sym typeface="Calibri"/>
                </a:rPr>
                <a:t>livsmedel</a:t>
              </a:r>
              <a:endParaRPr lang="sv-SE" dirty="0"/>
            </a:p>
          </p:txBody>
        </p:sp>
        <p:sp>
          <p:nvSpPr>
            <p:cNvPr id="488" name="Google Shape;488;p25"/>
            <p:cNvSpPr txBox="1"/>
            <p:nvPr/>
          </p:nvSpPr>
          <p:spPr>
            <a:xfrm>
              <a:off x="7269223" y="5352237"/>
              <a:ext cx="912668" cy="436313"/>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dirty="0">
                  <a:solidFill>
                    <a:schemeClr val="dk1"/>
                  </a:solidFill>
                  <a:latin typeface="Calibri"/>
                  <a:ea typeface="Calibri"/>
                  <a:cs typeface="Calibri"/>
                  <a:sym typeface="Calibri"/>
                </a:rPr>
                <a:t>Hushållens</a:t>
              </a:r>
              <a:br>
                <a:rPr lang="sv-SE" sz="1400" dirty="0">
                  <a:solidFill>
                    <a:schemeClr val="dk1"/>
                  </a:solidFill>
                  <a:latin typeface="Calibri"/>
                  <a:ea typeface="Calibri"/>
                  <a:cs typeface="Calibri"/>
                  <a:sym typeface="Calibri"/>
                </a:rPr>
              </a:br>
              <a:r>
                <a:rPr lang="sv-SE" sz="1400" dirty="0">
                  <a:solidFill>
                    <a:schemeClr val="dk1"/>
                  </a:solidFill>
                  <a:latin typeface="Calibri"/>
                  <a:ea typeface="Calibri"/>
                  <a:cs typeface="Calibri"/>
                  <a:sym typeface="Calibri"/>
                </a:rPr>
                <a:t>boende</a:t>
              </a:r>
              <a:endParaRPr lang="sv-SE" dirty="0"/>
            </a:p>
          </p:txBody>
        </p:sp>
        <p:sp>
          <p:nvSpPr>
            <p:cNvPr id="489" name="Google Shape;489;p25"/>
            <p:cNvSpPr txBox="1"/>
            <p:nvPr/>
          </p:nvSpPr>
          <p:spPr>
            <a:xfrm>
              <a:off x="8282267" y="5352237"/>
              <a:ext cx="890308" cy="436313"/>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dirty="0">
                  <a:solidFill>
                    <a:schemeClr val="dk1"/>
                  </a:solidFill>
                  <a:latin typeface="Calibri"/>
                  <a:ea typeface="Calibri"/>
                  <a:cs typeface="Calibri"/>
                  <a:sym typeface="Calibri"/>
                </a:rPr>
                <a:t>Hushållens</a:t>
              </a:r>
              <a:br>
                <a:rPr lang="sv-SE" sz="1400" dirty="0">
                  <a:solidFill>
                    <a:schemeClr val="dk1"/>
                  </a:solidFill>
                  <a:latin typeface="Calibri"/>
                  <a:ea typeface="Calibri"/>
                  <a:cs typeface="Calibri"/>
                  <a:sym typeface="Calibri"/>
                </a:rPr>
              </a:br>
              <a:r>
                <a:rPr lang="sv-SE" sz="1400" dirty="0">
                  <a:solidFill>
                    <a:schemeClr val="dk1"/>
                  </a:solidFill>
                  <a:latin typeface="Calibri"/>
                  <a:ea typeface="Calibri"/>
                  <a:cs typeface="Calibri"/>
                  <a:sym typeface="Calibri"/>
                </a:rPr>
                <a:t>övrigt</a:t>
              </a:r>
              <a:endParaRPr lang="sv-SE" dirty="0"/>
            </a:p>
          </p:txBody>
        </p:sp>
        <p:sp>
          <p:nvSpPr>
            <p:cNvPr id="490" name="Google Shape;490;p25"/>
            <p:cNvSpPr txBox="1"/>
            <p:nvPr/>
          </p:nvSpPr>
          <p:spPr>
            <a:xfrm>
              <a:off x="2679588" y="5169357"/>
              <a:ext cx="341907" cy="269335"/>
            </a:xfrm>
            <a:prstGeom prst="rect">
              <a:avLst/>
            </a:prstGeom>
            <a:noFill/>
            <a:ln>
              <a:noFill/>
            </a:ln>
          </p:spPr>
          <p:txBody>
            <a:bodyPr spcFirstLastPara="1" wrap="square" lIns="36000" tIns="36000" rIns="36000" bIns="36000" anchor="ctr" anchorCtr="0">
              <a:noAutofit/>
            </a:bodyPr>
            <a:lstStyle/>
            <a:p>
              <a:pPr marL="0" marR="0" lvl="0" indent="0" algn="r" rtl="0">
                <a:lnSpc>
                  <a:spcPct val="100000"/>
                </a:lnSpc>
                <a:spcBef>
                  <a:spcPts val="0"/>
                </a:spcBef>
                <a:spcAft>
                  <a:spcPts val="0"/>
                </a:spcAft>
                <a:buNone/>
              </a:pPr>
              <a:r>
                <a:rPr lang="sv-SE" sz="1400" dirty="0">
                  <a:solidFill>
                    <a:schemeClr val="dk1"/>
                  </a:solidFill>
                  <a:latin typeface="Calibri"/>
                  <a:ea typeface="Calibri"/>
                  <a:cs typeface="Calibri"/>
                  <a:sym typeface="Calibri"/>
                </a:rPr>
                <a:t>0</a:t>
              </a:r>
              <a:endParaRPr lang="sv-SE" dirty="0"/>
            </a:p>
          </p:txBody>
        </p:sp>
        <p:sp>
          <p:nvSpPr>
            <p:cNvPr id="491" name="Google Shape;491;p25"/>
            <p:cNvSpPr txBox="1"/>
            <p:nvPr/>
          </p:nvSpPr>
          <p:spPr>
            <a:xfrm>
              <a:off x="2441050" y="4692280"/>
              <a:ext cx="580445" cy="269335"/>
            </a:xfrm>
            <a:prstGeom prst="rect">
              <a:avLst/>
            </a:prstGeom>
            <a:noFill/>
            <a:ln>
              <a:noFill/>
            </a:ln>
          </p:spPr>
          <p:txBody>
            <a:bodyPr spcFirstLastPara="1" wrap="square" lIns="36000" tIns="36000" rIns="36000" bIns="36000" anchor="ctr" anchorCtr="0">
              <a:noAutofit/>
            </a:bodyPr>
            <a:lstStyle/>
            <a:p>
              <a:pPr marL="0" marR="0" lvl="0" indent="0" algn="r" rtl="0">
                <a:lnSpc>
                  <a:spcPct val="100000"/>
                </a:lnSpc>
                <a:spcBef>
                  <a:spcPts val="0"/>
                </a:spcBef>
                <a:spcAft>
                  <a:spcPts val="0"/>
                </a:spcAft>
                <a:buNone/>
              </a:pPr>
              <a:r>
                <a:rPr lang="sv-SE" sz="1400" dirty="0">
                  <a:solidFill>
                    <a:schemeClr val="dk1"/>
                  </a:solidFill>
                  <a:latin typeface="Calibri"/>
                  <a:ea typeface="Calibri"/>
                  <a:cs typeface="Calibri"/>
                  <a:sym typeface="Calibri"/>
                </a:rPr>
                <a:t>5 000</a:t>
              </a:r>
              <a:endParaRPr lang="sv-SE" dirty="0"/>
            </a:p>
          </p:txBody>
        </p:sp>
        <p:sp>
          <p:nvSpPr>
            <p:cNvPr id="492" name="Google Shape;492;p25"/>
            <p:cNvSpPr txBox="1"/>
            <p:nvPr/>
          </p:nvSpPr>
          <p:spPr>
            <a:xfrm>
              <a:off x="2441050" y="4207251"/>
              <a:ext cx="580445" cy="269335"/>
            </a:xfrm>
            <a:prstGeom prst="rect">
              <a:avLst/>
            </a:prstGeom>
            <a:noFill/>
            <a:ln>
              <a:noFill/>
            </a:ln>
          </p:spPr>
          <p:txBody>
            <a:bodyPr spcFirstLastPara="1" wrap="square" lIns="36000" tIns="36000" rIns="36000" bIns="36000" anchor="ctr" anchorCtr="0">
              <a:noAutofit/>
            </a:bodyPr>
            <a:lstStyle/>
            <a:p>
              <a:pPr marL="0" marR="0" lvl="0" indent="0" algn="r" rtl="0">
                <a:lnSpc>
                  <a:spcPct val="100000"/>
                </a:lnSpc>
                <a:spcBef>
                  <a:spcPts val="0"/>
                </a:spcBef>
                <a:spcAft>
                  <a:spcPts val="0"/>
                </a:spcAft>
                <a:buNone/>
              </a:pPr>
              <a:r>
                <a:rPr lang="sv-SE" sz="1400" dirty="0">
                  <a:solidFill>
                    <a:schemeClr val="dk1"/>
                  </a:solidFill>
                  <a:latin typeface="Calibri"/>
                  <a:ea typeface="Calibri"/>
                  <a:cs typeface="Calibri"/>
                  <a:sym typeface="Calibri"/>
                </a:rPr>
                <a:t>10 000</a:t>
              </a:r>
              <a:endParaRPr lang="sv-SE" dirty="0"/>
            </a:p>
          </p:txBody>
        </p:sp>
        <p:sp>
          <p:nvSpPr>
            <p:cNvPr id="493" name="Google Shape;493;p25"/>
            <p:cNvSpPr txBox="1"/>
            <p:nvPr/>
          </p:nvSpPr>
          <p:spPr>
            <a:xfrm>
              <a:off x="2441050" y="3706319"/>
              <a:ext cx="580445" cy="269335"/>
            </a:xfrm>
            <a:prstGeom prst="rect">
              <a:avLst/>
            </a:prstGeom>
            <a:noFill/>
            <a:ln>
              <a:noFill/>
            </a:ln>
          </p:spPr>
          <p:txBody>
            <a:bodyPr spcFirstLastPara="1" wrap="square" lIns="36000" tIns="36000" rIns="36000" bIns="36000" anchor="ctr" anchorCtr="0">
              <a:noAutofit/>
            </a:bodyPr>
            <a:lstStyle/>
            <a:p>
              <a:pPr marL="0" marR="0" lvl="0" indent="0" algn="r" rtl="0">
                <a:lnSpc>
                  <a:spcPct val="100000"/>
                </a:lnSpc>
                <a:spcBef>
                  <a:spcPts val="0"/>
                </a:spcBef>
                <a:spcAft>
                  <a:spcPts val="0"/>
                </a:spcAft>
                <a:buNone/>
              </a:pPr>
              <a:r>
                <a:rPr lang="sv-SE" sz="1400" dirty="0">
                  <a:solidFill>
                    <a:schemeClr val="dk1"/>
                  </a:solidFill>
                  <a:latin typeface="Calibri"/>
                  <a:ea typeface="Calibri"/>
                  <a:cs typeface="Calibri"/>
                  <a:sym typeface="Calibri"/>
                </a:rPr>
                <a:t>15 000</a:t>
              </a:r>
              <a:endParaRPr lang="sv-SE" dirty="0"/>
            </a:p>
          </p:txBody>
        </p:sp>
        <p:sp>
          <p:nvSpPr>
            <p:cNvPr id="494" name="Google Shape;494;p25"/>
            <p:cNvSpPr txBox="1"/>
            <p:nvPr/>
          </p:nvSpPr>
          <p:spPr>
            <a:xfrm>
              <a:off x="2441050" y="3237192"/>
              <a:ext cx="580445" cy="269335"/>
            </a:xfrm>
            <a:prstGeom prst="rect">
              <a:avLst/>
            </a:prstGeom>
            <a:noFill/>
            <a:ln>
              <a:noFill/>
            </a:ln>
          </p:spPr>
          <p:txBody>
            <a:bodyPr spcFirstLastPara="1" wrap="square" lIns="36000" tIns="36000" rIns="36000" bIns="36000" anchor="ctr" anchorCtr="0">
              <a:noAutofit/>
            </a:bodyPr>
            <a:lstStyle/>
            <a:p>
              <a:pPr marL="0" marR="0" lvl="0" indent="0" algn="r" rtl="0">
                <a:lnSpc>
                  <a:spcPct val="100000"/>
                </a:lnSpc>
                <a:spcBef>
                  <a:spcPts val="0"/>
                </a:spcBef>
                <a:spcAft>
                  <a:spcPts val="0"/>
                </a:spcAft>
                <a:buNone/>
              </a:pPr>
              <a:r>
                <a:rPr lang="sv-SE" sz="1400" dirty="0">
                  <a:solidFill>
                    <a:schemeClr val="dk1"/>
                  </a:solidFill>
                  <a:latin typeface="Calibri"/>
                  <a:ea typeface="Calibri"/>
                  <a:cs typeface="Calibri"/>
                  <a:sym typeface="Calibri"/>
                </a:rPr>
                <a:t>20 000</a:t>
              </a:r>
              <a:endParaRPr lang="sv-SE" dirty="0"/>
            </a:p>
          </p:txBody>
        </p:sp>
        <p:sp>
          <p:nvSpPr>
            <p:cNvPr id="495" name="Google Shape;495;p25"/>
            <p:cNvSpPr txBox="1"/>
            <p:nvPr/>
          </p:nvSpPr>
          <p:spPr>
            <a:xfrm>
              <a:off x="2441050" y="2744211"/>
              <a:ext cx="580445" cy="269335"/>
            </a:xfrm>
            <a:prstGeom prst="rect">
              <a:avLst/>
            </a:prstGeom>
            <a:noFill/>
            <a:ln>
              <a:noFill/>
            </a:ln>
          </p:spPr>
          <p:txBody>
            <a:bodyPr spcFirstLastPara="1" wrap="square" lIns="36000" tIns="36000" rIns="36000" bIns="36000" anchor="ctr" anchorCtr="0">
              <a:noAutofit/>
            </a:bodyPr>
            <a:lstStyle/>
            <a:p>
              <a:pPr marL="0" marR="0" lvl="0" indent="0" algn="r" rtl="0">
                <a:lnSpc>
                  <a:spcPct val="100000"/>
                </a:lnSpc>
                <a:spcBef>
                  <a:spcPts val="0"/>
                </a:spcBef>
                <a:spcAft>
                  <a:spcPts val="0"/>
                </a:spcAft>
                <a:buNone/>
              </a:pPr>
              <a:r>
                <a:rPr lang="sv-SE" sz="1400" dirty="0">
                  <a:solidFill>
                    <a:schemeClr val="dk1"/>
                  </a:solidFill>
                  <a:latin typeface="Calibri"/>
                  <a:ea typeface="Calibri"/>
                  <a:cs typeface="Calibri"/>
                  <a:sym typeface="Calibri"/>
                </a:rPr>
                <a:t>25 000</a:t>
              </a:r>
              <a:endParaRPr lang="sv-SE" dirty="0"/>
            </a:p>
          </p:txBody>
        </p:sp>
        <p:sp>
          <p:nvSpPr>
            <p:cNvPr id="496" name="Google Shape;496;p25"/>
            <p:cNvSpPr/>
            <p:nvPr/>
          </p:nvSpPr>
          <p:spPr>
            <a:xfrm>
              <a:off x="3458817" y="3706319"/>
              <a:ext cx="413468" cy="1589246"/>
            </a:xfrm>
            <a:prstGeom prst="rect">
              <a:avLst/>
            </a:prstGeom>
            <a:solidFill>
              <a:srgbClr val="8DB9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497" name="Google Shape;497;p25"/>
            <p:cNvSpPr/>
            <p:nvPr/>
          </p:nvSpPr>
          <p:spPr>
            <a:xfrm>
              <a:off x="3458817" y="3029446"/>
              <a:ext cx="413468" cy="675857"/>
            </a:xfrm>
            <a:prstGeom prst="rect">
              <a:avLst/>
            </a:prstGeom>
            <a:solidFill>
              <a:srgbClr val="AF3B0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498" name="Google Shape;498;p25"/>
            <p:cNvSpPr txBox="1"/>
            <p:nvPr/>
          </p:nvSpPr>
          <p:spPr>
            <a:xfrm>
              <a:off x="3452601" y="4382179"/>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dk1"/>
                  </a:solidFill>
                  <a:latin typeface="Calibri"/>
                  <a:ea typeface="Calibri"/>
                  <a:cs typeface="Calibri"/>
                  <a:sym typeface="Calibri"/>
                </a:rPr>
                <a:t>71%</a:t>
              </a:r>
              <a:endParaRPr lang="sv-SE" dirty="0"/>
            </a:p>
          </p:txBody>
        </p:sp>
        <p:sp>
          <p:nvSpPr>
            <p:cNvPr id="499" name="Google Shape;499;p25"/>
            <p:cNvSpPr txBox="1"/>
            <p:nvPr/>
          </p:nvSpPr>
          <p:spPr>
            <a:xfrm>
              <a:off x="3452601" y="3221288"/>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lt1"/>
                  </a:solidFill>
                  <a:latin typeface="Calibri"/>
                  <a:ea typeface="Calibri"/>
                  <a:cs typeface="Calibri"/>
                  <a:sym typeface="Calibri"/>
                </a:rPr>
                <a:t>29%</a:t>
              </a:r>
              <a:endParaRPr lang="sv-SE" dirty="0"/>
            </a:p>
          </p:txBody>
        </p:sp>
        <p:sp>
          <p:nvSpPr>
            <p:cNvPr id="500" name="Google Shape;500;p25"/>
            <p:cNvSpPr/>
            <p:nvPr/>
          </p:nvSpPr>
          <p:spPr>
            <a:xfrm>
              <a:off x="4484535" y="4802587"/>
              <a:ext cx="413468" cy="492977"/>
            </a:xfrm>
            <a:prstGeom prst="rect">
              <a:avLst/>
            </a:prstGeom>
            <a:solidFill>
              <a:srgbClr val="8DB9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01" name="Google Shape;501;p25"/>
            <p:cNvSpPr/>
            <p:nvPr/>
          </p:nvSpPr>
          <p:spPr>
            <a:xfrm>
              <a:off x="4484535" y="4444779"/>
              <a:ext cx="413468" cy="357804"/>
            </a:xfrm>
            <a:prstGeom prst="rect">
              <a:avLst/>
            </a:prstGeom>
            <a:solidFill>
              <a:srgbClr val="AF3B0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02" name="Google Shape;502;p25"/>
            <p:cNvSpPr txBox="1"/>
            <p:nvPr/>
          </p:nvSpPr>
          <p:spPr>
            <a:xfrm>
              <a:off x="4478319" y="4954673"/>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dk1"/>
                  </a:solidFill>
                  <a:latin typeface="Calibri"/>
                  <a:ea typeface="Calibri"/>
                  <a:cs typeface="Calibri"/>
                  <a:sym typeface="Calibri"/>
                </a:rPr>
                <a:t>57%</a:t>
              </a:r>
              <a:endParaRPr lang="sv-SE" dirty="0"/>
            </a:p>
          </p:txBody>
        </p:sp>
        <p:sp>
          <p:nvSpPr>
            <p:cNvPr id="503" name="Google Shape;503;p25"/>
            <p:cNvSpPr txBox="1"/>
            <p:nvPr/>
          </p:nvSpPr>
          <p:spPr>
            <a:xfrm>
              <a:off x="4478319" y="4501448"/>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lt1"/>
                  </a:solidFill>
                  <a:latin typeface="Calibri"/>
                  <a:ea typeface="Calibri"/>
                  <a:cs typeface="Calibri"/>
                  <a:sym typeface="Calibri"/>
                </a:rPr>
                <a:t>43%</a:t>
              </a:r>
              <a:endParaRPr lang="sv-SE" dirty="0"/>
            </a:p>
          </p:txBody>
        </p:sp>
        <p:sp>
          <p:nvSpPr>
            <p:cNvPr id="504" name="Google Shape;504;p25"/>
            <p:cNvSpPr/>
            <p:nvPr/>
          </p:nvSpPr>
          <p:spPr>
            <a:xfrm>
              <a:off x="5486400" y="4738977"/>
              <a:ext cx="413468" cy="556587"/>
            </a:xfrm>
            <a:prstGeom prst="rect">
              <a:avLst/>
            </a:prstGeom>
            <a:solidFill>
              <a:srgbClr val="8DB9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05" name="Google Shape;505;p25"/>
            <p:cNvSpPr/>
            <p:nvPr/>
          </p:nvSpPr>
          <p:spPr>
            <a:xfrm>
              <a:off x="5486400" y="3689407"/>
              <a:ext cx="413468" cy="1049566"/>
            </a:xfrm>
            <a:prstGeom prst="rect">
              <a:avLst/>
            </a:prstGeom>
            <a:solidFill>
              <a:srgbClr val="AF3B0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06" name="Google Shape;506;p25"/>
            <p:cNvSpPr txBox="1"/>
            <p:nvPr/>
          </p:nvSpPr>
          <p:spPr>
            <a:xfrm>
              <a:off x="5480184" y="4914917"/>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dk1"/>
                  </a:solidFill>
                  <a:latin typeface="Calibri"/>
                  <a:ea typeface="Calibri"/>
                  <a:cs typeface="Calibri"/>
                  <a:sym typeface="Calibri"/>
                </a:rPr>
                <a:t>34%</a:t>
              </a:r>
              <a:endParaRPr lang="sv-SE" dirty="0"/>
            </a:p>
          </p:txBody>
        </p:sp>
        <p:sp>
          <p:nvSpPr>
            <p:cNvPr id="507" name="Google Shape;507;p25"/>
            <p:cNvSpPr txBox="1"/>
            <p:nvPr/>
          </p:nvSpPr>
          <p:spPr>
            <a:xfrm>
              <a:off x="5480184" y="4103883"/>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lt1"/>
                  </a:solidFill>
                  <a:latin typeface="Calibri"/>
                  <a:ea typeface="Calibri"/>
                  <a:cs typeface="Calibri"/>
                  <a:sym typeface="Calibri"/>
                </a:rPr>
                <a:t>66%</a:t>
              </a:r>
              <a:endParaRPr lang="sv-SE" dirty="0"/>
            </a:p>
          </p:txBody>
        </p:sp>
        <p:sp>
          <p:nvSpPr>
            <p:cNvPr id="508" name="Google Shape;508;p25"/>
            <p:cNvSpPr/>
            <p:nvPr/>
          </p:nvSpPr>
          <p:spPr>
            <a:xfrm>
              <a:off x="6504167" y="4500439"/>
              <a:ext cx="413468" cy="795125"/>
            </a:xfrm>
            <a:prstGeom prst="rect">
              <a:avLst/>
            </a:prstGeom>
            <a:solidFill>
              <a:srgbClr val="8DB9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09" name="Google Shape;509;p25"/>
            <p:cNvSpPr/>
            <p:nvPr/>
          </p:nvSpPr>
          <p:spPr>
            <a:xfrm>
              <a:off x="6504167" y="4039263"/>
              <a:ext cx="413468" cy="469127"/>
            </a:xfrm>
            <a:prstGeom prst="rect">
              <a:avLst/>
            </a:prstGeom>
            <a:solidFill>
              <a:srgbClr val="AF3B0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10" name="Google Shape;510;p25"/>
            <p:cNvSpPr txBox="1"/>
            <p:nvPr/>
          </p:nvSpPr>
          <p:spPr>
            <a:xfrm>
              <a:off x="6497951" y="4779745"/>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dk1"/>
                  </a:solidFill>
                  <a:latin typeface="Calibri"/>
                  <a:ea typeface="Calibri"/>
                  <a:cs typeface="Calibri"/>
                  <a:sym typeface="Calibri"/>
                </a:rPr>
                <a:t>64%</a:t>
              </a:r>
              <a:endParaRPr lang="sv-SE" dirty="0"/>
            </a:p>
          </p:txBody>
        </p:sp>
        <p:sp>
          <p:nvSpPr>
            <p:cNvPr id="511" name="Google Shape;511;p25"/>
            <p:cNvSpPr txBox="1"/>
            <p:nvPr/>
          </p:nvSpPr>
          <p:spPr>
            <a:xfrm>
              <a:off x="6497951" y="4151591"/>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lt1"/>
                  </a:solidFill>
                  <a:latin typeface="Calibri"/>
                  <a:ea typeface="Calibri"/>
                  <a:cs typeface="Calibri"/>
                  <a:sym typeface="Calibri"/>
                </a:rPr>
                <a:t>36%</a:t>
              </a:r>
              <a:endParaRPr lang="sv-SE" dirty="0"/>
            </a:p>
          </p:txBody>
        </p:sp>
        <p:sp>
          <p:nvSpPr>
            <p:cNvPr id="512" name="Google Shape;512;p25"/>
            <p:cNvSpPr/>
            <p:nvPr/>
          </p:nvSpPr>
          <p:spPr>
            <a:xfrm>
              <a:off x="7521935" y="4826442"/>
              <a:ext cx="413468" cy="469122"/>
            </a:xfrm>
            <a:prstGeom prst="rect">
              <a:avLst/>
            </a:prstGeom>
            <a:solidFill>
              <a:srgbClr val="8DB9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13" name="Google Shape;513;p25"/>
            <p:cNvSpPr/>
            <p:nvPr/>
          </p:nvSpPr>
          <p:spPr>
            <a:xfrm>
              <a:off x="7521935" y="4214192"/>
              <a:ext cx="413468" cy="612250"/>
            </a:xfrm>
            <a:prstGeom prst="rect">
              <a:avLst/>
            </a:prstGeom>
            <a:solidFill>
              <a:srgbClr val="AF3B0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14" name="Google Shape;514;p25"/>
            <p:cNvSpPr txBox="1"/>
            <p:nvPr/>
          </p:nvSpPr>
          <p:spPr>
            <a:xfrm>
              <a:off x="7515719" y="4962625"/>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dk1"/>
                  </a:solidFill>
                  <a:latin typeface="Calibri"/>
                  <a:ea typeface="Calibri"/>
                  <a:cs typeface="Calibri"/>
                  <a:sym typeface="Calibri"/>
                </a:rPr>
                <a:t>43%</a:t>
              </a:r>
              <a:endParaRPr lang="sv-SE" dirty="0"/>
            </a:p>
          </p:txBody>
        </p:sp>
        <p:sp>
          <p:nvSpPr>
            <p:cNvPr id="515" name="Google Shape;515;p25"/>
            <p:cNvSpPr txBox="1"/>
            <p:nvPr/>
          </p:nvSpPr>
          <p:spPr>
            <a:xfrm>
              <a:off x="7515719" y="4398082"/>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lt1"/>
                  </a:solidFill>
                  <a:latin typeface="Calibri"/>
                  <a:ea typeface="Calibri"/>
                  <a:cs typeface="Calibri"/>
                  <a:sym typeface="Calibri"/>
                </a:rPr>
                <a:t>57%</a:t>
              </a:r>
              <a:endParaRPr lang="sv-SE" dirty="0"/>
            </a:p>
          </p:txBody>
        </p:sp>
        <p:sp>
          <p:nvSpPr>
            <p:cNvPr id="516" name="Google Shape;516;p25"/>
            <p:cNvSpPr/>
            <p:nvPr/>
          </p:nvSpPr>
          <p:spPr>
            <a:xfrm>
              <a:off x="8539702" y="4699221"/>
              <a:ext cx="413468" cy="596343"/>
            </a:xfrm>
            <a:prstGeom prst="rect">
              <a:avLst/>
            </a:prstGeom>
            <a:solidFill>
              <a:srgbClr val="8DB9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17" name="Google Shape;517;p25"/>
            <p:cNvSpPr/>
            <p:nvPr/>
          </p:nvSpPr>
          <p:spPr>
            <a:xfrm>
              <a:off x="8539702" y="4436828"/>
              <a:ext cx="413468" cy="262393"/>
            </a:xfrm>
            <a:prstGeom prst="rect">
              <a:avLst/>
            </a:prstGeom>
            <a:solidFill>
              <a:srgbClr val="AF3B0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18" name="Google Shape;518;p25"/>
            <p:cNvSpPr txBox="1"/>
            <p:nvPr/>
          </p:nvSpPr>
          <p:spPr>
            <a:xfrm>
              <a:off x="8533486" y="4883112"/>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dk1"/>
                  </a:solidFill>
                  <a:latin typeface="Calibri"/>
                  <a:ea typeface="Calibri"/>
                  <a:cs typeface="Calibri"/>
                  <a:sym typeface="Calibri"/>
                </a:rPr>
                <a:t>71%</a:t>
              </a:r>
              <a:endParaRPr lang="sv-SE" dirty="0"/>
            </a:p>
          </p:txBody>
        </p:sp>
        <p:sp>
          <p:nvSpPr>
            <p:cNvPr id="519" name="Google Shape;519;p25"/>
            <p:cNvSpPr txBox="1"/>
            <p:nvPr/>
          </p:nvSpPr>
          <p:spPr>
            <a:xfrm>
              <a:off x="8533486" y="4453740"/>
              <a:ext cx="419684" cy="269335"/>
            </a:xfrm>
            <a:prstGeom prst="rect">
              <a:avLst/>
            </a:prstGeom>
            <a:noFill/>
            <a:ln>
              <a:noFill/>
            </a:ln>
          </p:spPr>
          <p:txBody>
            <a:bodyPr spcFirstLastPara="1" wrap="square" lIns="36000" tIns="36000" rIns="36000" bIns="36000" anchor="t" anchorCtr="0">
              <a:noAutofit/>
            </a:bodyPr>
            <a:lstStyle/>
            <a:p>
              <a:pPr marL="0" marR="0" lvl="0" indent="0" algn="ctr" rtl="0">
                <a:lnSpc>
                  <a:spcPct val="100000"/>
                </a:lnSpc>
                <a:spcBef>
                  <a:spcPts val="0"/>
                </a:spcBef>
                <a:spcAft>
                  <a:spcPts val="0"/>
                </a:spcAft>
                <a:buNone/>
              </a:pPr>
              <a:r>
                <a:rPr lang="sv-SE" sz="1400" b="1" dirty="0">
                  <a:solidFill>
                    <a:schemeClr val="lt1"/>
                  </a:solidFill>
                  <a:latin typeface="Calibri"/>
                  <a:ea typeface="Calibri"/>
                  <a:cs typeface="Calibri"/>
                  <a:sym typeface="Calibri"/>
                </a:rPr>
                <a:t>29%</a:t>
              </a:r>
              <a:endParaRPr lang="sv-SE" dirty="0"/>
            </a:p>
          </p:txBody>
        </p:sp>
        <p:cxnSp>
          <p:nvCxnSpPr>
            <p:cNvPr id="520" name="Google Shape;520;p25"/>
            <p:cNvCxnSpPr/>
            <p:nvPr/>
          </p:nvCxnSpPr>
          <p:spPr>
            <a:xfrm>
              <a:off x="3180522" y="5295569"/>
              <a:ext cx="6066845" cy="0"/>
            </a:xfrm>
            <a:prstGeom prst="straightConnector1">
              <a:avLst/>
            </a:prstGeom>
            <a:noFill/>
            <a:ln w="12700" cap="flat" cmpd="sng">
              <a:solidFill>
                <a:srgbClr val="BFBFBF"/>
              </a:solidFill>
              <a:prstDash val="solid"/>
              <a:miter lim="800000"/>
              <a:headEnd type="none" w="sm" len="sm"/>
              <a:tailEnd type="none" w="sm" len="sm"/>
            </a:ln>
          </p:spPr>
        </p:cxnSp>
        <p:sp>
          <p:nvSpPr>
            <p:cNvPr id="521" name="Google Shape;521;p25"/>
            <p:cNvSpPr/>
            <p:nvPr/>
          </p:nvSpPr>
          <p:spPr>
            <a:xfrm>
              <a:off x="7378810" y="2552369"/>
              <a:ext cx="174929" cy="118255"/>
            </a:xfrm>
            <a:prstGeom prst="rect">
              <a:avLst/>
            </a:prstGeom>
            <a:solidFill>
              <a:srgbClr val="8DB9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22" name="Google Shape;522;p25"/>
            <p:cNvSpPr txBox="1"/>
            <p:nvPr/>
          </p:nvSpPr>
          <p:spPr>
            <a:xfrm>
              <a:off x="7579326" y="2489768"/>
              <a:ext cx="769543" cy="269335"/>
            </a:xfrm>
            <a:prstGeom prst="rect">
              <a:avLst/>
            </a:prstGeom>
            <a:noFill/>
            <a:ln>
              <a:noFill/>
            </a:ln>
          </p:spPr>
          <p:txBody>
            <a:bodyPr spcFirstLastPara="1" wrap="square" lIns="36000" tIns="36000" rIns="36000" bIns="36000" anchor="t" anchorCtr="0">
              <a:noAutofit/>
            </a:bodyPr>
            <a:lstStyle/>
            <a:p>
              <a:pPr marL="0" marR="0" lvl="0" indent="0" algn="l" rtl="0">
                <a:lnSpc>
                  <a:spcPct val="100000"/>
                </a:lnSpc>
                <a:spcBef>
                  <a:spcPts val="0"/>
                </a:spcBef>
                <a:spcAft>
                  <a:spcPts val="0"/>
                </a:spcAft>
                <a:buNone/>
              </a:pPr>
              <a:r>
                <a:rPr lang="sv-SE" sz="1400" dirty="0">
                  <a:solidFill>
                    <a:schemeClr val="dk1"/>
                  </a:solidFill>
                  <a:latin typeface="Calibri"/>
                  <a:ea typeface="Calibri"/>
                  <a:cs typeface="Calibri"/>
                  <a:sym typeface="Calibri"/>
                </a:rPr>
                <a:t>Utlandet</a:t>
              </a:r>
              <a:endParaRPr lang="sv-SE" dirty="0"/>
            </a:p>
          </p:txBody>
        </p:sp>
        <p:sp>
          <p:nvSpPr>
            <p:cNvPr id="523" name="Google Shape;523;p25"/>
            <p:cNvSpPr/>
            <p:nvPr/>
          </p:nvSpPr>
          <p:spPr>
            <a:xfrm>
              <a:off x="8380674" y="2552369"/>
              <a:ext cx="174929" cy="118255"/>
            </a:xfrm>
            <a:prstGeom prst="rect">
              <a:avLst/>
            </a:prstGeom>
            <a:solidFill>
              <a:srgbClr val="AF3B0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24" name="Google Shape;524;p25"/>
            <p:cNvSpPr txBox="1"/>
            <p:nvPr/>
          </p:nvSpPr>
          <p:spPr>
            <a:xfrm>
              <a:off x="8581190" y="2489768"/>
              <a:ext cx="769543" cy="269335"/>
            </a:xfrm>
            <a:prstGeom prst="rect">
              <a:avLst/>
            </a:prstGeom>
            <a:noFill/>
            <a:ln>
              <a:noFill/>
            </a:ln>
          </p:spPr>
          <p:txBody>
            <a:bodyPr spcFirstLastPara="1" wrap="square" lIns="36000" tIns="36000" rIns="36000" bIns="36000" anchor="t" anchorCtr="0">
              <a:noAutofit/>
            </a:bodyPr>
            <a:lstStyle/>
            <a:p>
              <a:pPr marL="0" marR="0" lvl="0" indent="0" algn="l" rtl="0">
                <a:lnSpc>
                  <a:spcPct val="100000"/>
                </a:lnSpc>
                <a:spcBef>
                  <a:spcPts val="0"/>
                </a:spcBef>
                <a:spcAft>
                  <a:spcPts val="0"/>
                </a:spcAft>
                <a:buNone/>
              </a:pPr>
              <a:r>
                <a:rPr lang="sv-SE" sz="1400" dirty="0">
                  <a:solidFill>
                    <a:schemeClr val="dk1"/>
                  </a:solidFill>
                  <a:latin typeface="Calibri"/>
                  <a:ea typeface="Calibri"/>
                  <a:cs typeface="Calibri"/>
                  <a:sym typeface="Calibri"/>
                </a:rPr>
                <a:t>Sverige</a:t>
              </a:r>
              <a:endParaRPr lang="sv-SE" dirty="0"/>
            </a:p>
          </p:txBody>
        </p:sp>
      </p:grpSp>
      <p:sp>
        <p:nvSpPr>
          <p:cNvPr id="525" name="Google Shape;525;p25"/>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25</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26"/>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SVENSKEN BEHÖVER MINSKA </a:t>
            </a:r>
            <a:br>
              <a:rPr lang="sv-SE" dirty="0"/>
            </a:br>
            <a:r>
              <a:rPr lang="sv-SE" dirty="0"/>
              <a:t>FRÅN 8 TILL 1 TONS UTSLÄPP</a:t>
            </a:r>
          </a:p>
        </p:txBody>
      </p:sp>
      <p:sp>
        <p:nvSpPr>
          <p:cNvPr id="532" name="Google Shape;532;p26"/>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26</a:t>
            </a:fld>
            <a:endParaRPr lang="sv-SE" dirty="0"/>
          </a:p>
        </p:txBody>
      </p:sp>
      <p:sp>
        <p:nvSpPr>
          <p:cNvPr id="533" name="Google Shape;533;p26"/>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www.naturvardsverket.se/Sa-mar-miljon/Klimat-och-luft/Klimat/Tre-satt-att-berakna-klimatpaverkande-utslapp/Konsumtionsbaserade-utslapp-av-vaxthusgaser/</a:t>
            </a:r>
            <a:endParaRPr lang="sv-SE" sz="1000" dirty="0"/>
          </a:p>
        </p:txBody>
      </p:sp>
      <p:sp>
        <p:nvSpPr>
          <p:cNvPr id="534" name="Google Shape;534;p26"/>
          <p:cNvSpPr/>
          <p:nvPr/>
        </p:nvSpPr>
        <p:spPr>
          <a:xfrm>
            <a:off x="1693627" y="1996240"/>
            <a:ext cx="8770289" cy="4251912"/>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grpSp>
        <p:nvGrpSpPr>
          <p:cNvPr id="535" name="Google Shape;535;p26"/>
          <p:cNvGrpSpPr/>
          <p:nvPr/>
        </p:nvGrpSpPr>
        <p:grpSpPr>
          <a:xfrm>
            <a:off x="2656497" y="2553174"/>
            <a:ext cx="6980484" cy="3354753"/>
            <a:chOff x="2656497" y="2553174"/>
            <a:chExt cx="6980484" cy="3354753"/>
          </a:xfrm>
        </p:grpSpPr>
        <p:sp>
          <p:nvSpPr>
            <p:cNvPr id="536" name="Google Shape;536;p26"/>
            <p:cNvSpPr txBox="1"/>
            <p:nvPr/>
          </p:nvSpPr>
          <p:spPr>
            <a:xfrm>
              <a:off x="3899551" y="5352943"/>
              <a:ext cx="1610703"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1400" dirty="0">
                  <a:solidFill>
                    <a:schemeClr val="dk1"/>
                  </a:solidFill>
                  <a:latin typeface="Calibri"/>
                  <a:ea typeface="Calibri"/>
                  <a:cs typeface="Calibri"/>
                  <a:sym typeface="Calibri"/>
                </a:rPr>
                <a:t>Utsläpp 2018</a:t>
              </a:r>
              <a:endParaRPr lang="sv-SE" dirty="0"/>
            </a:p>
          </p:txBody>
        </p:sp>
        <p:sp>
          <p:nvSpPr>
            <p:cNvPr id="537" name="Google Shape;537;p26"/>
            <p:cNvSpPr txBox="1"/>
            <p:nvPr/>
          </p:nvSpPr>
          <p:spPr>
            <a:xfrm rot="-5400000">
              <a:off x="1396760" y="3812911"/>
              <a:ext cx="282725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1400" dirty="0">
                  <a:solidFill>
                    <a:schemeClr val="dk1"/>
                  </a:solidFill>
                  <a:latin typeface="Calibri"/>
                  <a:ea typeface="Calibri"/>
                  <a:cs typeface="Calibri"/>
                  <a:sym typeface="Calibri"/>
                </a:rPr>
                <a:t>Ton CO2e / person</a:t>
              </a:r>
              <a:endParaRPr lang="sv-SE" dirty="0"/>
            </a:p>
          </p:txBody>
        </p:sp>
        <p:sp>
          <p:nvSpPr>
            <p:cNvPr id="538" name="Google Shape;538;p26"/>
            <p:cNvSpPr txBox="1"/>
            <p:nvPr/>
          </p:nvSpPr>
          <p:spPr>
            <a:xfrm>
              <a:off x="6663192" y="5384747"/>
              <a:ext cx="263188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sv-SE" sz="1400" dirty="0">
                  <a:solidFill>
                    <a:schemeClr val="dk1"/>
                  </a:solidFill>
                  <a:latin typeface="Calibri"/>
                  <a:ea typeface="Calibri"/>
                  <a:cs typeface="Calibri"/>
                  <a:sym typeface="Calibri"/>
                </a:rPr>
                <a:t>Världens genomsnitt 2050 </a:t>
              </a:r>
              <a:br>
                <a:rPr lang="sv-SE" sz="1400" dirty="0">
                  <a:solidFill>
                    <a:schemeClr val="dk1"/>
                  </a:solidFill>
                  <a:latin typeface="Calibri"/>
                  <a:ea typeface="Calibri"/>
                  <a:cs typeface="Calibri"/>
                  <a:sym typeface="Calibri"/>
                </a:rPr>
              </a:br>
              <a:r>
                <a:rPr lang="sv-SE" sz="1400" dirty="0">
                  <a:solidFill>
                    <a:schemeClr val="dk1"/>
                  </a:solidFill>
                  <a:latin typeface="Calibri"/>
                  <a:ea typeface="Calibri"/>
                  <a:cs typeface="Calibri"/>
                  <a:sym typeface="Calibri"/>
                </a:rPr>
                <a:t>för att nå 1,5 gradersmålet</a:t>
              </a:r>
            </a:p>
          </p:txBody>
        </p:sp>
        <p:sp>
          <p:nvSpPr>
            <p:cNvPr id="539" name="Google Shape;539;p26"/>
            <p:cNvSpPr/>
            <p:nvPr/>
          </p:nvSpPr>
          <p:spPr>
            <a:xfrm>
              <a:off x="7143663" y="5014212"/>
              <a:ext cx="1694518" cy="344302"/>
            </a:xfrm>
            <a:prstGeom prst="rect">
              <a:avLst/>
            </a:prstGeom>
            <a:solidFill>
              <a:srgbClr val="364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grpSp>
          <p:nvGrpSpPr>
            <p:cNvPr id="540" name="Google Shape;540;p26"/>
            <p:cNvGrpSpPr/>
            <p:nvPr/>
          </p:nvGrpSpPr>
          <p:grpSpPr>
            <a:xfrm>
              <a:off x="3867726" y="2562448"/>
              <a:ext cx="1694518" cy="2796065"/>
              <a:chOff x="3867726" y="2910177"/>
              <a:chExt cx="1694518" cy="2448335"/>
            </a:xfrm>
          </p:grpSpPr>
          <p:sp>
            <p:nvSpPr>
              <p:cNvPr id="541" name="Google Shape;541;p26"/>
              <p:cNvSpPr/>
              <p:nvPr/>
            </p:nvSpPr>
            <p:spPr>
              <a:xfrm>
                <a:off x="3867726" y="4659464"/>
                <a:ext cx="1694518" cy="699048"/>
              </a:xfrm>
              <a:prstGeom prst="rect">
                <a:avLst/>
              </a:prstGeom>
              <a:solidFill>
                <a:srgbClr val="ECAD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42" name="Google Shape;542;p26"/>
              <p:cNvSpPr/>
              <p:nvPr/>
            </p:nvSpPr>
            <p:spPr>
              <a:xfrm>
                <a:off x="3867726" y="4390505"/>
                <a:ext cx="1694518" cy="276244"/>
              </a:xfrm>
              <a:prstGeom prst="rect">
                <a:avLst/>
              </a:prstGeom>
              <a:solidFill>
                <a:srgbClr val="8EB9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43" name="Google Shape;543;p26"/>
              <p:cNvSpPr/>
              <p:nvPr/>
            </p:nvSpPr>
            <p:spPr>
              <a:xfrm>
                <a:off x="3867726" y="3896139"/>
                <a:ext cx="1694518" cy="508216"/>
              </a:xfrm>
              <a:prstGeom prst="rect">
                <a:avLst/>
              </a:prstGeom>
              <a:solidFill>
                <a:srgbClr val="5B7E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44" name="Google Shape;544;p26"/>
              <p:cNvSpPr/>
              <p:nvPr/>
            </p:nvSpPr>
            <p:spPr>
              <a:xfrm>
                <a:off x="3867726" y="3514477"/>
                <a:ext cx="1694518" cy="388947"/>
              </a:xfrm>
              <a:prstGeom prst="rect">
                <a:avLst/>
              </a:prstGeom>
              <a:solidFill>
                <a:srgbClr val="7E99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45" name="Google Shape;545;p26"/>
              <p:cNvSpPr/>
              <p:nvPr/>
            </p:nvSpPr>
            <p:spPr>
              <a:xfrm>
                <a:off x="3867726" y="3180522"/>
                <a:ext cx="1694518" cy="333288"/>
              </a:xfrm>
              <a:prstGeom prst="rect">
                <a:avLst/>
              </a:prstGeom>
              <a:solidFill>
                <a:srgbClr val="FFD4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46" name="Google Shape;546;p26"/>
              <p:cNvSpPr/>
              <p:nvPr/>
            </p:nvSpPr>
            <p:spPr>
              <a:xfrm>
                <a:off x="3867726" y="2910177"/>
                <a:ext cx="1694518" cy="269678"/>
              </a:xfrm>
              <a:prstGeom prst="rect">
                <a:avLst/>
              </a:prstGeom>
              <a:solidFill>
                <a:srgbClr val="C6931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547" name="Google Shape;547;p26"/>
              <p:cNvSpPr txBox="1"/>
              <p:nvPr/>
            </p:nvSpPr>
            <p:spPr>
              <a:xfrm>
                <a:off x="3899551" y="4859959"/>
                <a:ext cx="1610703" cy="357406"/>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sv-SE" sz="1200" b="1" dirty="0">
                    <a:solidFill>
                      <a:schemeClr val="lt1"/>
                    </a:solidFill>
                    <a:latin typeface="Calibri"/>
                    <a:ea typeface="Calibri"/>
                    <a:cs typeface="Calibri"/>
                    <a:sym typeface="Calibri"/>
                  </a:rPr>
                  <a:t>Investeringar</a:t>
                </a:r>
                <a:br>
                  <a:rPr lang="sv-SE" sz="1200" b="1" dirty="0">
                    <a:solidFill>
                      <a:schemeClr val="lt1"/>
                    </a:solidFill>
                    <a:latin typeface="Calibri"/>
                    <a:ea typeface="Calibri"/>
                    <a:cs typeface="Calibri"/>
                    <a:sym typeface="Calibri"/>
                  </a:rPr>
                </a:br>
                <a:r>
                  <a:rPr lang="sv-SE" sz="1200" b="1" dirty="0">
                    <a:solidFill>
                      <a:schemeClr val="lt1"/>
                    </a:solidFill>
                    <a:latin typeface="Calibri"/>
                    <a:ea typeface="Calibri"/>
                    <a:cs typeface="Calibri"/>
                    <a:sym typeface="Calibri"/>
                  </a:rPr>
                  <a:t>2 ton</a:t>
                </a:r>
                <a:endParaRPr lang="sv-SE" dirty="0"/>
              </a:p>
            </p:txBody>
          </p:sp>
          <p:sp>
            <p:nvSpPr>
              <p:cNvPr id="548" name="Google Shape;548;p26"/>
              <p:cNvSpPr txBox="1"/>
              <p:nvPr/>
            </p:nvSpPr>
            <p:spPr>
              <a:xfrm>
                <a:off x="3899551" y="4351272"/>
                <a:ext cx="1610703" cy="378388"/>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None/>
                </a:pPr>
                <a:r>
                  <a:rPr lang="sv-SE" sz="1200" b="1" dirty="0">
                    <a:solidFill>
                      <a:schemeClr val="lt1"/>
                    </a:solidFill>
                    <a:latin typeface="Calibri"/>
                    <a:ea typeface="Calibri"/>
                    <a:cs typeface="Calibri"/>
                    <a:sym typeface="Calibri"/>
                  </a:rPr>
                  <a:t>Offentlig konsumtion</a:t>
                </a:r>
                <a:br>
                  <a:rPr lang="sv-SE" sz="1200" b="1" dirty="0">
                    <a:solidFill>
                      <a:schemeClr val="lt1"/>
                    </a:solidFill>
                    <a:latin typeface="Calibri"/>
                    <a:ea typeface="Calibri"/>
                    <a:cs typeface="Calibri"/>
                    <a:sym typeface="Calibri"/>
                  </a:rPr>
                </a:br>
                <a:r>
                  <a:rPr lang="sv-SE" sz="1200" b="1" dirty="0">
                    <a:solidFill>
                      <a:schemeClr val="lt1"/>
                    </a:solidFill>
                    <a:latin typeface="Calibri"/>
                    <a:ea typeface="Calibri"/>
                    <a:cs typeface="Calibri"/>
                    <a:sym typeface="Calibri"/>
                  </a:rPr>
                  <a:t>1 ton</a:t>
                </a:r>
                <a:endParaRPr lang="sv-SE" dirty="0"/>
              </a:p>
            </p:txBody>
          </p:sp>
          <p:sp>
            <p:nvSpPr>
              <p:cNvPr id="549" name="Google Shape;549;p26"/>
              <p:cNvSpPr txBox="1"/>
              <p:nvPr/>
            </p:nvSpPr>
            <p:spPr>
              <a:xfrm>
                <a:off x="3899551" y="3993267"/>
                <a:ext cx="1610703" cy="357406"/>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sv-SE" sz="1200" b="1" dirty="0">
                    <a:solidFill>
                      <a:schemeClr val="lt1"/>
                    </a:solidFill>
                    <a:latin typeface="Calibri"/>
                    <a:ea typeface="Calibri"/>
                    <a:cs typeface="Calibri"/>
                    <a:sym typeface="Calibri"/>
                  </a:rPr>
                  <a:t>Transporter</a:t>
                </a:r>
                <a:br>
                  <a:rPr lang="sv-SE" sz="1200" b="1" dirty="0">
                    <a:solidFill>
                      <a:schemeClr val="lt1"/>
                    </a:solidFill>
                    <a:latin typeface="Calibri"/>
                    <a:ea typeface="Calibri"/>
                    <a:cs typeface="Calibri"/>
                    <a:sym typeface="Calibri"/>
                  </a:rPr>
                </a:br>
                <a:r>
                  <a:rPr lang="sv-SE" sz="1200" b="1" dirty="0">
                    <a:solidFill>
                      <a:schemeClr val="lt1"/>
                    </a:solidFill>
                    <a:latin typeface="Calibri"/>
                    <a:ea typeface="Calibri"/>
                    <a:cs typeface="Calibri"/>
                    <a:sym typeface="Calibri"/>
                  </a:rPr>
                  <a:t>2 ton</a:t>
                </a:r>
                <a:endParaRPr lang="sv-SE" dirty="0"/>
              </a:p>
            </p:txBody>
          </p:sp>
          <p:sp>
            <p:nvSpPr>
              <p:cNvPr id="550" name="Google Shape;550;p26"/>
              <p:cNvSpPr txBox="1"/>
              <p:nvPr/>
            </p:nvSpPr>
            <p:spPr>
              <a:xfrm>
                <a:off x="3899551" y="3555946"/>
                <a:ext cx="1610703" cy="357406"/>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sv-SE" sz="1200" b="1" dirty="0">
                    <a:solidFill>
                      <a:schemeClr val="lt1"/>
                    </a:solidFill>
                    <a:latin typeface="Calibri"/>
                    <a:ea typeface="Calibri"/>
                    <a:cs typeface="Calibri"/>
                    <a:sym typeface="Calibri"/>
                  </a:rPr>
                  <a:t>Livsmedel</a:t>
                </a:r>
                <a:br>
                  <a:rPr lang="sv-SE" sz="1200" b="1" dirty="0">
                    <a:solidFill>
                      <a:schemeClr val="lt1"/>
                    </a:solidFill>
                    <a:latin typeface="Calibri"/>
                    <a:ea typeface="Calibri"/>
                    <a:cs typeface="Calibri"/>
                    <a:sym typeface="Calibri"/>
                  </a:rPr>
                </a:br>
                <a:r>
                  <a:rPr lang="sv-SE" sz="1200" b="1" dirty="0">
                    <a:solidFill>
                      <a:schemeClr val="lt1"/>
                    </a:solidFill>
                    <a:latin typeface="Calibri"/>
                    <a:ea typeface="Calibri"/>
                    <a:cs typeface="Calibri"/>
                    <a:sym typeface="Calibri"/>
                  </a:rPr>
                  <a:t>1 ton</a:t>
                </a:r>
                <a:endParaRPr lang="sv-SE" dirty="0"/>
              </a:p>
            </p:txBody>
          </p:sp>
          <p:sp>
            <p:nvSpPr>
              <p:cNvPr id="551" name="Google Shape;551;p26"/>
              <p:cNvSpPr txBox="1"/>
              <p:nvPr/>
            </p:nvSpPr>
            <p:spPr>
              <a:xfrm>
                <a:off x="3899551" y="3253796"/>
                <a:ext cx="1610703" cy="215004"/>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sv-SE" sz="1200" b="1" dirty="0">
                    <a:solidFill>
                      <a:schemeClr val="lt1"/>
                    </a:solidFill>
                    <a:latin typeface="Calibri"/>
                    <a:ea typeface="Calibri"/>
                    <a:cs typeface="Calibri"/>
                    <a:sym typeface="Calibri"/>
                  </a:rPr>
                  <a:t>Boende 1 ton</a:t>
                </a:r>
                <a:endParaRPr lang="sv-SE" dirty="0"/>
              </a:p>
            </p:txBody>
          </p:sp>
          <p:sp>
            <p:nvSpPr>
              <p:cNvPr id="552" name="Google Shape;552;p26"/>
              <p:cNvSpPr txBox="1"/>
              <p:nvPr/>
            </p:nvSpPr>
            <p:spPr>
              <a:xfrm>
                <a:off x="3891600" y="2951647"/>
                <a:ext cx="1610703" cy="215004"/>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sv-SE" sz="1200" b="1" dirty="0">
                    <a:solidFill>
                      <a:schemeClr val="lt1"/>
                    </a:solidFill>
                    <a:latin typeface="Calibri"/>
                    <a:ea typeface="Calibri"/>
                    <a:cs typeface="Calibri"/>
                    <a:sym typeface="Calibri"/>
                  </a:rPr>
                  <a:t>Övrigt 1 ton</a:t>
                </a:r>
                <a:endParaRPr lang="sv-SE" dirty="0"/>
              </a:p>
            </p:txBody>
          </p:sp>
        </p:grpSp>
        <p:sp>
          <p:nvSpPr>
            <p:cNvPr id="553" name="Google Shape;553;p26"/>
            <p:cNvSpPr txBox="1"/>
            <p:nvPr/>
          </p:nvSpPr>
          <p:spPr>
            <a:xfrm>
              <a:off x="7172454" y="5081547"/>
              <a:ext cx="1610703" cy="245540"/>
            </a:xfrm>
            <a:prstGeom prst="rect">
              <a:avLst/>
            </a:prstGeom>
            <a:noFill/>
            <a:ln>
              <a:noFill/>
            </a:ln>
          </p:spPr>
          <p:txBody>
            <a:bodyPr spcFirstLastPara="1" wrap="square" lIns="91425" tIns="45700" rIns="91425" bIns="45700" anchor="t" anchorCtr="0">
              <a:spAutoFit/>
            </a:bodyPr>
            <a:lstStyle/>
            <a:p>
              <a:pPr marL="0" marR="0" lvl="0" indent="0" algn="ctr" rtl="0">
                <a:lnSpc>
                  <a:spcPct val="83333"/>
                </a:lnSpc>
                <a:spcBef>
                  <a:spcPts val="0"/>
                </a:spcBef>
                <a:spcAft>
                  <a:spcPts val="0"/>
                </a:spcAft>
                <a:buNone/>
              </a:pPr>
              <a:r>
                <a:rPr lang="sv-SE" sz="1200" b="1" dirty="0">
                  <a:solidFill>
                    <a:schemeClr val="lt1"/>
                  </a:solidFill>
                  <a:latin typeface="Calibri"/>
                  <a:ea typeface="Calibri"/>
                  <a:cs typeface="Calibri"/>
                  <a:sym typeface="Calibri"/>
                </a:rPr>
                <a:t>1 ton</a:t>
              </a:r>
              <a:endParaRPr lang="sv-SE" dirty="0"/>
            </a:p>
          </p:txBody>
        </p:sp>
        <p:cxnSp>
          <p:nvCxnSpPr>
            <p:cNvPr id="554" name="Google Shape;554;p26"/>
            <p:cNvCxnSpPr/>
            <p:nvPr/>
          </p:nvCxnSpPr>
          <p:spPr>
            <a:xfrm>
              <a:off x="5621572" y="2635093"/>
              <a:ext cx="1522091" cy="2315554"/>
            </a:xfrm>
            <a:prstGeom prst="straightConnector1">
              <a:avLst/>
            </a:prstGeom>
            <a:noFill/>
            <a:ln w="28575" cap="flat" cmpd="sng">
              <a:solidFill>
                <a:schemeClr val="dk1"/>
              </a:solidFill>
              <a:prstDash val="solid"/>
              <a:miter lim="800000"/>
              <a:headEnd type="none" w="sm" len="sm"/>
              <a:tailEnd type="triangle" w="med" len="med"/>
            </a:ln>
          </p:spPr>
        </p:cxnSp>
        <p:cxnSp>
          <p:nvCxnSpPr>
            <p:cNvPr id="555" name="Google Shape;555;p26"/>
            <p:cNvCxnSpPr/>
            <p:nvPr/>
          </p:nvCxnSpPr>
          <p:spPr>
            <a:xfrm>
              <a:off x="3053301" y="5351228"/>
              <a:ext cx="6583680" cy="0"/>
            </a:xfrm>
            <a:prstGeom prst="straightConnector1">
              <a:avLst/>
            </a:prstGeom>
            <a:noFill/>
            <a:ln w="19050" cap="flat" cmpd="sng">
              <a:solidFill>
                <a:srgbClr val="BFBFBF"/>
              </a:solidFill>
              <a:prstDash val="solid"/>
              <a:miter lim="800000"/>
              <a:headEnd type="none" w="sm" len="sm"/>
              <a:tailEnd type="none" w="sm" len="sm"/>
            </a:ln>
          </p:spPr>
        </p:cxnSp>
      </p:grpSp>
      <p:sp>
        <p:nvSpPr>
          <p:cNvPr id="556" name="Google Shape;556;p26"/>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26</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22" name="Bildobjekt 21">
            <a:extLst>
              <a:ext uri="{FF2B5EF4-FFF2-40B4-BE49-F238E27FC236}">
                <a16:creationId xmlns:a16="http://schemas.microsoft.com/office/drawing/2014/main" id="{741530DF-BACE-40F5-BB70-7CCB8A5040FA}"/>
              </a:ext>
            </a:extLst>
          </p:cNvPr>
          <p:cNvPicPr>
            <a:picLocks noChangeAspect="1"/>
          </p:cNvPicPr>
          <p:nvPr/>
        </p:nvPicPr>
        <p:blipFill>
          <a:blip r:embed="rId3"/>
          <a:stretch>
            <a:fillRect/>
          </a:stretch>
        </p:blipFill>
        <p:spPr>
          <a:xfrm>
            <a:off x="2782326" y="232725"/>
            <a:ext cx="6531096" cy="6392549"/>
          </a:xfrm>
          <a:prstGeom prst="rect">
            <a:avLst/>
          </a:prstGeom>
        </p:spPr>
      </p:pic>
      <p:sp>
        <p:nvSpPr>
          <p:cNvPr id="561" name="Google Shape;561;p27"/>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Stefan Vladimirov on Unsplash</a:t>
            </a:r>
            <a:endParaRPr lang="sv-SE" sz="1000" dirty="0">
              <a:solidFill>
                <a:schemeClr val="dk1"/>
              </a:solidFill>
              <a:latin typeface="Calibri"/>
              <a:ea typeface="Calibri"/>
              <a:cs typeface="Calibri"/>
              <a:sym typeface="Calibri"/>
            </a:endParaRPr>
          </a:p>
        </p:txBody>
      </p:sp>
      <p:sp>
        <p:nvSpPr>
          <p:cNvPr id="580" name="Google Shape;580;p27"/>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27</a:t>
            </a:r>
            <a:endParaRPr lang="sv-SE" dirty="0"/>
          </a:p>
        </p:txBody>
      </p:sp>
      <p:pic>
        <p:nvPicPr>
          <p:cNvPr id="25" name="Bildobjekt 24">
            <a:extLst>
              <a:ext uri="{FF2B5EF4-FFF2-40B4-BE49-F238E27FC236}">
                <a16:creationId xmlns:a16="http://schemas.microsoft.com/office/drawing/2014/main" id="{1B73368B-31FD-489E-AC9E-448FE9A40E66}"/>
              </a:ext>
            </a:extLst>
          </p:cNvPr>
          <p:cNvPicPr>
            <a:picLocks noChangeAspect="1"/>
          </p:cNvPicPr>
          <p:nvPr/>
        </p:nvPicPr>
        <p:blipFill>
          <a:blip r:embed="rId4"/>
          <a:stretch>
            <a:fillRect/>
          </a:stretch>
        </p:blipFill>
        <p:spPr>
          <a:xfrm>
            <a:off x="7087824" y="734432"/>
            <a:ext cx="2263855" cy="2263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5"/>
                                        </p:tgtEl>
                                        <p:attrNameLst>
                                          <p:attrName>ppt_w</p:attrName>
                                        </p:attrNameLst>
                                      </p:cBhvr>
                                      <p:tavLst>
                                        <p:tav tm="0">
                                          <p:val>
                                            <p:strVal val="ppt_w"/>
                                          </p:val>
                                        </p:tav>
                                        <p:tav tm="100000">
                                          <p:val>
                                            <p:fltVal val="0"/>
                                          </p:val>
                                        </p:tav>
                                      </p:tavLst>
                                    </p:anim>
                                    <p:anim calcmode="lin" valueType="num">
                                      <p:cBhvr>
                                        <p:cTn id="14" dur="500"/>
                                        <p:tgtEl>
                                          <p:spTgt spid="25"/>
                                        </p:tgtEl>
                                        <p:attrNameLst>
                                          <p:attrName>ppt_h</p:attrName>
                                        </p:attrNameLst>
                                      </p:cBhvr>
                                      <p:tavLst>
                                        <p:tav tm="0">
                                          <p:val>
                                            <p:strVal val="ppt_h"/>
                                          </p:val>
                                        </p:tav>
                                        <p:tav tm="100000">
                                          <p:val>
                                            <p:fltVal val="0"/>
                                          </p:val>
                                        </p:tav>
                                      </p:tavLst>
                                    </p:anim>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28"/>
          <p:cNvPicPr preferRelativeResize="0"/>
          <p:nvPr/>
        </p:nvPicPr>
        <p:blipFill rotWithShape="1">
          <a:blip r:embed="rId3">
            <a:alphaModFix/>
          </a:blip>
          <a:srcRect/>
          <a:stretch/>
        </p:blipFill>
        <p:spPr>
          <a:xfrm>
            <a:off x="-15903" y="-1"/>
            <a:ext cx="12207903" cy="6875715"/>
          </a:xfrm>
          <a:prstGeom prst="rect">
            <a:avLst/>
          </a:prstGeom>
          <a:noFill/>
          <a:ln>
            <a:noFill/>
          </a:ln>
        </p:spPr>
      </p:pic>
      <p:sp>
        <p:nvSpPr>
          <p:cNvPr id="588" name="Google Shape;588;p28"/>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Calibri"/>
              <a:buNone/>
            </a:pPr>
            <a:r>
              <a:rPr lang="sv-SE" sz="4800" dirty="0"/>
              <a:t>ÖVERFISKE</a:t>
            </a:r>
            <a:endParaRPr lang="sv-SE" dirty="0"/>
          </a:p>
        </p:txBody>
      </p:sp>
      <p:sp>
        <p:nvSpPr>
          <p:cNvPr id="589" name="Google Shape;589;p28"/>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solidFill>
                  <a:schemeClr val="lt1"/>
                </a:solidFill>
              </a:rPr>
              <a:t>28</a:t>
            </a:fld>
            <a:endParaRPr lang="sv-SE" dirty="0">
              <a:solidFill>
                <a:schemeClr val="lt1"/>
              </a:solidFill>
            </a:endParaRPr>
          </a:p>
        </p:txBody>
      </p:sp>
      <p:sp>
        <p:nvSpPr>
          <p:cNvPr id="590" name="Google Shape;590;p28"/>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chemeClr val="lt1"/>
                </a:solidFill>
                <a:latin typeface="Calibri"/>
                <a:ea typeface="Calibri"/>
                <a:cs typeface="Calibri"/>
                <a:sym typeface="Calibri"/>
              </a:rPr>
              <a:t>Foto: </a:t>
            </a:r>
            <a:r>
              <a:rPr lang="sv-SE" sz="1000" dirty="0">
                <a:solidFill>
                  <a:schemeClr val="lt1"/>
                </a:solidFill>
                <a:latin typeface="Calibri"/>
                <a:ea typeface="Calibri"/>
                <a:cs typeface="Calibri"/>
                <a:sym typeface="Calibri"/>
              </a:rPr>
              <a:t>jakub-kapusnak, unsplash.</a:t>
            </a:r>
            <a:endParaRPr lang="sv-SE" sz="1000" dirty="0"/>
          </a:p>
        </p:txBody>
      </p:sp>
      <p:sp>
        <p:nvSpPr>
          <p:cNvPr id="591" name="Google Shape;591;p28"/>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28</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22" name="Bildobjekt 21">
            <a:extLst>
              <a:ext uri="{FF2B5EF4-FFF2-40B4-BE49-F238E27FC236}">
                <a16:creationId xmlns:a16="http://schemas.microsoft.com/office/drawing/2014/main" id="{CB95FE3C-6E9A-431C-906D-1E586C4EE0E2}"/>
              </a:ext>
            </a:extLst>
          </p:cNvPr>
          <p:cNvPicPr>
            <a:picLocks noChangeAspect="1"/>
          </p:cNvPicPr>
          <p:nvPr/>
        </p:nvPicPr>
        <p:blipFill>
          <a:blip r:embed="rId3"/>
          <a:stretch>
            <a:fillRect/>
          </a:stretch>
        </p:blipFill>
        <p:spPr>
          <a:xfrm>
            <a:off x="2782326" y="232725"/>
            <a:ext cx="6531096" cy="6392549"/>
          </a:xfrm>
          <a:prstGeom prst="rect">
            <a:avLst/>
          </a:prstGeom>
        </p:spPr>
      </p:pic>
      <p:sp>
        <p:nvSpPr>
          <p:cNvPr id="596" name="Google Shape;596;p29"/>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Stefan Vladimirov on Unsplash</a:t>
            </a:r>
            <a:endParaRPr lang="sv-SE" sz="1000" dirty="0">
              <a:solidFill>
                <a:schemeClr val="dk1"/>
              </a:solidFill>
              <a:latin typeface="Calibri"/>
              <a:ea typeface="Calibri"/>
              <a:cs typeface="Calibri"/>
              <a:sym typeface="Calibri"/>
            </a:endParaRPr>
          </a:p>
        </p:txBody>
      </p:sp>
      <p:sp>
        <p:nvSpPr>
          <p:cNvPr id="615" name="Google Shape;615;p29"/>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29</a:t>
            </a:r>
            <a:endParaRPr lang="sv-SE" dirty="0"/>
          </a:p>
        </p:txBody>
      </p:sp>
      <p:pic>
        <p:nvPicPr>
          <p:cNvPr id="25" name="Bildobjekt 24">
            <a:extLst>
              <a:ext uri="{FF2B5EF4-FFF2-40B4-BE49-F238E27FC236}">
                <a16:creationId xmlns:a16="http://schemas.microsoft.com/office/drawing/2014/main" id="{8181AB8C-12D9-4621-8B1C-31711333B534}"/>
              </a:ext>
            </a:extLst>
          </p:cNvPr>
          <p:cNvPicPr>
            <a:picLocks noChangeAspect="1"/>
          </p:cNvPicPr>
          <p:nvPr/>
        </p:nvPicPr>
        <p:blipFill>
          <a:blip r:embed="rId4"/>
          <a:stretch>
            <a:fillRect/>
          </a:stretch>
        </p:blipFill>
        <p:spPr>
          <a:xfrm>
            <a:off x="7585571" y="3025652"/>
            <a:ext cx="2266626" cy="2263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5"/>
                                        </p:tgtEl>
                                        <p:attrNameLst>
                                          <p:attrName>ppt_w</p:attrName>
                                        </p:attrNameLst>
                                      </p:cBhvr>
                                      <p:tavLst>
                                        <p:tav tm="0">
                                          <p:val>
                                            <p:strVal val="ppt_w"/>
                                          </p:val>
                                        </p:tav>
                                        <p:tav tm="100000">
                                          <p:val>
                                            <p:fltVal val="0"/>
                                          </p:val>
                                        </p:tav>
                                      </p:tavLst>
                                    </p:anim>
                                    <p:anim calcmode="lin" valueType="num">
                                      <p:cBhvr>
                                        <p:cTn id="14" dur="500"/>
                                        <p:tgtEl>
                                          <p:spTgt spid="25"/>
                                        </p:tgtEl>
                                        <p:attrNameLst>
                                          <p:attrName>ppt_h</p:attrName>
                                        </p:attrNameLst>
                                      </p:cBhvr>
                                      <p:tavLst>
                                        <p:tav tm="0">
                                          <p:val>
                                            <p:strVal val="ppt_h"/>
                                          </p:val>
                                        </p:tav>
                                        <p:tav tm="100000">
                                          <p:val>
                                            <p:fltVal val="0"/>
                                          </p:val>
                                        </p:tav>
                                      </p:tavLst>
                                    </p:anim>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3"/>
          <p:cNvSpPr txBox="1">
            <a:spLocks noGrp="1"/>
          </p:cNvSpPr>
          <p:nvPr>
            <p:ph type="body" idx="1"/>
          </p:nvPr>
        </p:nvSpPr>
        <p:spPr>
          <a:xfrm>
            <a:off x="838200" y="1714500"/>
            <a:ext cx="10515600" cy="436245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00000"/>
              </a:lnSpc>
              <a:spcBef>
                <a:spcPts val="0"/>
              </a:spcBef>
              <a:spcAft>
                <a:spcPts val="0"/>
              </a:spcAft>
              <a:buClr>
                <a:schemeClr val="dk1"/>
              </a:buClr>
              <a:buSzPct val="100000"/>
              <a:buChar char="•"/>
            </a:pPr>
            <a:r>
              <a:rPr lang="sv-SE" sz="2400" dirty="0"/>
              <a:t>Vision (vad?)</a:t>
            </a:r>
            <a:endParaRPr lang="sv-SE" dirty="0"/>
          </a:p>
          <a:p>
            <a:pPr marL="590550" lvl="1" indent="-342900" algn="l" rtl="0">
              <a:lnSpc>
                <a:spcPct val="100000"/>
              </a:lnSpc>
              <a:spcBef>
                <a:spcPts val="500"/>
              </a:spcBef>
              <a:spcAft>
                <a:spcPts val="0"/>
              </a:spcAft>
              <a:buClr>
                <a:schemeClr val="dk2"/>
              </a:buClr>
              <a:buSzPct val="100000"/>
              <a:buFont typeface="Verdana"/>
              <a:buChar char="–"/>
            </a:pPr>
            <a:r>
              <a:rPr lang="sv-SE" sz="2000" dirty="0"/>
              <a:t>främja ett hållbart ätande som är långsiktigt gynnsamt för både miljön och individens hälsa. </a:t>
            </a:r>
            <a:endParaRPr lang="sv-SE" dirty="0"/>
          </a:p>
          <a:p>
            <a:pPr marL="590550" lvl="1" indent="-342900" algn="l" rtl="0">
              <a:lnSpc>
                <a:spcPct val="100000"/>
              </a:lnSpc>
              <a:spcBef>
                <a:spcPts val="500"/>
              </a:spcBef>
              <a:spcAft>
                <a:spcPts val="0"/>
              </a:spcAft>
              <a:buClr>
                <a:schemeClr val="dk2"/>
              </a:buClr>
              <a:buSzPct val="100000"/>
              <a:buFont typeface="Verdana"/>
              <a:buChar char="–"/>
            </a:pPr>
            <a:r>
              <a:rPr lang="sv-SE" sz="2000" dirty="0"/>
              <a:t>är i linje med DRFs vision om hållbar nutrition för hälsa genom hela livet men har som primär</a:t>
            </a:r>
            <a:br>
              <a:rPr lang="sv-SE" sz="2000" dirty="0"/>
            </a:br>
            <a:r>
              <a:rPr lang="sv-SE" sz="2000" dirty="0"/>
              <a:t>fokus att ta avstamp i livsmedelsproduktion- och konsumtion. </a:t>
            </a:r>
            <a:endParaRPr lang="sv-SE" dirty="0"/>
          </a:p>
          <a:p>
            <a:pPr marL="228600" lvl="0" indent="-228600" algn="l" rtl="0">
              <a:lnSpc>
                <a:spcPct val="100000"/>
              </a:lnSpc>
              <a:spcBef>
                <a:spcPts val="2100"/>
              </a:spcBef>
              <a:spcAft>
                <a:spcPts val="0"/>
              </a:spcAft>
              <a:buClr>
                <a:schemeClr val="dk1"/>
              </a:buClr>
              <a:buSzPct val="100000"/>
              <a:buChar char="•"/>
            </a:pPr>
            <a:r>
              <a:rPr lang="sv-SE" sz="2400" dirty="0"/>
              <a:t>Mission (Hur?)</a:t>
            </a:r>
            <a:endParaRPr lang="sv-SE" dirty="0"/>
          </a:p>
          <a:p>
            <a:pPr marL="581025" lvl="1" indent="-342900" algn="l" rtl="0">
              <a:lnSpc>
                <a:spcPct val="100000"/>
              </a:lnSpc>
              <a:spcBef>
                <a:spcPts val="500"/>
              </a:spcBef>
              <a:spcAft>
                <a:spcPts val="0"/>
              </a:spcAft>
              <a:buClr>
                <a:schemeClr val="dk2"/>
              </a:buClr>
              <a:buSzPct val="100000"/>
              <a:buFont typeface="Verdana"/>
              <a:buChar char="–"/>
            </a:pPr>
            <a:r>
              <a:rPr lang="sv-SE" sz="2000" dirty="0"/>
              <a:t>öka medvetenheten och sprida kunskap kring hållbar livsmedelsproduktion och -konsumtion. </a:t>
            </a:r>
            <a:endParaRPr lang="sv-SE" dirty="0"/>
          </a:p>
          <a:p>
            <a:pPr marL="581025" lvl="1" indent="-342900" algn="l" rtl="0">
              <a:lnSpc>
                <a:spcPct val="100000"/>
              </a:lnSpc>
              <a:spcBef>
                <a:spcPts val="500"/>
              </a:spcBef>
              <a:spcAft>
                <a:spcPts val="0"/>
              </a:spcAft>
              <a:buClr>
                <a:schemeClr val="dk2"/>
              </a:buClr>
              <a:buSzPct val="100000"/>
              <a:buFont typeface="Verdana"/>
              <a:buChar char="–"/>
            </a:pPr>
            <a:r>
              <a:rPr lang="sv-SE" sz="2000" dirty="0"/>
              <a:t>verka för att implementera denna kunskap inom områden där nutrition och hållbarhet möts.</a:t>
            </a:r>
            <a:endParaRPr lang="sv-SE" dirty="0"/>
          </a:p>
          <a:p>
            <a:pPr marL="228600" lvl="0" indent="-228600" algn="l" rtl="0">
              <a:lnSpc>
                <a:spcPct val="100000"/>
              </a:lnSpc>
              <a:spcBef>
                <a:spcPts val="2100"/>
              </a:spcBef>
              <a:spcAft>
                <a:spcPts val="0"/>
              </a:spcAft>
              <a:buClr>
                <a:schemeClr val="dk1"/>
              </a:buClr>
              <a:buSzPct val="100000"/>
              <a:buChar char="•"/>
            </a:pPr>
            <a:r>
              <a:rPr lang="sv-SE" sz="2400" dirty="0"/>
              <a:t>Vi ska förverkliga missionen genom att sprida kunskap till:</a:t>
            </a:r>
            <a:endParaRPr lang="sv-SE" dirty="0"/>
          </a:p>
          <a:p>
            <a:pPr marL="581025" lvl="1" indent="-342900" algn="l" rtl="0">
              <a:lnSpc>
                <a:spcPct val="100000"/>
              </a:lnSpc>
              <a:spcBef>
                <a:spcPts val="500"/>
              </a:spcBef>
              <a:spcAft>
                <a:spcPts val="0"/>
              </a:spcAft>
              <a:buClr>
                <a:schemeClr val="dk2"/>
              </a:buClr>
              <a:buSzPct val="100000"/>
              <a:buFont typeface="Verdana"/>
              <a:buChar char="–"/>
            </a:pPr>
            <a:r>
              <a:rPr lang="sv-SE" sz="2000" dirty="0"/>
              <a:t>dietistkollegor, allmänheten/patient/konsument/anhöriga/konsumentföreningar etc</a:t>
            </a:r>
          </a:p>
          <a:p>
            <a:pPr marL="581025" lvl="1" indent="-342900" algn="l" rtl="0">
              <a:lnSpc>
                <a:spcPct val="100000"/>
              </a:lnSpc>
              <a:spcBef>
                <a:spcPts val="500"/>
              </a:spcBef>
              <a:spcAft>
                <a:spcPts val="0"/>
              </a:spcAft>
              <a:buClr>
                <a:schemeClr val="dk2"/>
              </a:buClr>
              <a:buSzPct val="100000"/>
              <a:buFont typeface="Verdana"/>
              <a:buChar char="–"/>
            </a:pPr>
            <a:r>
              <a:rPr lang="sv-SE" sz="2000" dirty="0"/>
              <a:t>samverka med professioner inom hälso- och sjukvården, offentliga måltider, livsmedelsindustrin, handel och  beslutsfattare.</a:t>
            </a:r>
            <a:endParaRPr lang="sv-SE" dirty="0"/>
          </a:p>
          <a:p>
            <a:pPr marL="581025" lvl="1" indent="-342900" algn="l" rtl="0">
              <a:lnSpc>
                <a:spcPct val="100000"/>
              </a:lnSpc>
              <a:spcBef>
                <a:spcPts val="500"/>
              </a:spcBef>
              <a:spcAft>
                <a:spcPts val="0"/>
              </a:spcAft>
              <a:buClr>
                <a:schemeClr val="dk2"/>
              </a:buClr>
              <a:buSzPct val="100000"/>
              <a:buFont typeface="Verdana"/>
              <a:buChar char="–"/>
            </a:pPr>
            <a:r>
              <a:rPr lang="sv-SE" sz="2000" dirty="0"/>
              <a:t>vara en remissinstans för myndigheter.</a:t>
            </a:r>
            <a:endParaRPr lang="sv-SE" dirty="0"/>
          </a:p>
        </p:txBody>
      </p:sp>
      <p:sp>
        <p:nvSpPr>
          <p:cNvPr id="79" name="Google Shape;79;p3"/>
          <p:cNvSpPr txBox="1">
            <a:spLocks noGrp="1"/>
          </p:cNvSpPr>
          <p:nvPr>
            <p:ph type="title"/>
          </p:nvPr>
        </p:nvSpPr>
        <p:spPr>
          <a:xfrm>
            <a:off x="838200" y="450851"/>
            <a:ext cx="10515600" cy="71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3800"/>
              <a:buFont typeface="Calibri"/>
              <a:buNone/>
            </a:pPr>
            <a:r>
              <a:rPr lang="sv-SE" dirty="0"/>
              <a:t>SEKTIONEN HÅLLBART ÄTANDE DRF</a:t>
            </a:r>
            <a:endParaRPr lang="sv-SE" sz="3600" dirty="0"/>
          </a:p>
        </p:txBody>
      </p:sp>
      <p:sp>
        <p:nvSpPr>
          <p:cNvPr id="80" name="Google Shape;80;p3"/>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3</a:t>
            </a:fld>
            <a:endParaRPr lang="sv-SE" dirty="0"/>
          </a:p>
        </p:txBody>
      </p:sp>
      <p:sp>
        <p:nvSpPr>
          <p:cNvPr id="81" name="Google Shape;81;p3"/>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b="0" i="0" u="none" strike="noStrike" cap="none" dirty="0">
                <a:solidFill>
                  <a:schemeClr val="lt1"/>
                </a:solidFill>
                <a:latin typeface="Calibri"/>
                <a:ea typeface="Calibri"/>
                <a:cs typeface="Calibri"/>
                <a:sym typeface="Calibri"/>
              </a:rPr>
              <a:t>Bakgrund 3</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30"/>
          <p:cNvSpPr txBox="1">
            <a:spLocks noGrp="1"/>
          </p:cNvSpPr>
          <p:nvPr>
            <p:ph type="body" idx="1"/>
          </p:nvPr>
        </p:nvSpPr>
        <p:spPr>
          <a:xfrm>
            <a:off x="838200" y="2130087"/>
            <a:ext cx="3886200" cy="3248025"/>
          </a:xfrm>
          <a:prstGeom prst="rect">
            <a:avLst/>
          </a:prstGeom>
          <a:noFill/>
          <a:ln>
            <a:noFill/>
          </a:ln>
        </p:spPr>
        <p:txBody>
          <a:bodyPr spcFirstLastPara="1" wrap="square" lIns="91425" tIns="45700" rIns="91425" bIns="45700" anchor="t" anchorCtr="0">
            <a:normAutofit/>
          </a:bodyPr>
          <a:lstStyle/>
          <a:p>
            <a:pPr marL="247650" indent="-247650">
              <a:spcBef>
                <a:spcPts val="0"/>
              </a:spcBef>
              <a:buSzPct val="100000"/>
            </a:pPr>
            <a:r>
              <a:rPr lang="sv-SE" sz="2200" dirty="0"/>
              <a:t>25 % av alla arter är hotade</a:t>
            </a:r>
          </a:p>
          <a:p>
            <a:pPr marL="247650" indent="-247650">
              <a:buSzPct val="100000"/>
            </a:pPr>
            <a:r>
              <a:rPr lang="sv-SE" sz="2200" dirty="0"/>
              <a:t>1 miljon arter är utrotningshotade</a:t>
            </a:r>
          </a:p>
          <a:p>
            <a:pPr marL="247650" indent="-247650">
              <a:buSzPct val="100000"/>
            </a:pPr>
            <a:r>
              <a:rPr lang="sv-SE" sz="2200" dirty="0"/>
              <a:t>Den ökade landanvändning beror främst på jordbruk, skogsbruk och urbanisering</a:t>
            </a:r>
          </a:p>
          <a:p>
            <a:pPr marL="247650" indent="-247650">
              <a:buSzPct val="100000"/>
            </a:pPr>
            <a:r>
              <a:rPr lang="sv-SE" sz="2200" dirty="0"/>
              <a:t>De marina systemen </a:t>
            </a:r>
            <a:br>
              <a:rPr lang="sv-SE" sz="2200" dirty="0"/>
            </a:br>
            <a:r>
              <a:rPr lang="sv-SE" sz="2200" dirty="0"/>
              <a:t>hotas till största delen av </a:t>
            </a:r>
            <a:br>
              <a:rPr lang="sv-SE" sz="2200" dirty="0"/>
            </a:br>
            <a:r>
              <a:rPr lang="sv-SE" sz="2200" dirty="0"/>
              <a:t>överfisket</a:t>
            </a:r>
          </a:p>
        </p:txBody>
      </p:sp>
      <p:sp>
        <p:nvSpPr>
          <p:cNvPr id="622" name="Google Shape;622;p30"/>
          <p:cNvSpPr txBox="1">
            <a:spLocks noGrp="1"/>
          </p:cNvSpPr>
          <p:nvPr>
            <p:ph type="title"/>
          </p:nvPr>
        </p:nvSpPr>
        <p:spPr>
          <a:xfrm>
            <a:off x="838200" y="450850"/>
            <a:ext cx="10515600" cy="86677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BIODIVERSITET OCH EKOSYSTEMEN</a:t>
            </a:r>
          </a:p>
        </p:txBody>
      </p:sp>
      <p:sp>
        <p:nvSpPr>
          <p:cNvPr id="628" name="Google Shape;628;p30"/>
          <p:cNvSpPr txBox="1">
            <a:spLocks noGrp="1"/>
          </p:cNvSpPr>
          <p:nvPr>
            <p:ph type="sldNum" idx="12"/>
          </p:nvPr>
        </p:nvSpPr>
        <p:spPr>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30</a:t>
            </a:fld>
            <a:endParaRPr lang="sv-SE" dirty="0"/>
          </a:p>
        </p:txBody>
      </p:sp>
      <p:grpSp>
        <p:nvGrpSpPr>
          <p:cNvPr id="624" name="Google Shape;624;p30"/>
          <p:cNvGrpSpPr/>
          <p:nvPr/>
        </p:nvGrpSpPr>
        <p:grpSpPr>
          <a:xfrm>
            <a:off x="4783757" y="1989137"/>
            <a:ext cx="6893894" cy="3678237"/>
            <a:chOff x="366713" y="786068"/>
            <a:chExt cx="8171359" cy="3923643"/>
          </a:xfrm>
        </p:grpSpPr>
        <p:pic>
          <p:nvPicPr>
            <p:cNvPr id="625" name="Google Shape;625;p30"/>
            <p:cNvPicPr preferRelativeResize="0"/>
            <p:nvPr/>
          </p:nvPicPr>
          <p:blipFill rotWithShape="1">
            <a:blip r:embed="rId3">
              <a:alphaModFix/>
            </a:blip>
            <a:srcRect/>
            <a:stretch/>
          </p:blipFill>
          <p:spPr>
            <a:xfrm>
              <a:off x="366713" y="786068"/>
              <a:ext cx="2813853" cy="3923643"/>
            </a:xfrm>
            <a:prstGeom prst="rect">
              <a:avLst/>
            </a:prstGeom>
            <a:noFill/>
            <a:ln>
              <a:noFill/>
            </a:ln>
          </p:spPr>
        </p:pic>
        <p:pic>
          <p:nvPicPr>
            <p:cNvPr id="626" name="Google Shape;626;p30" descr="IPBES, Global assessment on biodiversity and ecosystem services ..."/>
            <p:cNvPicPr preferRelativeResize="0"/>
            <p:nvPr/>
          </p:nvPicPr>
          <p:blipFill rotWithShape="1">
            <a:blip r:embed="rId4">
              <a:alphaModFix/>
            </a:blip>
            <a:srcRect l="11445" r="11686"/>
            <a:stretch/>
          </p:blipFill>
          <p:spPr>
            <a:xfrm>
              <a:off x="3180566" y="786068"/>
              <a:ext cx="5357506" cy="3920510"/>
            </a:xfrm>
            <a:prstGeom prst="rect">
              <a:avLst/>
            </a:prstGeom>
            <a:noFill/>
            <a:ln>
              <a:noFill/>
            </a:ln>
          </p:spPr>
        </p:pic>
      </p:grpSp>
      <p:sp>
        <p:nvSpPr>
          <p:cNvPr id="627" name="Google Shape;627;p30"/>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IPBES, 2019, Global assessment report on biodiversity and ecosystem services. </a:t>
            </a:r>
            <a:endParaRPr lang="sv-SE" sz="1000" dirty="0"/>
          </a:p>
        </p:txBody>
      </p:sp>
      <p:sp>
        <p:nvSpPr>
          <p:cNvPr id="629" name="Google Shape;629;p30"/>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30</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22" name="Bildobjekt 21">
            <a:extLst>
              <a:ext uri="{FF2B5EF4-FFF2-40B4-BE49-F238E27FC236}">
                <a16:creationId xmlns:a16="http://schemas.microsoft.com/office/drawing/2014/main" id="{C3A77090-3FB2-4602-B6C8-AC59B4DF0EB1}"/>
              </a:ext>
            </a:extLst>
          </p:cNvPr>
          <p:cNvPicPr>
            <a:picLocks noChangeAspect="1"/>
          </p:cNvPicPr>
          <p:nvPr/>
        </p:nvPicPr>
        <p:blipFill>
          <a:blip r:embed="rId3"/>
          <a:stretch>
            <a:fillRect/>
          </a:stretch>
        </p:blipFill>
        <p:spPr>
          <a:xfrm>
            <a:off x="2782326" y="232725"/>
            <a:ext cx="6531096" cy="6392549"/>
          </a:xfrm>
          <a:prstGeom prst="rect">
            <a:avLst/>
          </a:prstGeom>
        </p:spPr>
      </p:pic>
      <p:sp>
        <p:nvSpPr>
          <p:cNvPr id="634" name="Google Shape;634;p31"/>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Stefan Vladimirov on Unsplash</a:t>
            </a:r>
            <a:endParaRPr lang="sv-SE" sz="1000" dirty="0">
              <a:solidFill>
                <a:schemeClr val="dk1"/>
              </a:solidFill>
              <a:latin typeface="Calibri"/>
              <a:ea typeface="Calibri"/>
              <a:cs typeface="Calibri"/>
              <a:sym typeface="Calibri"/>
            </a:endParaRPr>
          </a:p>
        </p:txBody>
      </p:sp>
      <p:sp>
        <p:nvSpPr>
          <p:cNvPr id="653" name="Google Shape;653;p31"/>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31</a:t>
            </a:r>
            <a:endParaRPr lang="sv-SE" dirty="0"/>
          </a:p>
        </p:txBody>
      </p:sp>
      <p:pic>
        <p:nvPicPr>
          <p:cNvPr id="25" name="Bildobjekt 24">
            <a:extLst>
              <a:ext uri="{FF2B5EF4-FFF2-40B4-BE49-F238E27FC236}">
                <a16:creationId xmlns:a16="http://schemas.microsoft.com/office/drawing/2014/main" id="{7475A9F9-DB09-46D1-A9C0-F63D6632FE6D}"/>
              </a:ext>
            </a:extLst>
          </p:cNvPr>
          <p:cNvPicPr>
            <a:picLocks noChangeAspect="1"/>
          </p:cNvPicPr>
          <p:nvPr/>
        </p:nvPicPr>
        <p:blipFill>
          <a:blip r:embed="rId4"/>
          <a:stretch>
            <a:fillRect/>
          </a:stretch>
        </p:blipFill>
        <p:spPr>
          <a:xfrm>
            <a:off x="5929928" y="4443585"/>
            <a:ext cx="2266626" cy="2263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5"/>
                                        </p:tgtEl>
                                        <p:attrNameLst>
                                          <p:attrName>ppt_w</p:attrName>
                                        </p:attrNameLst>
                                      </p:cBhvr>
                                      <p:tavLst>
                                        <p:tav tm="0">
                                          <p:val>
                                            <p:strVal val="ppt_w"/>
                                          </p:val>
                                        </p:tav>
                                        <p:tav tm="100000">
                                          <p:val>
                                            <p:fltVal val="0"/>
                                          </p:val>
                                        </p:tav>
                                      </p:tavLst>
                                    </p:anim>
                                    <p:anim calcmode="lin" valueType="num">
                                      <p:cBhvr>
                                        <p:cTn id="14" dur="500"/>
                                        <p:tgtEl>
                                          <p:spTgt spid="25"/>
                                        </p:tgtEl>
                                        <p:attrNameLst>
                                          <p:attrName>ppt_h</p:attrName>
                                        </p:attrNameLst>
                                      </p:cBhvr>
                                      <p:tavLst>
                                        <p:tav tm="0">
                                          <p:val>
                                            <p:strVal val="ppt_h"/>
                                          </p:val>
                                        </p:tav>
                                        <p:tav tm="100000">
                                          <p:val>
                                            <p:fltVal val="0"/>
                                          </p:val>
                                        </p:tav>
                                      </p:tavLst>
                                    </p:anim>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32" descr="Most major companies failing to report on deforestation risks ..."/>
          <p:cNvPicPr preferRelativeResize="0"/>
          <p:nvPr/>
        </p:nvPicPr>
        <p:blipFill rotWithShape="1">
          <a:blip r:embed="rId3">
            <a:alphaModFix/>
          </a:blip>
          <a:srcRect b="7327"/>
          <a:stretch/>
        </p:blipFill>
        <p:spPr>
          <a:xfrm>
            <a:off x="-8709" y="-1"/>
            <a:ext cx="12212877" cy="6885193"/>
          </a:xfrm>
          <a:prstGeom prst="rect">
            <a:avLst/>
          </a:prstGeom>
          <a:noFill/>
          <a:ln>
            <a:noFill/>
          </a:ln>
        </p:spPr>
      </p:pic>
      <p:sp>
        <p:nvSpPr>
          <p:cNvPr id="661" name="Google Shape;661;p32"/>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800"/>
              <a:buFont typeface="Calibri"/>
              <a:buNone/>
            </a:pPr>
            <a:r>
              <a:rPr lang="sv-SE" sz="4800" dirty="0">
                <a:solidFill>
                  <a:schemeClr val="lt1"/>
                </a:solidFill>
              </a:rPr>
              <a:t>REGNSKOGSSKÖVLING</a:t>
            </a:r>
            <a:endParaRPr lang="sv-SE" dirty="0"/>
          </a:p>
        </p:txBody>
      </p:sp>
      <p:sp>
        <p:nvSpPr>
          <p:cNvPr id="662" name="Google Shape;662;p32"/>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solidFill>
                  <a:schemeClr val="lt1"/>
                </a:solidFill>
              </a:rPr>
              <a:t>32</a:t>
            </a:fld>
            <a:endParaRPr lang="sv-SE" dirty="0">
              <a:solidFill>
                <a:schemeClr val="lt1"/>
              </a:solidFill>
            </a:endParaRPr>
          </a:p>
        </p:txBody>
      </p:sp>
      <p:sp>
        <p:nvSpPr>
          <p:cNvPr id="664" name="Google Shape;664;p32"/>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32</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33"/>
          <p:cNvSpPr txBox="1">
            <a:spLocks noGrp="1"/>
          </p:cNvSpPr>
          <p:nvPr>
            <p:ph type="title"/>
          </p:nvPr>
        </p:nvSpPr>
        <p:spPr>
          <a:xfrm>
            <a:off x="688489" y="479425"/>
            <a:ext cx="10665311"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600"/>
              <a:buFont typeface="Calibri"/>
              <a:buNone/>
            </a:pPr>
            <a:r>
              <a:rPr lang="sv-SE" sz="3600" dirty="0"/>
              <a:t>“ECOSYSTEM AND BIODIVERSITY – HUMAN </a:t>
            </a:r>
            <a:br>
              <a:rPr lang="sv-SE" sz="3600" dirty="0"/>
            </a:br>
            <a:r>
              <a:rPr lang="sv-SE" sz="3600" dirty="0"/>
              <a:t>ACTIVITY IS ERODING THE WORLD’S </a:t>
            </a:r>
            <a:br>
              <a:rPr lang="sv-SE" sz="3600" dirty="0"/>
            </a:br>
            <a:r>
              <a:rPr lang="sv-SE" sz="3600" dirty="0"/>
              <a:t>ECOLOGICAL FOUNDATIONS”</a:t>
            </a:r>
          </a:p>
        </p:txBody>
      </p:sp>
      <p:pic>
        <p:nvPicPr>
          <p:cNvPr id="671" name="Google Shape;671;p33"/>
          <p:cNvPicPr preferRelativeResize="0"/>
          <p:nvPr/>
        </p:nvPicPr>
        <p:blipFill rotWithShape="1">
          <a:blip r:embed="rId3">
            <a:alphaModFix/>
          </a:blip>
          <a:srcRect/>
          <a:stretch/>
        </p:blipFill>
        <p:spPr>
          <a:xfrm>
            <a:off x="2102272" y="2012785"/>
            <a:ext cx="7965653" cy="4234028"/>
          </a:xfrm>
          <a:prstGeom prst="roundRect">
            <a:avLst>
              <a:gd name="adj" fmla="val 7264"/>
            </a:avLst>
          </a:prstGeom>
          <a:solidFill>
            <a:srgbClr val="FFFFFF"/>
          </a:solidFill>
          <a:ln w="28575" cap="flat" cmpd="sng">
            <a:solidFill>
              <a:srgbClr val="91AB7B"/>
            </a:solidFill>
            <a:prstDash val="solid"/>
            <a:round/>
            <a:headEnd type="none" w="sm" len="sm"/>
            <a:tailEnd type="none" w="sm" len="sm"/>
          </a:ln>
        </p:spPr>
      </p:pic>
      <p:sp>
        <p:nvSpPr>
          <p:cNvPr id="672" name="Google Shape;672;p33"/>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IPBES, 2019, Global assessment report on biodiversity and ecosystem services. </a:t>
            </a:r>
            <a:endParaRPr lang="sv-SE" sz="1000" dirty="0"/>
          </a:p>
        </p:txBody>
      </p:sp>
      <p:sp>
        <p:nvSpPr>
          <p:cNvPr id="673" name="Google Shape;673;p33"/>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33</a:t>
            </a:fld>
            <a:endParaRPr lang="sv-SE" dirty="0"/>
          </a:p>
        </p:txBody>
      </p:sp>
      <p:sp>
        <p:nvSpPr>
          <p:cNvPr id="674" name="Google Shape;674;p33"/>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33</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22" name="Bildobjekt 21">
            <a:extLst>
              <a:ext uri="{FF2B5EF4-FFF2-40B4-BE49-F238E27FC236}">
                <a16:creationId xmlns:a16="http://schemas.microsoft.com/office/drawing/2014/main" id="{AD7E5908-E318-43AA-A9E6-5A1F3A111F40}"/>
              </a:ext>
            </a:extLst>
          </p:cNvPr>
          <p:cNvPicPr>
            <a:picLocks noChangeAspect="1"/>
          </p:cNvPicPr>
          <p:nvPr/>
        </p:nvPicPr>
        <p:blipFill>
          <a:blip r:embed="rId3"/>
          <a:stretch>
            <a:fillRect/>
          </a:stretch>
        </p:blipFill>
        <p:spPr>
          <a:xfrm>
            <a:off x="2782326" y="232725"/>
            <a:ext cx="6531096" cy="6392549"/>
          </a:xfrm>
          <a:prstGeom prst="rect">
            <a:avLst/>
          </a:prstGeom>
        </p:spPr>
      </p:pic>
      <p:sp>
        <p:nvSpPr>
          <p:cNvPr id="679" name="Google Shape;679;p34"/>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Stefan Vladimirov on Unsplash</a:t>
            </a:r>
            <a:endParaRPr lang="sv-SE" sz="1000" dirty="0">
              <a:solidFill>
                <a:schemeClr val="dk1"/>
              </a:solidFill>
              <a:latin typeface="Calibri"/>
              <a:ea typeface="Calibri"/>
              <a:cs typeface="Calibri"/>
              <a:sym typeface="Calibri"/>
            </a:endParaRPr>
          </a:p>
        </p:txBody>
      </p:sp>
      <p:sp>
        <p:nvSpPr>
          <p:cNvPr id="698" name="Google Shape;698;p34"/>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34</a:t>
            </a:r>
            <a:endParaRPr lang="sv-SE" dirty="0"/>
          </a:p>
        </p:txBody>
      </p:sp>
      <p:pic>
        <p:nvPicPr>
          <p:cNvPr id="25" name="Bildobjekt 24">
            <a:extLst>
              <a:ext uri="{FF2B5EF4-FFF2-40B4-BE49-F238E27FC236}">
                <a16:creationId xmlns:a16="http://schemas.microsoft.com/office/drawing/2014/main" id="{DA1E11EE-D4B7-4068-B71F-63389FF12ECC}"/>
              </a:ext>
            </a:extLst>
          </p:cNvPr>
          <p:cNvPicPr>
            <a:picLocks noChangeAspect="1"/>
          </p:cNvPicPr>
          <p:nvPr/>
        </p:nvPicPr>
        <p:blipFill>
          <a:blip r:embed="rId4"/>
          <a:stretch>
            <a:fillRect/>
          </a:stretch>
        </p:blipFill>
        <p:spPr>
          <a:xfrm>
            <a:off x="3899481" y="4398975"/>
            <a:ext cx="2266626" cy="2263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5"/>
                                        </p:tgtEl>
                                        <p:attrNameLst>
                                          <p:attrName>ppt_w</p:attrName>
                                        </p:attrNameLst>
                                      </p:cBhvr>
                                      <p:tavLst>
                                        <p:tav tm="0">
                                          <p:val>
                                            <p:strVal val="ppt_w"/>
                                          </p:val>
                                        </p:tav>
                                        <p:tav tm="100000">
                                          <p:val>
                                            <p:fltVal val="0"/>
                                          </p:val>
                                        </p:tav>
                                      </p:tavLst>
                                    </p:anim>
                                    <p:anim calcmode="lin" valueType="num">
                                      <p:cBhvr>
                                        <p:cTn id="14" dur="500"/>
                                        <p:tgtEl>
                                          <p:spTgt spid="25"/>
                                        </p:tgtEl>
                                        <p:attrNameLst>
                                          <p:attrName>ppt_h</p:attrName>
                                        </p:attrNameLst>
                                      </p:cBhvr>
                                      <p:tavLst>
                                        <p:tav tm="0">
                                          <p:val>
                                            <p:strVal val="ppt_h"/>
                                          </p:val>
                                        </p:tav>
                                        <p:tav tm="100000">
                                          <p:val>
                                            <p:fltVal val="0"/>
                                          </p:val>
                                        </p:tav>
                                      </p:tavLst>
                                    </p:anim>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35"/>
          <p:cNvPicPr preferRelativeResize="0"/>
          <p:nvPr/>
        </p:nvPicPr>
        <p:blipFill rotWithShape="1">
          <a:blip r:embed="rId3">
            <a:alphaModFix/>
          </a:blip>
          <a:srcRect/>
          <a:stretch/>
        </p:blipFill>
        <p:spPr>
          <a:xfrm>
            <a:off x="-6997" y="0"/>
            <a:ext cx="12210272" cy="6877050"/>
          </a:xfrm>
          <a:prstGeom prst="rect">
            <a:avLst/>
          </a:prstGeom>
          <a:noFill/>
          <a:ln>
            <a:noFill/>
          </a:ln>
        </p:spPr>
      </p:pic>
      <p:sp>
        <p:nvSpPr>
          <p:cNvPr id="705" name="Google Shape;705;p3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800"/>
              <a:buFont typeface="Calibri"/>
              <a:buNone/>
            </a:pPr>
            <a:r>
              <a:rPr lang="sv-SE" sz="4800" dirty="0">
                <a:solidFill>
                  <a:schemeClr val="lt1"/>
                </a:solidFill>
              </a:rPr>
              <a:t>BÖRDIGHET</a:t>
            </a:r>
            <a:endParaRPr lang="sv-SE" dirty="0"/>
          </a:p>
        </p:txBody>
      </p:sp>
      <p:sp>
        <p:nvSpPr>
          <p:cNvPr id="706" name="Google Shape;706;p35"/>
          <p:cNvSpPr txBox="1">
            <a:spLocks noGrp="1"/>
          </p:cNvSpPr>
          <p:nvPr>
            <p:ph type="sldNum" idx="12"/>
          </p:nvPr>
        </p:nvSpPr>
        <p:spPr>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solidFill>
                  <a:schemeClr val="lt1"/>
                </a:solidFill>
              </a:rPr>
              <a:t>35</a:t>
            </a:fld>
            <a:endParaRPr lang="sv-SE" dirty="0">
              <a:solidFill>
                <a:schemeClr val="lt1"/>
              </a:solidFill>
            </a:endParaRPr>
          </a:p>
        </p:txBody>
      </p:sp>
      <p:sp>
        <p:nvSpPr>
          <p:cNvPr id="707" name="Google Shape;707;p35"/>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chemeClr val="lt1"/>
                </a:solidFill>
                <a:latin typeface="Calibri"/>
                <a:ea typeface="Calibri"/>
                <a:cs typeface="Calibri"/>
                <a:sym typeface="Calibri"/>
              </a:rPr>
              <a:t>Foto: </a:t>
            </a:r>
            <a:r>
              <a:rPr lang="sv-SE" sz="1000" dirty="0">
                <a:solidFill>
                  <a:schemeClr val="lt1"/>
                </a:solidFill>
                <a:latin typeface="Calibri"/>
                <a:ea typeface="Calibri"/>
                <a:cs typeface="Calibri"/>
                <a:sym typeface="Calibri"/>
              </a:rPr>
              <a:t>gabriel-jimenez, unsplash.</a:t>
            </a:r>
            <a:endParaRPr lang="sv-SE" sz="1000" dirty="0"/>
          </a:p>
        </p:txBody>
      </p:sp>
      <p:sp>
        <p:nvSpPr>
          <p:cNvPr id="708" name="Google Shape;708;p35"/>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35</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22" name="Bildobjekt 21">
            <a:extLst>
              <a:ext uri="{FF2B5EF4-FFF2-40B4-BE49-F238E27FC236}">
                <a16:creationId xmlns:a16="http://schemas.microsoft.com/office/drawing/2014/main" id="{78C8D14D-56B2-4A04-88C1-372D0E8DC9D4}"/>
              </a:ext>
            </a:extLst>
          </p:cNvPr>
          <p:cNvPicPr>
            <a:picLocks noChangeAspect="1"/>
          </p:cNvPicPr>
          <p:nvPr/>
        </p:nvPicPr>
        <p:blipFill>
          <a:blip r:embed="rId3"/>
          <a:stretch>
            <a:fillRect/>
          </a:stretch>
        </p:blipFill>
        <p:spPr>
          <a:xfrm>
            <a:off x="2782326" y="232725"/>
            <a:ext cx="6531096" cy="6392549"/>
          </a:xfrm>
          <a:prstGeom prst="rect">
            <a:avLst/>
          </a:prstGeom>
        </p:spPr>
      </p:pic>
      <p:sp>
        <p:nvSpPr>
          <p:cNvPr id="713" name="Google Shape;713;p36"/>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Stefan Vladimirov on Unsplash</a:t>
            </a:r>
            <a:endParaRPr lang="sv-SE" sz="1000" dirty="0">
              <a:solidFill>
                <a:schemeClr val="dk1"/>
              </a:solidFill>
              <a:latin typeface="Calibri"/>
              <a:ea typeface="Calibri"/>
              <a:cs typeface="Calibri"/>
              <a:sym typeface="Calibri"/>
            </a:endParaRPr>
          </a:p>
        </p:txBody>
      </p:sp>
      <p:sp>
        <p:nvSpPr>
          <p:cNvPr id="732" name="Google Shape;732;p36"/>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36</a:t>
            </a:r>
            <a:endParaRPr lang="sv-SE" dirty="0"/>
          </a:p>
        </p:txBody>
      </p:sp>
      <p:pic>
        <p:nvPicPr>
          <p:cNvPr id="25" name="Bildobjekt 24">
            <a:extLst>
              <a:ext uri="{FF2B5EF4-FFF2-40B4-BE49-F238E27FC236}">
                <a16:creationId xmlns:a16="http://schemas.microsoft.com/office/drawing/2014/main" id="{39F2093A-27F1-4EB9-B63C-A3CDCB2ECC0A}"/>
              </a:ext>
            </a:extLst>
          </p:cNvPr>
          <p:cNvPicPr>
            <a:picLocks noChangeAspect="1"/>
          </p:cNvPicPr>
          <p:nvPr/>
        </p:nvPicPr>
        <p:blipFill>
          <a:blip r:embed="rId4"/>
          <a:stretch>
            <a:fillRect/>
          </a:stretch>
        </p:blipFill>
        <p:spPr>
          <a:xfrm>
            <a:off x="2364376" y="3030999"/>
            <a:ext cx="2313732" cy="2263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5"/>
                                        </p:tgtEl>
                                        <p:attrNameLst>
                                          <p:attrName>ppt_w</p:attrName>
                                        </p:attrNameLst>
                                      </p:cBhvr>
                                      <p:tavLst>
                                        <p:tav tm="0">
                                          <p:val>
                                            <p:strVal val="ppt_w"/>
                                          </p:val>
                                        </p:tav>
                                        <p:tav tm="100000">
                                          <p:val>
                                            <p:fltVal val="0"/>
                                          </p:val>
                                        </p:tav>
                                      </p:tavLst>
                                    </p:anim>
                                    <p:anim calcmode="lin" valueType="num">
                                      <p:cBhvr>
                                        <p:cTn id="14" dur="500"/>
                                        <p:tgtEl>
                                          <p:spTgt spid="25"/>
                                        </p:tgtEl>
                                        <p:attrNameLst>
                                          <p:attrName>ppt_h</p:attrName>
                                        </p:attrNameLst>
                                      </p:cBhvr>
                                      <p:tavLst>
                                        <p:tav tm="0">
                                          <p:val>
                                            <p:strVal val="ppt_h"/>
                                          </p:val>
                                        </p:tav>
                                        <p:tav tm="100000">
                                          <p:val>
                                            <p:fltVal val="0"/>
                                          </p:val>
                                        </p:tav>
                                      </p:tavLst>
                                    </p:anim>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37"/>
          <p:cNvPicPr preferRelativeResize="0"/>
          <p:nvPr/>
        </p:nvPicPr>
        <p:blipFill rotWithShape="1">
          <a:blip r:embed="rId3">
            <a:alphaModFix/>
          </a:blip>
          <a:srcRect l="23513"/>
          <a:stretch/>
        </p:blipFill>
        <p:spPr>
          <a:xfrm>
            <a:off x="0" y="0"/>
            <a:ext cx="12200708" cy="6867939"/>
          </a:xfrm>
          <a:prstGeom prst="rect">
            <a:avLst/>
          </a:prstGeom>
          <a:noFill/>
          <a:ln>
            <a:noFill/>
          </a:ln>
        </p:spPr>
      </p:pic>
      <p:sp>
        <p:nvSpPr>
          <p:cNvPr id="739" name="Google Shape;739;p3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Calibri"/>
              <a:buNone/>
            </a:pPr>
            <a:r>
              <a:rPr lang="sv-SE" sz="4800" dirty="0"/>
              <a:t>VATTENANVÄNDNING</a:t>
            </a:r>
            <a:endParaRPr lang="sv-SE" dirty="0"/>
          </a:p>
        </p:txBody>
      </p:sp>
      <p:sp>
        <p:nvSpPr>
          <p:cNvPr id="740" name="Google Shape;740;p37"/>
          <p:cNvSpPr txBox="1">
            <a:spLocks noGrp="1"/>
          </p:cNvSpPr>
          <p:nvPr>
            <p:ph type="sldNum" idx="12"/>
          </p:nvPr>
        </p:nvSpPr>
        <p:spPr>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solidFill>
                  <a:schemeClr val="lt1"/>
                </a:solidFill>
              </a:rPr>
              <a:t>37</a:t>
            </a:fld>
            <a:endParaRPr lang="sv-SE" dirty="0">
              <a:solidFill>
                <a:schemeClr val="lt1"/>
              </a:solidFill>
            </a:endParaRPr>
          </a:p>
        </p:txBody>
      </p:sp>
      <p:sp>
        <p:nvSpPr>
          <p:cNvPr id="741" name="Google Shape;741;p37"/>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chemeClr val="lt1"/>
                </a:solidFill>
                <a:latin typeface="Calibri"/>
                <a:ea typeface="Calibri"/>
                <a:cs typeface="Calibri"/>
                <a:sym typeface="Calibri"/>
              </a:rPr>
              <a:t>Foto: </a:t>
            </a:r>
            <a:r>
              <a:rPr lang="sv-SE" sz="1000" dirty="0">
                <a:solidFill>
                  <a:schemeClr val="lt1"/>
                </a:solidFill>
                <a:latin typeface="Calibri"/>
                <a:ea typeface="Calibri"/>
                <a:cs typeface="Calibri"/>
                <a:sym typeface="Calibri"/>
              </a:rPr>
              <a:t>https://www.netafim.com/en/blog/water-footprint/</a:t>
            </a:r>
            <a:endParaRPr lang="sv-SE" sz="1000" dirty="0"/>
          </a:p>
        </p:txBody>
      </p:sp>
      <p:sp>
        <p:nvSpPr>
          <p:cNvPr id="742" name="Google Shape;742;p37"/>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37</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22" name="Bildobjekt 21">
            <a:extLst>
              <a:ext uri="{FF2B5EF4-FFF2-40B4-BE49-F238E27FC236}">
                <a16:creationId xmlns:a16="http://schemas.microsoft.com/office/drawing/2014/main" id="{B712C925-3736-47E9-983A-AE17463B9959}"/>
              </a:ext>
            </a:extLst>
          </p:cNvPr>
          <p:cNvPicPr>
            <a:picLocks noChangeAspect="1"/>
          </p:cNvPicPr>
          <p:nvPr/>
        </p:nvPicPr>
        <p:blipFill>
          <a:blip r:embed="rId3"/>
          <a:stretch>
            <a:fillRect/>
          </a:stretch>
        </p:blipFill>
        <p:spPr>
          <a:xfrm>
            <a:off x="2782326" y="232725"/>
            <a:ext cx="6531096" cy="6392549"/>
          </a:xfrm>
          <a:prstGeom prst="rect">
            <a:avLst/>
          </a:prstGeom>
        </p:spPr>
      </p:pic>
      <p:sp>
        <p:nvSpPr>
          <p:cNvPr id="747" name="Google Shape;747;p38"/>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Stefan Vladimirov on Unsplash</a:t>
            </a:r>
            <a:endParaRPr lang="sv-SE" sz="1000" dirty="0">
              <a:solidFill>
                <a:schemeClr val="dk1"/>
              </a:solidFill>
              <a:latin typeface="Calibri"/>
              <a:ea typeface="Calibri"/>
              <a:cs typeface="Calibri"/>
              <a:sym typeface="Calibri"/>
            </a:endParaRPr>
          </a:p>
        </p:txBody>
      </p:sp>
      <p:sp>
        <p:nvSpPr>
          <p:cNvPr id="766" name="Google Shape;766;p38"/>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38</a:t>
            </a:r>
            <a:endParaRPr lang="sv-SE" dirty="0"/>
          </a:p>
        </p:txBody>
      </p:sp>
      <p:pic>
        <p:nvPicPr>
          <p:cNvPr id="25" name="Bildobjekt 24">
            <a:extLst>
              <a:ext uri="{FF2B5EF4-FFF2-40B4-BE49-F238E27FC236}">
                <a16:creationId xmlns:a16="http://schemas.microsoft.com/office/drawing/2014/main" id="{FDABAD11-1ACC-480F-8C0E-A7E28C192627}"/>
              </a:ext>
            </a:extLst>
          </p:cNvPr>
          <p:cNvPicPr>
            <a:picLocks noChangeAspect="1"/>
          </p:cNvPicPr>
          <p:nvPr/>
        </p:nvPicPr>
        <p:blipFill>
          <a:blip r:embed="rId4"/>
          <a:stretch>
            <a:fillRect/>
          </a:stretch>
        </p:blipFill>
        <p:spPr>
          <a:xfrm>
            <a:off x="2797004" y="672809"/>
            <a:ext cx="2266626" cy="2263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5"/>
                                        </p:tgtEl>
                                        <p:attrNameLst>
                                          <p:attrName>ppt_w</p:attrName>
                                        </p:attrNameLst>
                                      </p:cBhvr>
                                      <p:tavLst>
                                        <p:tav tm="0">
                                          <p:val>
                                            <p:strVal val="ppt_w"/>
                                          </p:val>
                                        </p:tav>
                                        <p:tav tm="100000">
                                          <p:val>
                                            <p:fltVal val="0"/>
                                          </p:val>
                                        </p:tav>
                                      </p:tavLst>
                                    </p:anim>
                                    <p:anim calcmode="lin" valueType="num">
                                      <p:cBhvr>
                                        <p:cTn id="14" dur="500"/>
                                        <p:tgtEl>
                                          <p:spTgt spid="25"/>
                                        </p:tgtEl>
                                        <p:attrNameLst>
                                          <p:attrName>ppt_h</p:attrName>
                                        </p:attrNameLst>
                                      </p:cBhvr>
                                      <p:tavLst>
                                        <p:tav tm="0">
                                          <p:val>
                                            <p:strVal val="ppt_h"/>
                                          </p:val>
                                        </p:tav>
                                        <p:tav tm="100000">
                                          <p:val>
                                            <p:fltVal val="0"/>
                                          </p:val>
                                        </p:tav>
                                      </p:tavLst>
                                    </p:anim>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39"/>
          <p:cNvPicPr preferRelativeResize="0"/>
          <p:nvPr/>
        </p:nvPicPr>
        <p:blipFill rotWithShape="1">
          <a:blip r:embed="rId3">
            <a:alphaModFix/>
          </a:blip>
          <a:srcRect/>
          <a:stretch/>
        </p:blipFill>
        <p:spPr>
          <a:xfrm>
            <a:off x="-2881" y="0"/>
            <a:ext cx="12199492" cy="6888480"/>
          </a:xfrm>
          <a:prstGeom prst="rect">
            <a:avLst/>
          </a:prstGeom>
          <a:noFill/>
          <a:ln>
            <a:noFill/>
          </a:ln>
        </p:spPr>
      </p:pic>
      <p:sp>
        <p:nvSpPr>
          <p:cNvPr id="772" name="Google Shape;772;p3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800"/>
              <a:buFont typeface="Calibri"/>
              <a:buNone/>
            </a:pPr>
            <a:r>
              <a:rPr lang="sv-SE" sz="4800" dirty="0">
                <a:solidFill>
                  <a:schemeClr val="lt1"/>
                </a:solidFill>
              </a:rPr>
              <a:t>ÖVERGÖDNING</a:t>
            </a:r>
            <a:endParaRPr lang="sv-SE" dirty="0"/>
          </a:p>
        </p:txBody>
      </p:sp>
      <p:sp>
        <p:nvSpPr>
          <p:cNvPr id="773" name="Google Shape;773;p39"/>
          <p:cNvSpPr txBox="1">
            <a:spLocks noGrp="1"/>
          </p:cNvSpPr>
          <p:nvPr>
            <p:ph type="sldNum" idx="12"/>
          </p:nvPr>
        </p:nvSpPr>
        <p:spPr>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solidFill>
                  <a:schemeClr val="lt1"/>
                </a:solidFill>
              </a:rPr>
              <a:t>39</a:t>
            </a:fld>
            <a:endParaRPr lang="sv-SE" dirty="0">
              <a:solidFill>
                <a:schemeClr val="lt1"/>
              </a:solidFill>
            </a:endParaRPr>
          </a:p>
        </p:txBody>
      </p:sp>
      <p:sp>
        <p:nvSpPr>
          <p:cNvPr id="774" name="Google Shape;774;p39"/>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39</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a:spLocks noGrp="1"/>
          </p:cNvSpPr>
          <p:nvPr>
            <p:ph type="body" idx="1"/>
          </p:nvPr>
        </p:nvSpPr>
        <p:spPr>
          <a:xfrm>
            <a:off x="838200" y="1714500"/>
            <a:ext cx="9810750" cy="436245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00000"/>
              </a:lnSpc>
              <a:spcBef>
                <a:spcPts val="0"/>
              </a:spcBef>
              <a:spcAft>
                <a:spcPts val="0"/>
              </a:spcAft>
              <a:buClr>
                <a:schemeClr val="dk1"/>
              </a:buClr>
              <a:buSzPct val="100000"/>
              <a:buChar char="•"/>
            </a:pPr>
            <a:r>
              <a:rPr lang="sv-SE" sz="2400" dirty="0"/>
              <a:t>Dietister har en stark position för att kombinera budskap om hälsosam </a:t>
            </a:r>
            <a:br>
              <a:rPr lang="sv-SE" sz="2400" dirty="0"/>
            </a:br>
            <a:r>
              <a:rPr lang="sv-SE" sz="2400" dirty="0"/>
              <a:t>kost och hållbar kostråd. </a:t>
            </a:r>
            <a:endParaRPr lang="sv-SE" dirty="0"/>
          </a:p>
          <a:p>
            <a:pPr marL="228600" lvl="0" indent="-228600" algn="l" rtl="0">
              <a:lnSpc>
                <a:spcPct val="100000"/>
              </a:lnSpc>
              <a:spcBef>
                <a:spcPts val="1000"/>
              </a:spcBef>
              <a:spcAft>
                <a:spcPts val="0"/>
              </a:spcAft>
              <a:buClr>
                <a:schemeClr val="dk1"/>
              </a:buClr>
              <a:buSzPct val="100000"/>
              <a:buChar char="•"/>
            </a:pPr>
            <a:r>
              <a:rPr lang="sv-SE" sz="2400" dirty="0"/>
              <a:t>Sektionen Hållbart ätande(DRF?) anser att dietister kan förena närings- och </a:t>
            </a:r>
            <a:br>
              <a:rPr lang="sv-SE" sz="2400" dirty="0"/>
            </a:br>
            <a:r>
              <a:rPr lang="sv-SE" sz="2400" dirty="0"/>
              <a:t>kunskap om ett hållbart samhälle för att ge konsekventa budskap om </a:t>
            </a:r>
            <a:br>
              <a:rPr lang="sv-SE" sz="2400" dirty="0"/>
            </a:br>
            <a:r>
              <a:rPr lang="sv-SE" sz="2400" dirty="0"/>
              <a:t>en hälsosam, hållbar och varierad kost. </a:t>
            </a:r>
            <a:endParaRPr lang="sv-SE" dirty="0"/>
          </a:p>
          <a:p>
            <a:pPr marL="228600" lvl="0" indent="-228600" algn="l" rtl="0">
              <a:lnSpc>
                <a:spcPct val="100000"/>
              </a:lnSpc>
              <a:spcBef>
                <a:spcPts val="1000"/>
              </a:spcBef>
              <a:spcAft>
                <a:spcPts val="0"/>
              </a:spcAft>
              <a:buClr>
                <a:schemeClr val="dk1"/>
              </a:buClr>
              <a:buSzPct val="100000"/>
              <a:buChar char="•"/>
            </a:pPr>
            <a:r>
              <a:rPr lang="sv-SE" sz="2400" dirty="0"/>
              <a:t>Vi bör vara medvetna om de utmaningar som kan uppstå för utsatta grupper </a:t>
            </a:r>
            <a:br>
              <a:rPr lang="sv-SE" sz="2400" dirty="0"/>
            </a:br>
            <a:r>
              <a:rPr lang="sv-SE" sz="2400" dirty="0"/>
              <a:t>och individer (t.ex. vid sjukdom, specifika näringsbehov) och kunna ge råd om</a:t>
            </a:r>
            <a:br>
              <a:rPr lang="sv-SE" sz="2400" dirty="0"/>
            </a:br>
            <a:r>
              <a:rPr lang="sv-SE" sz="2400" dirty="0"/>
              <a:t>hållbart ätande när det är lämpligt.</a:t>
            </a:r>
            <a:endParaRPr lang="sv-SE" dirty="0"/>
          </a:p>
          <a:p>
            <a:pPr marL="0" lvl="0" indent="0" algn="l" rtl="0">
              <a:lnSpc>
                <a:spcPct val="100000"/>
              </a:lnSpc>
              <a:spcBef>
                <a:spcPts val="1000"/>
              </a:spcBef>
              <a:spcAft>
                <a:spcPts val="0"/>
              </a:spcAft>
              <a:buClr>
                <a:schemeClr val="dk1"/>
              </a:buClr>
              <a:buSzPct val="100000"/>
              <a:buNone/>
            </a:pPr>
            <a:r>
              <a:rPr lang="sv-SE" sz="2400" dirty="0"/>
              <a:t>Denna presentation om Matproduktionens påverkan på miljön är en bakgrunds- presentation av matens centrala plats i miljöfrågorna. Miljöområdet är komplext </a:t>
            </a:r>
            <a:br>
              <a:rPr lang="sv-SE" sz="2400" dirty="0"/>
            </a:br>
            <a:r>
              <a:rPr lang="sv-SE" sz="2400" dirty="0"/>
              <a:t>och många aspekter samverkar. Dietister behöver känna till bakgrunden för att </a:t>
            </a:r>
            <a:br>
              <a:rPr lang="sv-SE" sz="2400" dirty="0"/>
            </a:br>
            <a:r>
              <a:rPr lang="sv-SE" sz="2400" dirty="0"/>
              <a:t>tydligt kunna kommunicera matens roll i de utmaningar världen står inför. </a:t>
            </a:r>
            <a:endParaRPr lang="sv-SE" dirty="0"/>
          </a:p>
        </p:txBody>
      </p:sp>
      <p:sp>
        <p:nvSpPr>
          <p:cNvPr id="88" name="Google Shape;88;p4"/>
          <p:cNvSpPr txBox="1">
            <a:spLocks noGrp="1"/>
          </p:cNvSpPr>
          <p:nvPr>
            <p:ph type="title"/>
          </p:nvPr>
        </p:nvSpPr>
        <p:spPr>
          <a:xfrm>
            <a:off x="838200" y="450851"/>
            <a:ext cx="10515600" cy="71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3800"/>
              <a:buFont typeface="Calibri"/>
              <a:buNone/>
            </a:pPr>
            <a:r>
              <a:rPr lang="sv-SE" dirty="0"/>
              <a:t>SYFTE MED PRESENTATIONEN</a:t>
            </a:r>
            <a:endParaRPr lang="sv-SE" sz="3600" dirty="0"/>
          </a:p>
        </p:txBody>
      </p:sp>
      <p:sp>
        <p:nvSpPr>
          <p:cNvPr id="89" name="Google Shape;89;p4"/>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4</a:t>
            </a:fld>
            <a:endParaRPr lang="sv-SE" dirty="0"/>
          </a:p>
        </p:txBody>
      </p:sp>
      <p:sp>
        <p:nvSpPr>
          <p:cNvPr id="90" name="Google Shape;90;p4"/>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b="0" i="0" u="none" strike="noStrike" cap="none" dirty="0">
                <a:solidFill>
                  <a:schemeClr val="lt1"/>
                </a:solidFill>
                <a:latin typeface="Calibri"/>
                <a:ea typeface="Calibri"/>
                <a:cs typeface="Calibri"/>
                <a:sym typeface="Calibri"/>
              </a:rPr>
              <a:t>Bakgrund 4</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22" name="Bildobjekt 21">
            <a:extLst>
              <a:ext uri="{FF2B5EF4-FFF2-40B4-BE49-F238E27FC236}">
                <a16:creationId xmlns:a16="http://schemas.microsoft.com/office/drawing/2014/main" id="{3B537312-C57D-46A5-9642-652F4137A659}"/>
              </a:ext>
            </a:extLst>
          </p:cNvPr>
          <p:cNvPicPr>
            <a:picLocks noChangeAspect="1"/>
          </p:cNvPicPr>
          <p:nvPr/>
        </p:nvPicPr>
        <p:blipFill>
          <a:blip r:embed="rId3"/>
          <a:stretch>
            <a:fillRect/>
          </a:stretch>
        </p:blipFill>
        <p:spPr>
          <a:xfrm>
            <a:off x="2782326" y="232725"/>
            <a:ext cx="6531096" cy="6392549"/>
          </a:xfrm>
          <a:prstGeom prst="rect">
            <a:avLst/>
          </a:prstGeom>
        </p:spPr>
      </p:pic>
      <p:sp>
        <p:nvSpPr>
          <p:cNvPr id="779" name="Google Shape;779;p40"/>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Stefan Vladimirov on Unsplash</a:t>
            </a:r>
            <a:endParaRPr lang="sv-SE" sz="1000" dirty="0">
              <a:solidFill>
                <a:schemeClr val="dk1"/>
              </a:solidFill>
              <a:latin typeface="Calibri"/>
              <a:ea typeface="Calibri"/>
              <a:cs typeface="Calibri"/>
              <a:sym typeface="Calibri"/>
            </a:endParaRPr>
          </a:p>
        </p:txBody>
      </p:sp>
      <p:sp>
        <p:nvSpPr>
          <p:cNvPr id="798" name="Google Shape;798;p40"/>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40</a:t>
            </a:r>
            <a:endParaRPr lang="sv-SE" dirty="0"/>
          </a:p>
        </p:txBody>
      </p:sp>
      <p:pic>
        <p:nvPicPr>
          <p:cNvPr id="25" name="Bildobjekt 24">
            <a:extLst>
              <a:ext uri="{FF2B5EF4-FFF2-40B4-BE49-F238E27FC236}">
                <a16:creationId xmlns:a16="http://schemas.microsoft.com/office/drawing/2014/main" id="{D35894EA-49C2-41C1-A15B-EDEDBAA86D2F}"/>
              </a:ext>
            </a:extLst>
          </p:cNvPr>
          <p:cNvPicPr>
            <a:picLocks noChangeAspect="1"/>
          </p:cNvPicPr>
          <p:nvPr/>
        </p:nvPicPr>
        <p:blipFill>
          <a:blip r:embed="rId4"/>
          <a:stretch>
            <a:fillRect/>
          </a:stretch>
        </p:blipFill>
        <p:spPr>
          <a:xfrm>
            <a:off x="2761200" y="673200"/>
            <a:ext cx="2346983" cy="2263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5"/>
                                        </p:tgtEl>
                                        <p:attrNameLst>
                                          <p:attrName>ppt_w</p:attrName>
                                        </p:attrNameLst>
                                      </p:cBhvr>
                                      <p:tavLst>
                                        <p:tav tm="0">
                                          <p:val>
                                            <p:strVal val="ppt_w"/>
                                          </p:val>
                                        </p:tav>
                                        <p:tav tm="100000">
                                          <p:val>
                                            <p:fltVal val="0"/>
                                          </p:val>
                                        </p:tav>
                                      </p:tavLst>
                                    </p:anim>
                                    <p:anim calcmode="lin" valueType="num">
                                      <p:cBhvr>
                                        <p:cTn id="14" dur="500"/>
                                        <p:tgtEl>
                                          <p:spTgt spid="25"/>
                                        </p:tgtEl>
                                        <p:attrNameLst>
                                          <p:attrName>ppt_h</p:attrName>
                                        </p:attrNameLst>
                                      </p:cBhvr>
                                      <p:tavLst>
                                        <p:tav tm="0">
                                          <p:val>
                                            <p:strVal val="ppt_h"/>
                                          </p:val>
                                        </p:tav>
                                        <p:tav tm="100000">
                                          <p:val>
                                            <p:fltVal val="0"/>
                                          </p:val>
                                        </p:tav>
                                      </p:tavLst>
                                    </p:anim>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6" name="Bildobjekt 5">
            <a:extLst>
              <a:ext uri="{FF2B5EF4-FFF2-40B4-BE49-F238E27FC236}">
                <a16:creationId xmlns:a16="http://schemas.microsoft.com/office/drawing/2014/main" id="{8411EBA8-B78B-44B5-8121-439550A47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1" y="-34836"/>
            <a:ext cx="12212299" cy="6895711"/>
          </a:xfrm>
          <a:prstGeom prst="rect">
            <a:avLst/>
          </a:prstGeom>
        </p:spPr>
      </p:pic>
      <p:sp>
        <p:nvSpPr>
          <p:cNvPr id="805" name="Google Shape;805;p41"/>
          <p:cNvSpPr txBox="1">
            <a:spLocks noGrp="1"/>
          </p:cNvSpPr>
          <p:nvPr>
            <p:ph type="title"/>
          </p:nvPr>
        </p:nvSpPr>
        <p:spPr>
          <a:xfrm>
            <a:off x="838200" y="450851"/>
            <a:ext cx="10515600" cy="84455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800"/>
              <a:buFont typeface="Calibri"/>
              <a:buNone/>
            </a:pPr>
            <a:r>
              <a:rPr lang="sv-SE" sz="4800" dirty="0">
                <a:solidFill>
                  <a:schemeClr val="lt1"/>
                </a:solidFill>
              </a:rPr>
              <a:t>BEKÄMPNINGSMEDEL</a:t>
            </a:r>
            <a:endParaRPr lang="sv-SE" dirty="0"/>
          </a:p>
        </p:txBody>
      </p:sp>
      <p:sp>
        <p:nvSpPr>
          <p:cNvPr id="806" name="Google Shape;806;p41"/>
          <p:cNvSpPr txBox="1">
            <a:spLocks noGrp="1"/>
          </p:cNvSpPr>
          <p:nvPr>
            <p:ph type="sldNum" idx="12"/>
          </p:nvPr>
        </p:nvSpPr>
        <p:spPr>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solidFill>
                  <a:schemeClr val="lt1"/>
                </a:solidFill>
              </a:rPr>
              <a:t>41</a:t>
            </a:fld>
            <a:endParaRPr lang="sv-SE" dirty="0">
              <a:solidFill>
                <a:schemeClr val="lt1"/>
              </a:solidFill>
            </a:endParaRPr>
          </a:p>
        </p:txBody>
      </p:sp>
      <p:sp>
        <p:nvSpPr>
          <p:cNvPr id="807" name="Google Shape;807;p41"/>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41</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2"/>
          <p:cNvSpPr txBox="1">
            <a:spLocks noGrp="1"/>
          </p:cNvSpPr>
          <p:nvPr>
            <p:ph type="title"/>
          </p:nvPr>
        </p:nvSpPr>
        <p:spPr>
          <a:xfrm>
            <a:off x="838200" y="450850"/>
            <a:ext cx="10515600" cy="63251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MATSVINN</a:t>
            </a:r>
          </a:p>
        </p:txBody>
      </p:sp>
      <p:sp>
        <p:nvSpPr>
          <p:cNvPr id="814" name="Google Shape;814;p42"/>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42</a:t>
            </a:fld>
            <a:endParaRPr lang="sv-SE" dirty="0"/>
          </a:p>
        </p:txBody>
      </p:sp>
      <p:sp>
        <p:nvSpPr>
          <p:cNvPr id="815" name="Google Shape;815;p42"/>
          <p:cNvSpPr/>
          <p:nvPr/>
        </p:nvSpPr>
        <p:spPr>
          <a:xfrm>
            <a:off x="1254035" y="2004949"/>
            <a:ext cx="9649474" cy="3606399"/>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16" name="Google Shape;816;p42"/>
          <p:cNvSpPr txBox="1"/>
          <p:nvPr/>
        </p:nvSpPr>
        <p:spPr>
          <a:xfrm>
            <a:off x="850789" y="6179672"/>
            <a:ext cx="8958262" cy="56738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dirty="0">
                <a:solidFill>
                  <a:srgbClr val="526741"/>
                </a:solidFill>
                <a:latin typeface="Calibri"/>
                <a:ea typeface="Calibri"/>
                <a:cs typeface="Calibri"/>
                <a:sym typeface="Calibri"/>
              </a:rPr>
              <a:t>Note: One-quarter of food emissions comes from food that is never eaten: 15% of food emissions from food lost in supply chains; and 9% from consumer waste.</a:t>
            </a:r>
            <a:br>
              <a:rPr lang="sv-SE" sz="1000" b="1" dirty="0">
                <a:solidFill>
                  <a:srgbClr val="526741"/>
                </a:solidFill>
                <a:latin typeface="Calibri"/>
                <a:ea typeface="Calibri"/>
                <a:cs typeface="Calibri"/>
                <a:sym typeface="Calibri"/>
              </a:rPr>
            </a:b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Joseph Poore &amp; Thomas Nemecek (2018). Reducing food´s environmental impacts through producers and consumers. Science.</a:t>
            </a:r>
            <a:br>
              <a:rPr lang="sv-SE" sz="1000" b="1" dirty="0">
                <a:solidFill>
                  <a:srgbClr val="526741"/>
                </a:solidFill>
                <a:latin typeface="Calibri"/>
                <a:ea typeface="Calibri"/>
                <a:cs typeface="Calibri"/>
                <a:sym typeface="Calibri"/>
              </a:rPr>
            </a:br>
            <a:r>
              <a:rPr lang="sv-SE" sz="1000" dirty="0">
                <a:solidFill>
                  <a:srgbClr val="526741"/>
                </a:solidFill>
                <a:latin typeface="Calibri"/>
                <a:ea typeface="Calibri"/>
                <a:cs typeface="Calibri"/>
                <a:sym typeface="Calibri"/>
              </a:rPr>
              <a:t>OurWorldinData.org – Research and data to make progress against the world´s largest problems.</a:t>
            </a:r>
            <a:endParaRPr lang="sv-SE" sz="1000" dirty="0">
              <a:solidFill>
                <a:schemeClr val="dk1"/>
              </a:solidFill>
              <a:latin typeface="Calibri"/>
              <a:ea typeface="Calibri"/>
              <a:cs typeface="Calibri"/>
              <a:sym typeface="Calibri"/>
            </a:endParaRPr>
          </a:p>
        </p:txBody>
      </p:sp>
      <p:pic>
        <p:nvPicPr>
          <p:cNvPr id="817" name="Google Shape;817;p42"/>
          <p:cNvPicPr preferRelativeResize="0"/>
          <p:nvPr/>
        </p:nvPicPr>
        <p:blipFill rotWithShape="1">
          <a:blip r:embed="rId3">
            <a:alphaModFix/>
          </a:blip>
          <a:srcRect b="16791"/>
          <a:stretch/>
        </p:blipFill>
        <p:spPr>
          <a:xfrm>
            <a:off x="1760112" y="2247397"/>
            <a:ext cx="8637318" cy="3134501"/>
          </a:xfrm>
          <a:prstGeom prst="rect">
            <a:avLst/>
          </a:prstGeom>
          <a:noFill/>
          <a:ln>
            <a:noFill/>
          </a:ln>
        </p:spPr>
      </p:pic>
      <p:sp>
        <p:nvSpPr>
          <p:cNvPr id="818" name="Google Shape;818;p42"/>
          <p:cNvSpPr txBox="1"/>
          <p:nvPr/>
        </p:nvSpPr>
        <p:spPr>
          <a:xfrm>
            <a:off x="-17419" y="-391886"/>
            <a:ext cx="1227910" cy="307777"/>
          </a:xfrm>
          <a:prstGeom prst="rect">
            <a:avLst/>
          </a:prstGeom>
          <a:solidFill>
            <a:schemeClr val="l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Matsvinn 42</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cxnSp>
        <p:nvCxnSpPr>
          <p:cNvPr id="824" name="Google Shape;824;p43"/>
          <p:cNvCxnSpPr/>
          <p:nvPr/>
        </p:nvCxnSpPr>
        <p:spPr>
          <a:xfrm>
            <a:off x="5825350" y="2677621"/>
            <a:ext cx="1311586" cy="1311586"/>
          </a:xfrm>
          <a:prstGeom prst="straightConnector1">
            <a:avLst/>
          </a:prstGeom>
          <a:noFill/>
          <a:ln w="9525" cap="flat" cmpd="sng">
            <a:solidFill>
              <a:schemeClr val="dk2"/>
            </a:solidFill>
            <a:prstDash val="solid"/>
            <a:round/>
            <a:headEnd type="none" w="sm" len="sm"/>
            <a:tailEnd type="none" w="sm" len="sm"/>
          </a:ln>
        </p:spPr>
      </p:cxnSp>
      <p:pic>
        <p:nvPicPr>
          <p:cNvPr id="825" name="Google Shape;825;p43"/>
          <p:cNvPicPr preferRelativeResize="0"/>
          <p:nvPr/>
        </p:nvPicPr>
        <p:blipFill rotWithShape="1">
          <a:blip r:embed="rId3">
            <a:alphaModFix/>
          </a:blip>
          <a:srcRect l="6473" t="6225" r="6472" b="6225"/>
          <a:stretch/>
        </p:blipFill>
        <p:spPr>
          <a:xfrm>
            <a:off x="3660090" y="1775381"/>
            <a:ext cx="4883019" cy="4910900"/>
          </a:xfrm>
          <a:prstGeom prst="ellipse">
            <a:avLst/>
          </a:prstGeom>
          <a:noFill/>
          <a:ln>
            <a:noFill/>
          </a:ln>
        </p:spPr>
      </p:pic>
      <p:sp>
        <p:nvSpPr>
          <p:cNvPr id="826" name="Google Shape;826;p43"/>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VI KAN ALLA BÖRJA GÖRA MER </a:t>
            </a:r>
            <a:br>
              <a:rPr lang="sv-SE" dirty="0"/>
            </a:br>
            <a:r>
              <a:rPr lang="sv-SE" dirty="0"/>
              <a:t>HÄLSOSAMMA OCH HÅLLBARA VAL IDAG!</a:t>
            </a:r>
          </a:p>
        </p:txBody>
      </p:sp>
      <p:sp>
        <p:nvSpPr>
          <p:cNvPr id="827" name="Google Shape;827;p43"/>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43</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44"/>
          <p:cNvSpPr txBox="1">
            <a:spLocks noGrp="1"/>
          </p:cNvSpPr>
          <p:nvPr>
            <p:ph type="body" idx="1"/>
          </p:nvPr>
        </p:nvSpPr>
        <p:spPr>
          <a:xfrm>
            <a:off x="838200" y="2097949"/>
            <a:ext cx="10515600" cy="26133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200"/>
              <a:buChar char="•"/>
            </a:pPr>
            <a:r>
              <a:rPr lang="sv-SE" sz="2200" dirty="0"/>
              <a:t>Source: IPBES, 2019, Global assessment report on biodiversity </a:t>
            </a:r>
            <a:br>
              <a:rPr lang="sv-SE" sz="2200" dirty="0"/>
            </a:br>
            <a:r>
              <a:rPr lang="sv-SE" sz="2200" dirty="0"/>
              <a:t>and ecosystem services</a:t>
            </a:r>
            <a:endParaRPr lang="sv-SE" dirty="0"/>
          </a:p>
          <a:p>
            <a:pPr marL="228600" lvl="0" indent="-228600" algn="l" rtl="0">
              <a:lnSpc>
                <a:spcPct val="90000"/>
              </a:lnSpc>
              <a:spcBef>
                <a:spcPts val="2000"/>
              </a:spcBef>
              <a:spcAft>
                <a:spcPts val="0"/>
              </a:spcAft>
              <a:buClr>
                <a:schemeClr val="dk2"/>
              </a:buClr>
              <a:buSzPts val="2200"/>
              <a:buChar char="•"/>
            </a:pPr>
            <a:r>
              <a:rPr lang="sv-SE" sz="2200" dirty="0"/>
              <a:t>IPCC Special Report Climat Change and land</a:t>
            </a:r>
            <a:br>
              <a:rPr lang="sv-SE" sz="2200" dirty="0"/>
            </a:br>
            <a:r>
              <a:rPr lang="sv-SE" sz="2200" u="sng" dirty="0">
                <a:solidFill>
                  <a:schemeClr val="hlink"/>
                </a:solidFill>
                <a:hlinkClick r:id="rId3"/>
              </a:rPr>
              <a:t>Special Report on Climate Change and Land — IPCC site</a:t>
            </a:r>
            <a:endParaRPr lang="sv-SE" sz="2200" dirty="0"/>
          </a:p>
          <a:p>
            <a:pPr marL="228600" lvl="0" indent="-228600" algn="l" rtl="0">
              <a:lnSpc>
                <a:spcPct val="90000"/>
              </a:lnSpc>
              <a:spcBef>
                <a:spcPts val="2000"/>
              </a:spcBef>
              <a:spcAft>
                <a:spcPts val="0"/>
              </a:spcAft>
              <a:buClr>
                <a:schemeClr val="dk2"/>
              </a:buClr>
              <a:buSzPts val="2200"/>
              <a:buChar char="•"/>
            </a:pPr>
            <a:r>
              <a:rPr lang="sv-SE" sz="2200" dirty="0"/>
              <a:t>IPCC </a:t>
            </a:r>
            <a:r>
              <a:rPr lang="sv-SE" sz="2200" u="sng" dirty="0">
                <a:solidFill>
                  <a:schemeClr val="hlink"/>
                </a:solidFill>
                <a:hlinkClick r:id="rId4"/>
              </a:rPr>
              <a:t>IPCC_AR6_WGI_SPM.pdf</a:t>
            </a:r>
            <a:endParaRPr lang="sv-SE" sz="2200" dirty="0"/>
          </a:p>
        </p:txBody>
      </p:sp>
      <p:sp>
        <p:nvSpPr>
          <p:cNvPr id="834" name="Google Shape;834;p44"/>
          <p:cNvSpPr txBox="1">
            <a:spLocks noGrp="1"/>
          </p:cNvSpPr>
          <p:nvPr>
            <p:ph type="title"/>
          </p:nvPr>
        </p:nvSpPr>
        <p:spPr>
          <a:xfrm>
            <a:off x="838200" y="450850"/>
            <a:ext cx="10515600" cy="1325563"/>
          </a:xfrm>
          <a:prstGeom prst="rect">
            <a:avLst/>
          </a:prstGeom>
          <a:noFill/>
          <a:ln>
            <a:noFill/>
          </a:ln>
        </p:spPr>
        <p:txBody>
          <a:bodyPr spcFirstLastPara="1" wrap="square" lIns="121775" tIns="60875" rIns="121775" bIns="608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sv-SE" dirty="0"/>
              <a:t>BAKGRUNDSRAPPORTER</a:t>
            </a:r>
          </a:p>
        </p:txBody>
      </p:sp>
      <p:sp>
        <p:nvSpPr>
          <p:cNvPr id="835" name="Google Shape;835;p44"/>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44</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45"/>
          <p:cNvSpPr txBox="1">
            <a:spLocks noGrp="1"/>
          </p:cNvSpPr>
          <p:nvPr>
            <p:ph type="title"/>
          </p:nvPr>
        </p:nvSpPr>
        <p:spPr>
          <a:xfrm>
            <a:off x="847724" y="4060825"/>
            <a:ext cx="5305425" cy="13255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4200"/>
              <a:buFont typeface="Calibri"/>
              <a:buNone/>
            </a:pPr>
            <a:r>
              <a:rPr lang="sv-SE" dirty="0"/>
              <a:t>SLUT</a:t>
            </a:r>
          </a:p>
        </p:txBody>
      </p:sp>
      <p:sp>
        <p:nvSpPr>
          <p:cNvPr id="842" name="Google Shape;842;p45"/>
          <p:cNvSpPr txBox="1">
            <a:spLocks noGrp="1"/>
          </p:cNvSpPr>
          <p:nvPr>
            <p:ph type="body" idx="1"/>
          </p:nvPr>
        </p:nvSpPr>
        <p:spPr>
          <a:xfrm>
            <a:off x="848038" y="5429250"/>
            <a:ext cx="5305111" cy="5810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sv-SE" sz="2800" dirty="0">
                <a:solidFill>
                  <a:schemeClr val="dk2"/>
                </a:solidFill>
              </a:rPr>
              <a:t>Kontakt: </a:t>
            </a:r>
            <a:r>
              <a:rPr lang="sv-SE" sz="2800" dirty="0">
                <a:solidFill>
                  <a:schemeClr val="lt2"/>
                </a:solidFill>
              </a:rPr>
              <a:t>hallbartatande@drf.nu</a:t>
            </a:r>
            <a:endParaRPr lang="sv-SE" dirty="0"/>
          </a:p>
        </p:txBody>
      </p:sp>
      <p:sp>
        <p:nvSpPr>
          <p:cNvPr id="843" name="Google Shape;843;p45"/>
          <p:cNvSpPr txBox="1"/>
          <p:nvPr/>
        </p:nvSpPr>
        <p:spPr>
          <a:xfrm>
            <a:off x="56333" y="6504192"/>
            <a:ext cx="450397" cy="228600"/>
          </a:xfrm>
          <a:prstGeom prst="rect">
            <a:avLst/>
          </a:prstGeom>
          <a:noFill/>
          <a:ln>
            <a:noFill/>
          </a:ln>
        </p:spPr>
        <p:txBody>
          <a:bodyPr spcFirstLastPara="1" wrap="square" lIns="121775" tIns="60875" rIns="121775" bIns="60875" anchor="ctr" anchorCtr="0">
            <a:noAutofit/>
          </a:bodyPr>
          <a:lstStyle/>
          <a:p>
            <a:pPr marL="0" marR="0" lvl="0" indent="0" algn="l" rtl="0">
              <a:spcBef>
                <a:spcPts val="0"/>
              </a:spcBef>
              <a:spcAft>
                <a:spcPts val="0"/>
              </a:spcAft>
              <a:buNone/>
            </a:pPr>
            <a:fld id="{00000000-1234-1234-1234-123412341234}" type="slidenum">
              <a:rPr lang="sv-SE" sz="1200" smtClean="0">
                <a:solidFill>
                  <a:srgbClr val="526741"/>
                </a:solidFill>
                <a:latin typeface="Calibri"/>
                <a:ea typeface="Calibri"/>
                <a:cs typeface="Calibri"/>
                <a:sym typeface="Calibri"/>
              </a:rPr>
              <a:t>45</a:t>
            </a:fld>
            <a:endParaRPr lang="sv-SE" sz="1200" dirty="0">
              <a:solidFill>
                <a:srgbClr val="52674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848"/>
        <p:cNvGrpSpPr/>
        <p:nvPr/>
      </p:nvGrpSpPr>
      <p:grpSpPr>
        <a:xfrm>
          <a:off x="0" y="0"/>
          <a:ext cx="0" cy="0"/>
          <a:chOff x="0" y="0"/>
          <a:chExt cx="0" cy="0"/>
        </a:xfrm>
      </p:grpSpPr>
      <p:sp>
        <p:nvSpPr>
          <p:cNvPr id="849" name="Google Shape;849;p46"/>
          <p:cNvSpPr/>
          <p:nvPr/>
        </p:nvSpPr>
        <p:spPr>
          <a:xfrm>
            <a:off x="1693627" y="1996240"/>
            <a:ext cx="8770289" cy="4251912"/>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50" name="Google Shape;850;p46"/>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MINSKAT KLIMATPÅVERKAN </a:t>
            </a:r>
            <a:br>
              <a:rPr lang="sv-SE" dirty="0"/>
            </a:br>
            <a:r>
              <a:rPr lang="sv-SE" dirty="0"/>
              <a:t>MED HÄLSOSAM MAT</a:t>
            </a:r>
          </a:p>
        </p:txBody>
      </p:sp>
      <p:sp>
        <p:nvSpPr>
          <p:cNvPr id="851" name="Google Shape;851;p46"/>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46</a:t>
            </a:fld>
            <a:endParaRPr lang="sv-SE" dirty="0"/>
          </a:p>
        </p:txBody>
      </p:sp>
      <p:grpSp>
        <p:nvGrpSpPr>
          <p:cNvPr id="852" name="Google Shape;852;p46"/>
          <p:cNvGrpSpPr/>
          <p:nvPr/>
        </p:nvGrpSpPr>
        <p:grpSpPr>
          <a:xfrm>
            <a:off x="2116284" y="2420983"/>
            <a:ext cx="7893550" cy="3514197"/>
            <a:chOff x="2211977" y="2420983"/>
            <a:chExt cx="7893550" cy="3514197"/>
          </a:xfrm>
        </p:grpSpPr>
        <p:cxnSp>
          <p:nvCxnSpPr>
            <p:cNvPr id="853" name="Google Shape;853;p46"/>
            <p:cNvCxnSpPr/>
            <p:nvPr/>
          </p:nvCxnSpPr>
          <p:spPr>
            <a:xfrm>
              <a:off x="2333897" y="5335370"/>
              <a:ext cx="7741920" cy="0"/>
            </a:xfrm>
            <a:prstGeom prst="straightConnector1">
              <a:avLst/>
            </a:prstGeom>
            <a:noFill/>
            <a:ln w="130175" cap="flat" cmpd="sng">
              <a:solidFill>
                <a:schemeClr val="dk1"/>
              </a:solidFill>
              <a:prstDash val="solid"/>
              <a:miter lim="800000"/>
              <a:headEnd type="none" w="sm" len="sm"/>
              <a:tailEnd type="triangle" w="sm" len="sm"/>
            </a:ln>
          </p:spPr>
        </p:cxnSp>
        <p:sp>
          <p:nvSpPr>
            <p:cNvPr id="854" name="Google Shape;854;p46"/>
            <p:cNvSpPr txBox="1"/>
            <p:nvPr/>
          </p:nvSpPr>
          <p:spPr>
            <a:xfrm>
              <a:off x="2211977" y="5596626"/>
              <a:ext cx="789355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600" i="1" dirty="0">
                  <a:solidFill>
                    <a:schemeClr val="dk1"/>
                  </a:solidFill>
                  <a:latin typeface="Calibri"/>
                  <a:ea typeface="Calibri"/>
                  <a:cs typeface="Calibri"/>
                  <a:sym typeface="Calibri"/>
                </a:rPr>
                <a:t>Olika koster orsakar olika stora utsläpp av växthusgaser från livsmedelskonsumtionen.</a:t>
              </a:r>
              <a:endParaRPr lang="sv-SE" dirty="0"/>
            </a:p>
          </p:txBody>
        </p:sp>
        <p:sp>
          <p:nvSpPr>
            <p:cNvPr id="855" name="Google Shape;855;p46"/>
            <p:cNvSpPr txBox="1"/>
            <p:nvPr/>
          </p:nvSpPr>
          <p:spPr>
            <a:xfrm>
              <a:off x="4810716" y="5161198"/>
              <a:ext cx="2504484"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1600" b="1" dirty="0">
                  <a:solidFill>
                    <a:schemeClr val="dk1"/>
                  </a:solidFill>
                  <a:latin typeface="Calibri"/>
                  <a:ea typeface="Calibri"/>
                  <a:cs typeface="Calibri"/>
                  <a:sym typeface="Calibri"/>
                </a:rPr>
                <a:t>Minskande klimatpåverkan</a:t>
              </a:r>
              <a:endParaRPr lang="sv-SE" dirty="0"/>
            </a:p>
          </p:txBody>
        </p:sp>
        <p:sp>
          <p:nvSpPr>
            <p:cNvPr id="856" name="Google Shape;856;p46"/>
            <p:cNvSpPr/>
            <p:nvPr/>
          </p:nvSpPr>
          <p:spPr>
            <a:xfrm>
              <a:off x="3614057" y="2420983"/>
              <a:ext cx="243840" cy="592176"/>
            </a:xfrm>
            <a:prstGeom prst="down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57" name="Google Shape;857;p46"/>
            <p:cNvSpPr txBox="1"/>
            <p:nvPr/>
          </p:nvSpPr>
          <p:spPr>
            <a:xfrm>
              <a:off x="2219779" y="3137501"/>
              <a:ext cx="946517" cy="556178"/>
            </a:xfrm>
            <a:prstGeom prst="rect">
              <a:avLst/>
            </a:prstGeom>
            <a:noFill/>
            <a:ln>
              <a:noFill/>
            </a:ln>
          </p:spPr>
          <p:txBody>
            <a:bodyPr spcFirstLastPara="1" wrap="square" lIns="91425" tIns="45700" rIns="91425" bIns="45700" anchor="t" anchorCtr="0">
              <a:noAutofit/>
            </a:bodyPr>
            <a:lstStyle/>
            <a:p>
              <a:pPr marL="0" marR="0" lvl="0" indent="0" algn="l" rtl="0">
                <a:lnSpc>
                  <a:spcPts val="1300"/>
                </a:lnSpc>
                <a:spcBef>
                  <a:spcPts val="0"/>
                </a:spcBef>
                <a:spcAft>
                  <a:spcPts val="0"/>
                </a:spcAft>
                <a:buNone/>
              </a:pPr>
              <a:r>
                <a:rPr lang="sv-SE" sz="1200" b="1" dirty="0">
                  <a:solidFill>
                    <a:schemeClr val="dk1"/>
                  </a:solidFill>
                  <a:latin typeface="Calibri"/>
                  <a:ea typeface="Calibri"/>
                  <a:cs typeface="Calibri"/>
                  <a:sym typeface="Calibri"/>
                </a:rPr>
                <a:t>Ökad</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kött-</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konsumtion</a:t>
              </a:r>
              <a:endParaRPr lang="sv-SE" dirty="0"/>
            </a:p>
          </p:txBody>
        </p:sp>
        <p:sp>
          <p:nvSpPr>
            <p:cNvPr id="858" name="Google Shape;858;p46"/>
            <p:cNvSpPr/>
            <p:nvPr/>
          </p:nvSpPr>
          <p:spPr>
            <a:xfrm>
              <a:off x="2346597" y="3065418"/>
              <a:ext cx="818606" cy="470263"/>
            </a:xfrm>
            <a:custGeom>
              <a:avLst/>
              <a:gdLst/>
              <a:ahLst/>
              <a:cxnLst/>
              <a:rect l="l" t="t" r="r" b="b"/>
              <a:pathLst>
                <a:path w="818606" h="470263" extrusionOk="0">
                  <a:moveTo>
                    <a:pt x="0" y="0"/>
                  </a:moveTo>
                  <a:lnTo>
                    <a:pt x="818606" y="0"/>
                  </a:lnTo>
                  <a:lnTo>
                    <a:pt x="818606" y="470263"/>
                  </a:lnTo>
                </a:path>
              </a:pathLst>
            </a:custGeom>
            <a:noFill/>
            <a:ln w="107950" cap="sq"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59" name="Google Shape;859;p46"/>
            <p:cNvSpPr/>
            <p:nvPr/>
          </p:nvSpPr>
          <p:spPr>
            <a:xfrm rot="-8100000">
              <a:off x="3214355" y="3079740"/>
              <a:ext cx="211037" cy="97621"/>
            </a:xfrm>
            <a:prstGeom prst="triangle">
              <a:avLst>
                <a:gd name="adj" fmla="val 50000"/>
              </a:avLst>
            </a:pr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60" name="Google Shape;860;p46"/>
            <p:cNvSpPr/>
            <p:nvPr/>
          </p:nvSpPr>
          <p:spPr>
            <a:xfrm>
              <a:off x="3324497" y="3287669"/>
              <a:ext cx="758553" cy="414381"/>
            </a:xfrm>
            <a:custGeom>
              <a:avLst/>
              <a:gdLst/>
              <a:ahLst/>
              <a:cxnLst/>
              <a:rect l="l" t="t" r="r" b="b"/>
              <a:pathLst>
                <a:path w="818606" h="470263" extrusionOk="0">
                  <a:moveTo>
                    <a:pt x="0" y="0"/>
                  </a:moveTo>
                  <a:lnTo>
                    <a:pt x="818606" y="0"/>
                  </a:lnTo>
                  <a:lnTo>
                    <a:pt x="818606" y="470263"/>
                  </a:lnTo>
                </a:path>
              </a:pathLst>
            </a:custGeom>
            <a:noFill/>
            <a:ln w="107950" cap="sq"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61" name="Google Shape;861;p46"/>
            <p:cNvSpPr/>
            <p:nvPr/>
          </p:nvSpPr>
          <p:spPr>
            <a:xfrm rot="-8100000">
              <a:off x="4154155" y="3301991"/>
              <a:ext cx="211037" cy="97621"/>
            </a:xfrm>
            <a:prstGeom prst="triangle">
              <a:avLst>
                <a:gd name="adj" fmla="val 50000"/>
              </a:avLst>
            </a:pr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62" name="Google Shape;862;p46"/>
            <p:cNvSpPr txBox="1"/>
            <p:nvPr/>
          </p:nvSpPr>
          <p:spPr>
            <a:xfrm>
              <a:off x="3204029" y="3359751"/>
              <a:ext cx="787886" cy="556178"/>
            </a:xfrm>
            <a:prstGeom prst="rect">
              <a:avLst/>
            </a:prstGeom>
            <a:noFill/>
            <a:ln>
              <a:noFill/>
            </a:ln>
          </p:spPr>
          <p:txBody>
            <a:bodyPr spcFirstLastPara="1" wrap="square" lIns="91425" tIns="45700" rIns="91425" bIns="45700" anchor="t" anchorCtr="0">
              <a:noAutofit/>
            </a:bodyPr>
            <a:lstStyle/>
            <a:p>
              <a:pPr marL="0" marR="0" lvl="0" indent="0" algn="l" rtl="0">
                <a:lnSpc>
                  <a:spcPts val="1300"/>
                </a:lnSpc>
                <a:spcBef>
                  <a:spcPts val="0"/>
                </a:spcBef>
                <a:spcAft>
                  <a:spcPts val="0"/>
                </a:spcAft>
                <a:buNone/>
              </a:pPr>
              <a:r>
                <a:rPr lang="sv-SE" sz="1200" b="1" dirty="0">
                  <a:solidFill>
                    <a:schemeClr val="dk1"/>
                  </a:solidFill>
                  <a:latin typeface="Calibri"/>
                  <a:ea typeface="Calibri"/>
                  <a:cs typeface="Calibri"/>
                  <a:sym typeface="Calibri"/>
                </a:rPr>
                <a:t>Dagens</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kon-</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sumtion</a:t>
              </a:r>
            </a:p>
          </p:txBody>
        </p:sp>
        <p:sp>
          <p:nvSpPr>
            <p:cNvPr id="863" name="Google Shape;863;p46"/>
            <p:cNvSpPr/>
            <p:nvPr/>
          </p:nvSpPr>
          <p:spPr>
            <a:xfrm>
              <a:off x="4261766" y="3511763"/>
              <a:ext cx="758553" cy="414381"/>
            </a:xfrm>
            <a:custGeom>
              <a:avLst/>
              <a:gdLst/>
              <a:ahLst/>
              <a:cxnLst/>
              <a:rect l="l" t="t" r="r" b="b"/>
              <a:pathLst>
                <a:path w="818606" h="470263" extrusionOk="0">
                  <a:moveTo>
                    <a:pt x="0" y="0"/>
                  </a:moveTo>
                  <a:lnTo>
                    <a:pt x="818606" y="0"/>
                  </a:lnTo>
                  <a:lnTo>
                    <a:pt x="818606" y="470263"/>
                  </a:lnTo>
                </a:path>
              </a:pathLst>
            </a:custGeom>
            <a:noFill/>
            <a:ln w="107950" cap="sq"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64" name="Google Shape;864;p46"/>
            <p:cNvSpPr/>
            <p:nvPr/>
          </p:nvSpPr>
          <p:spPr>
            <a:xfrm rot="-8100000">
              <a:off x="5091424" y="3526085"/>
              <a:ext cx="211037" cy="97621"/>
            </a:xfrm>
            <a:prstGeom prst="triangle">
              <a:avLst>
                <a:gd name="adj" fmla="val 50000"/>
              </a:avLst>
            </a:pr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65" name="Google Shape;865;p46"/>
            <p:cNvSpPr txBox="1"/>
            <p:nvPr/>
          </p:nvSpPr>
          <p:spPr>
            <a:xfrm>
              <a:off x="4134948" y="3583845"/>
              <a:ext cx="738957" cy="402290"/>
            </a:xfrm>
            <a:prstGeom prst="rect">
              <a:avLst/>
            </a:prstGeom>
            <a:noFill/>
            <a:ln>
              <a:noFill/>
            </a:ln>
          </p:spPr>
          <p:txBody>
            <a:bodyPr spcFirstLastPara="1" wrap="square" lIns="91425" tIns="45700" rIns="91425" bIns="45700" anchor="t" anchorCtr="0">
              <a:noAutofit/>
            </a:bodyPr>
            <a:lstStyle/>
            <a:p>
              <a:pPr marL="0" marR="0" lvl="0" indent="0" algn="l" rtl="0">
                <a:lnSpc>
                  <a:spcPts val="1300"/>
                </a:lnSpc>
                <a:spcBef>
                  <a:spcPts val="0"/>
                </a:spcBef>
                <a:spcAft>
                  <a:spcPts val="0"/>
                </a:spcAft>
                <a:buNone/>
              </a:pPr>
              <a:r>
                <a:rPr lang="sv-SE" sz="1200" b="1" dirty="0">
                  <a:solidFill>
                    <a:schemeClr val="dk1"/>
                  </a:solidFill>
                  <a:latin typeface="Calibri"/>
                  <a:ea typeface="Calibri"/>
                  <a:cs typeface="Calibri"/>
                  <a:sym typeface="Calibri"/>
                </a:rPr>
                <a:t>Inget</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svinn</a:t>
              </a:r>
              <a:endParaRPr lang="sv-SE" dirty="0"/>
            </a:p>
          </p:txBody>
        </p:sp>
        <p:sp>
          <p:nvSpPr>
            <p:cNvPr id="866" name="Google Shape;866;p46"/>
            <p:cNvSpPr/>
            <p:nvPr/>
          </p:nvSpPr>
          <p:spPr>
            <a:xfrm rot="-8100000">
              <a:off x="5081255" y="3517891"/>
              <a:ext cx="211037" cy="97621"/>
            </a:xfrm>
            <a:prstGeom prst="triangle">
              <a:avLst>
                <a:gd name="adj" fmla="val 50000"/>
              </a:avLst>
            </a:pr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67" name="Google Shape;867;p46"/>
            <p:cNvSpPr/>
            <p:nvPr/>
          </p:nvSpPr>
          <p:spPr>
            <a:xfrm>
              <a:off x="5188866" y="3727663"/>
              <a:ext cx="758553" cy="414381"/>
            </a:xfrm>
            <a:custGeom>
              <a:avLst/>
              <a:gdLst/>
              <a:ahLst/>
              <a:cxnLst/>
              <a:rect l="l" t="t" r="r" b="b"/>
              <a:pathLst>
                <a:path w="818606" h="470263" extrusionOk="0">
                  <a:moveTo>
                    <a:pt x="0" y="0"/>
                  </a:moveTo>
                  <a:lnTo>
                    <a:pt x="818606" y="0"/>
                  </a:lnTo>
                  <a:lnTo>
                    <a:pt x="818606" y="470263"/>
                  </a:lnTo>
                </a:path>
              </a:pathLst>
            </a:custGeom>
            <a:noFill/>
            <a:ln w="107950" cap="sq"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68" name="Google Shape;868;p46"/>
            <p:cNvSpPr txBox="1"/>
            <p:nvPr/>
          </p:nvSpPr>
          <p:spPr>
            <a:xfrm>
              <a:off x="5068398" y="3799744"/>
              <a:ext cx="809174" cy="813007"/>
            </a:xfrm>
            <a:prstGeom prst="rect">
              <a:avLst/>
            </a:prstGeom>
            <a:noFill/>
            <a:ln>
              <a:noFill/>
            </a:ln>
          </p:spPr>
          <p:txBody>
            <a:bodyPr spcFirstLastPara="1" wrap="square" lIns="91425" tIns="45700" rIns="91425" bIns="45700" anchor="t" anchorCtr="0">
              <a:noAutofit/>
            </a:bodyPr>
            <a:lstStyle/>
            <a:p>
              <a:pPr marL="0" marR="0" lvl="0" indent="0" algn="l" rtl="0">
                <a:lnSpc>
                  <a:spcPts val="1300"/>
                </a:lnSpc>
                <a:spcBef>
                  <a:spcPts val="0"/>
                </a:spcBef>
                <a:spcAft>
                  <a:spcPts val="0"/>
                </a:spcAft>
                <a:buNone/>
              </a:pPr>
              <a:r>
                <a:rPr lang="sv-SE" sz="1200" b="1" dirty="0">
                  <a:solidFill>
                    <a:schemeClr val="dk1"/>
                  </a:solidFill>
                  <a:latin typeface="Calibri"/>
                  <a:ea typeface="Calibri"/>
                  <a:cs typeface="Calibri"/>
                  <a:sym typeface="Calibri"/>
                </a:rPr>
                <a:t>Säsongs-</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anpassad</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svensk kost</a:t>
              </a:r>
              <a:endParaRPr lang="sv-SE" dirty="0"/>
            </a:p>
          </p:txBody>
        </p:sp>
        <p:sp>
          <p:nvSpPr>
            <p:cNvPr id="869" name="Google Shape;869;p46"/>
            <p:cNvSpPr/>
            <p:nvPr/>
          </p:nvSpPr>
          <p:spPr>
            <a:xfrm rot="-8100000">
              <a:off x="6014705" y="3746491"/>
              <a:ext cx="211037" cy="97621"/>
            </a:xfrm>
            <a:prstGeom prst="triangle">
              <a:avLst>
                <a:gd name="adj" fmla="val 50000"/>
              </a:avLst>
            </a:pr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70" name="Google Shape;870;p46"/>
            <p:cNvSpPr/>
            <p:nvPr/>
          </p:nvSpPr>
          <p:spPr>
            <a:xfrm>
              <a:off x="6122316" y="3956263"/>
              <a:ext cx="758553" cy="414381"/>
            </a:xfrm>
            <a:custGeom>
              <a:avLst/>
              <a:gdLst/>
              <a:ahLst/>
              <a:cxnLst/>
              <a:rect l="l" t="t" r="r" b="b"/>
              <a:pathLst>
                <a:path w="818606" h="470263" extrusionOk="0">
                  <a:moveTo>
                    <a:pt x="0" y="0"/>
                  </a:moveTo>
                  <a:lnTo>
                    <a:pt x="818606" y="0"/>
                  </a:lnTo>
                  <a:lnTo>
                    <a:pt x="818606" y="470263"/>
                  </a:lnTo>
                </a:path>
              </a:pathLst>
            </a:custGeom>
            <a:noFill/>
            <a:ln w="107950" cap="sq"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71" name="Google Shape;871;p46"/>
            <p:cNvSpPr txBox="1"/>
            <p:nvPr/>
          </p:nvSpPr>
          <p:spPr>
            <a:xfrm>
              <a:off x="6001848" y="4028345"/>
              <a:ext cx="738957" cy="414381"/>
            </a:xfrm>
            <a:prstGeom prst="rect">
              <a:avLst/>
            </a:prstGeom>
            <a:noFill/>
            <a:ln>
              <a:noFill/>
            </a:ln>
          </p:spPr>
          <p:txBody>
            <a:bodyPr spcFirstLastPara="1" wrap="square" lIns="91425" tIns="45700" rIns="91425" bIns="45700" anchor="t" anchorCtr="0">
              <a:noAutofit/>
            </a:bodyPr>
            <a:lstStyle/>
            <a:p>
              <a:pPr marL="0" marR="0" lvl="0" indent="0" algn="l" rtl="0">
                <a:lnSpc>
                  <a:spcPts val="1300"/>
                </a:lnSpc>
                <a:spcBef>
                  <a:spcPts val="0"/>
                </a:spcBef>
                <a:spcAft>
                  <a:spcPts val="0"/>
                </a:spcAft>
                <a:buNone/>
              </a:pPr>
              <a:r>
                <a:rPr lang="sv-SE" sz="1200" b="1" dirty="0">
                  <a:solidFill>
                    <a:schemeClr val="dk1"/>
                  </a:solidFill>
                  <a:latin typeface="Calibri"/>
                  <a:ea typeface="Calibri"/>
                  <a:cs typeface="Calibri"/>
                  <a:sym typeface="Calibri"/>
                </a:rPr>
                <a:t>Enligt</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kostråd</a:t>
              </a:r>
              <a:endParaRPr lang="sv-SE" dirty="0"/>
            </a:p>
          </p:txBody>
        </p:sp>
        <p:sp>
          <p:nvSpPr>
            <p:cNvPr id="872" name="Google Shape;872;p46"/>
            <p:cNvSpPr/>
            <p:nvPr/>
          </p:nvSpPr>
          <p:spPr>
            <a:xfrm rot="-8100000">
              <a:off x="6954695" y="3953681"/>
              <a:ext cx="211037" cy="97621"/>
            </a:xfrm>
            <a:prstGeom prst="triangle">
              <a:avLst>
                <a:gd name="adj" fmla="val 50000"/>
              </a:avLst>
            </a:pr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73" name="Google Shape;873;p46"/>
            <p:cNvSpPr/>
            <p:nvPr/>
          </p:nvSpPr>
          <p:spPr>
            <a:xfrm>
              <a:off x="7062306" y="4163453"/>
              <a:ext cx="758553" cy="414381"/>
            </a:xfrm>
            <a:custGeom>
              <a:avLst/>
              <a:gdLst/>
              <a:ahLst/>
              <a:cxnLst/>
              <a:rect l="l" t="t" r="r" b="b"/>
              <a:pathLst>
                <a:path w="818606" h="470263" extrusionOk="0">
                  <a:moveTo>
                    <a:pt x="0" y="0"/>
                  </a:moveTo>
                  <a:lnTo>
                    <a:pt x="818606" y="0"/>
                  </a:lnTo>
                  <a:lnTo>
                    <a:pt x="818606" y="470263"/>
                  </a:lnTo>
                </a:path>
              </a:pathLst>
            </a:custGeom>
            <a:noFill/>
            <a:ln w="107950" cap="sq"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74" name="Google Shape;874;p46"/>
            <p:cNvSpPr txBox="1"/>
            <p:nvPr/>
          </p:nvSpPr>
          <p:spPr>
            <a:xfrm>
              <a:off x="6941838" y="4235535"/>
              <a:ext cx="738957" cy="543076"/>
            </a:xfrm>
            <a:prstGeom prst="rect">
              <a:avLst/>
            </a:prstGeom>
            <a:noFill/>
            <a:ln>
              <a:noFill/>
            </a:ln>
          </p:spPr>
          <p:txBody>
            <a:bodyPr spcFirstLastPara="1" wrap="square" lIns="91425" tIns="45700" rIns="91425" bIns="45700" anchor="t" anchorCtr="0">
              <a:noAutofit/>
            </a:bodyPr>
            <a:lstStyle/>
            <a:p>
              <a:pPr marL="0" marR="0" lvl="0" indent="0" algn="l" rtl="0">
                <a:lnSpc>
                  <a:spcPts val="1300"/>
                </a:lnSpc>
                <a:spcBef>
                  <a:spcPts val="0"/>
                </a:spcBef>
                <a:spcAft>
                  <a:spcPts val="0"/>
                </a:spcAft>
                <a:buNone/>
              </a:pPr>
              <a:r>
                <a:rPr lang="sv-SE" sz="1200" b="1" dirty="0">
                  <a:solidFill>
                    <a:schemeClr val="dk1"/>
                  </a:solidFill>
                  <a:latin typeface="Calibri"/>
                  <a:ea typeface="Calibri"/>
                  <a:cs typeface="Calibri"/>
                  <a:sym typeface="Calibri"/>
                </a:rPr>
                <a:t>Klimat-</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smart</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meny</a:t>
              </a:r>
              <a:endParaRPr lang="sv-SE" dirty="0"/>
            </a:p>
          </p:txBody>
        </p:sp>
        <p:sp>
          <p:nvSpPr>
            <p:cNvPr id="875" name="Google Shape;875;p46"/>
            <p:cNvSpPr/>
            <p:nvPr/>
          </p:nvSpPr>
          <p:spPr>
            <a:xfrm rot="-8100000">
              <a:off x="7883822" y="4187080"/>
              <a:ext cx="211037" cy="97621"/>
            </a:xfrm>
            <a:prstGeom prst="triangle">
              <a:avLst>
                <a:gd name="adj" fmla="val 50000"/>
              </a:avLst>
            </a:pr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76" name="Google Shape;876;p46"/>
            <p:cNvSpPr/>
            <p:nvPr/>
          </p:nvSpPr>
          <p:spPr>
            <a:xfrm>
              <a:off x="7991433" y="4396852"/>
              <a:ext cx="758553" cy="414381"/>
            </a:xfrm>
            <a:custGeom>
              <a:avLst/>
              <a:gdLst/>
              <a:ahLst/>
              <a:cxnLst/>
              <a:rect l="l" t="t" r="r" b="b"/>
              <a:pathLst>
                <a:path w="818606" h="470263" extrusionOk="0">
                  <a:moveTo>
                    <a:pt x="0" y="0"/>
                  </a:moveTo>
                  <a:lnTo>
                    <a:pt x="818606" y="0"/>
                  </a:lnTo>
                  <a:lnTo>
                    <a:pt x="818606" y="470263"/>
                  </a:lnTo>
                </a:path>
              </a:pathLst>
            </a:custGeom>
            <a:noFill/>
            <a:ln w="107950" cap="sq"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77" name="Google Shape;877;p46"/>
            <p:cNvSpPr txBox="1"/>
            <p:nvPr/>
          </p:nvSpPr>
          <p:spPr>
            <a:xfrm>
              <a:off x="7864614" y="4462584"/>
              <a:ext cx="885371" cy="543076"/>
            </a:xfrm>
            <a:prstGeom prst="rect">
              <a:avLst/>
            </a:prstGeom>
            <a:noFill/>
            <a:ln>
              <a:noFill/>
            </a:ln>
          </p:spPr>
          <p:txBody>
            <a:bodyPr spcFirstLastPara="1" wrap="square" lIns="91425" tIns="45700" rIns="91425" bIns="45700" anchor="t" anchorCtr="0">
              <a:noAutofit/>
            </a:bodyPr>
            <a:lstStyle/>
            <a:p>
              <a:pPr marL="0" marR="0" lvl="0" indent="0" algn="l" rtl="0">
                <a:lnSpc>
                  <a:spcPts val="1300"/>
                </a:lnSpc>
                <a:spcBef>
                  <a:spcPts val="0"/>
                </a:spcBef>
                <a:spcAft>
                  <a:spcPts val="0"/>
                </a:spcAft>
                <a:buNone/>
              </a:pPr>
              <a:r>
                <a:rPr lang="sv-SE" sz="1200" b="1" dirty="0">
                  <a:solidFill>
                    <a:schemeClr val="dk1"/>
                  </a:solidFill>
                  <a:latin typeface="Calibri"/>
                  <a:ea typeface="Calibri"/>
                  <a:cs typeface="Calibri"/>
                  <a:sym typeface="Calibri"/>
                </a:rPr>
                <a:t>Lakto-ovo-</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vegetarisk</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kost</a:t>
              </a:r>
              <a:endParaRPr lang="sv-SE" dirty="0"/>
            </a:p>
          </p:txBody>
        </p:sp>
        <p:sp>
          <p:nvSpPr>
            <p:cNvPr id="878" name="Google Shape;878;p46"/>
            <p:cNvSpPr/>
            <p:nvPr/>
          </p:nvSpPr>
          <p:spPr>
            <a:xfrm rot="-8100000">
              <a:off x="8817272" y="4402980"/>
              <a:ext cx="211037" cy="97621"/>
            </a:xfrm>
            <a:prstGeom prst="triangle">
              <a:avLst>
                <a:gd name="adj" fmla="val 50000"/>
              </a:avLst>
            </a:pr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79" name="Google Shape;879;p46"/>
            <p:cNvSpPr/>
            <p:nvPr/>
          </p:nvSpPr>
          <p:spPr>
            <a:xfrm>
              <a:off x="8924883" y="4612752"/>
              <a:ext cx="758553" cy="414381"/>
            </a:xfrm>
            <a:custGeom>
              <a:avLst/>
              <a:gdLst/>
              <a:ahLst/>
              <a:cxnLst/>
              <a:rect l="l" t="t" r="r" b="b"/>
              <a:pathLst>
                <a:path w="818606" h="470263" extrusionOk="0">
                  <a:moveTo>
                    <a:pt x="0" y="0"/>
                  </a:moveTo>
                  <a:lnTo>
                    <a:pt x="818606" y="0"/>
                  </a:lnTo>
                  <a:lnTo>
                    <a:pt x="818606" y="470263"/>
                  </a:lnTo>
                </a:path>
              </a:pathLst>
            </a:custGeom>
            <a:noFill/>
            <a:ln w="107950" cap="sq"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880" name="Google Shape;880;p46"/>
            <p:cNvSpPr txBox="1"/>
            <p:nvPr/>
          </p:nvSpPr>
          <p:spPr>
            <a:xfrm>
              <a:off x="8804415" y="4678484"/>
              <a:ext cx="738957" cy="543076"/>
            </a:xfrm>
            <a:prstGeom prst="rect">
              <a:avLst/>
            </a:prstGeom>
            <a:noFill/>
            <a:ln>
              <a:noFill/>
            </a:ln>
          </p:spPr>
          <p:txBody>
            <a:bodyPr spcFirstLastPara="1" wrap="square" lIns="91425" tIns="45700" rIns="91425" bIns="45700" anchor="t" anchorCtr="0">
              <a:noAutofit/>
            </a:bodyPr>
            <a:lstStyle/>
            <a:p>
              <a:pPr marL="0" marR="0" lvl="0" indent="0" algn="l" rtl="0">
                <a:lnSpc>
                  <a:spcPts val="1300"/>
                </a:lnSpc>
                <a:spcBef>
                  <a:spcPts val="0"/>
                </a:spcBef>
                <a:spcAft>
                  <a:spcPts val="0"/>
                </a:spcAft>
                <a:buNone/>
              </a:pPr>
              <a:r>
                <a:rPr lang="sv-SE" sz="1200" b="1" dirty="0">
                  <a:solidFill>
                    <a:schemeClr val="dk1"/>
                  </a:solidFill>
                  <a:latin typeface="Calibri"/>
                  <a:ea typeface="Calibri"/>
                  <a:cs typeface="Calibri"/>
                  <a:sym typeface="Calibri"/>
                </a:rPr>
                <a:t>Vegan-</a:t>
              </a:r>
              <a:br>
                <a:rPr lang="sv-SE" sz="1200" b="1" dirty="0">
                  <a:solidFill>
                    <a:schemeClr val="dk1"/>
                  </a:solidFill>
                  <a:latin typeface="Calibri"/>
                  <a:ea typeface="Calibri"/>
                  <a:cs typeface="Calibri"/>
                  <a:sym typeface="Calibri"/>
                </a:rPr>
              </a:br>
              <a:r>
                <a:rPr lang="sv-SE" sz="1200" b="1" dirty="0">
                  <a:solidFill>
                    <a:schemeClr val="dk1"/>
                  </a:solidFill>
                  <a:latin typeface="Calibri"/>
                  <a:ea typeface="Calibri"/>
                  <a:cs typeface="Calibri"/>
                  <a:sym typeface="Calibri"/>
                </a:rPr>
                <a:t>kost</a:t>
              </a:r>
              <a:endParaRPr lang="sv-SE"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885"/>
        <p:cNvGrpSpPr/>
        <p:nvPr/>
      </p:nvGrpSpPr>
      <p:grpSpPr>
        <a:xfrm>
          <a:off x="0" y="0"/>
          <a:ext cx="0" cy="0"/>
          <a:chOff x="0" y="0"/>
          <a:chExt cx="0" cy="0"/>
        </a:xfrm>
      </p:grpSpPr>
      <p:sp>
        <p:nvSpPr>
          <p:cNvPr id="886" name="Google Shape;886;p47"/>
          <p:cNvSpPr txBox="1">
            <a:spLocks noGrp="1"/>
          </p:cNvSpPr>
          <p:nvPr>
            <p:ph type="title"/>
          </p:nvPr>
        </p:nvSpPr>
        <p:spPr>
          <a:xfrm>
            <a:off x="838200" y="450850"/>
            <a:ext cx="10515600" cy="70774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ONE PLANET PLATE 11 KG CO</a:t>
            </a:r>
            <a:r>
              <a:rPr lang="sv-SE" baseline="-25000" dirty="0"/>
              <a:t>2</a:t>
            </a:r>
            <a:r>
              <a:rPr lang="sv-SE" dirty="0"/>
              <a:t>/VECKA (WWF)</a:t>
            </a:r>
          </a:p>
        </p:txBody>
      </p:sp>
      <p:sp>
        <p:nvSpPr>
          <p:cNvPr id="887" name="Google Shape;887;p47"/>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47</a:t>
            </a:fld>
            <a:endParaRPr lang="sv-SE" dirty="0"/>
          </a:p>
        </p:txBody>
      </p:sp>
      <p:pic>
        <p:nvPicPr>
          <p:cNvPr id="889" name="Google Shape;889;p47"/>
          <p:cNvPicPr preferRelativeResize="0"/>
          <p:nvPr/>
        </p:nvPicPr>
        <p:blipFill rotWithShape="1">
          <a:blip r:embed="rId3">
            <a:alphaModFix/>
          </a:blip>
          <a:srcRect/>
          <a:stretch/>
        </p:blipFill>
        <p:spPr>
          <a:xfrm>
            <a:off x="1772314" y="1402950"/>
            <a:ext cx="8679491" cy="4839825"/>
          </a:xfrm>
          <a:prstGeom prst="roundRect">
            <a:avLst>
              <a:gd name="adj" fmla="val 6417"/>
            </a:avLst>
          </a:prstGeom>
          <a:noFill/>
          <a:ln w="28575" cap="flat" cmpd="sng">
            <a:solidFill>
              <a:srgbClr val="91AB7B"/>
            </a:solidFill>
            <a:prstDash val="solid"/>
            <a:round/>
            <a:headEnd type="none" w="sm" len="sm"/>
            <a:tailEnd type="none" w="sm" len="sm"/>
          </a:ln>
        </p:spPr>
      </p:pic>
      <p:sp>
        <p:nvSpPr>
          <p:cNvPr id="890" name="Google Shape;890;p47"/>
          <p:cNvSpPr txBox="1"/>
          <p:nvPr/>
        </p:nvSpPr>
        <p:spPr>
          <a:xfrm>
            <a:off x="850789" y="6179672"/>
            <a:ext cx="8958262" cy="56738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https://wwwwwfse.cdn.triggerfish.cloud/uploads/2019/01/one-planet-plate-2018-kriterier-och-bakgrund.pdf</a:t>
            </a:r>
            <a:endParaRPr lang="sv-SE"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895"/>
        <p:cNvGrpSpPr/>
        <p:nvPr/>
      </p:nvGrpSpPr>
      <p:grpSpPr>
        <a:xfrm>
          <a:off x="0" y="0"/>
          <a:ext cx="0" cy="0"/>
          <a:chOff x="0" y="0"/>
          <a:chExt cx="0" cy="0"/>
        </a:xfrm>
      </p:grpSpPr>
      <p:pic>
        <p:nvPicPr>
          <p:cNvPr id="896" name="Google Shape;896;p48"/>
          <p:cNvPicPr preferRelativeResize="0"/>
          <p:nvPr/>
        </p:nvPicPr>
        <p:blipFill rotWithShape="1">
          <a:blip r:embed="rId3">
            <a:alphaModFix/>
          </a:blip>
          <a:srcRect/>
          <a:stretch/>
        </p:blipFill>
        <p:spPr>
          <a:xfrm>
            <a:off x="7640284" y="0"/>
            <a:ext cx="4551716" cy="6858000"/>
          </a:xfrm>
          <a:prstGeom prst="rect">
            <a:avLst/>
          </a:prstGeom>
          <a:noFill/>
          <a:ln>
            <a:noFill/>
          </a:ln>
        </p:spPr>
      </p:pic>
      <p:sp>
        <p:nvSpPr>
          <p:cNvPr id="897" name="Google Shape;897;p48"/>
          <p:cNvSpPr txBox="1">
            <a:spLocks noGrp="1"/>
          </p:cNvSpPr>
          <p:nvPr>
            <p:ph type="title"/>
          </p:nvPr>
        </p:nvSpPr>
        <p:spPr>
          <a:xfrm>
            <a:off x="838200" y="2349795"/>
            <a:ext cx="5257800" cy="2169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4400"/>
              <a:buFont typeface="Calibri"/>
              <a:buNone/>
            </a:pPr>
            <a:r>
              <a:rPr lang="sv-SE" sz="4400" dirty="0"/>
              <a:t>HÄLSOSAM MAT </a:t>
            </a:r>
            <a:br>
              <a:rPr lang="sv-SE" sz="4400" dirty="0"/>
            </a:br>
            <a:r>
              <a:rPr lang="sv-SE" sz="4400" dirty="0"/>
              <a:t>ÄR NÄSTAN ALLTID HÅLLBAR!</a:t>
            </a:r>
            <a:endParaRPr lang="sv-SE" dirty="0"/>
          </a:p>
        </p:txBody>
      </p:sp>
      <p:sp>
        <p:nvSpPr>
          <p:cNvPr id="5" name="Google Shape;887;p47">
            <a:extLst>
              <a:ext uri="{FF2B5EF4-FFF2-40B4-BE49-F238E27FC236}">
                <a16:creationId xmlns:a16="http://schemas.microsoft.com/office/drawing/2014/main" id="{464A59D6-D739-4A7B-962A-BC9BACE75CBD}"/>
              </a:ext>
            </a:extLst>
          </p:cNvPr>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48</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902"/>
        <p:cNvGrpSpPr/>
        <p:nvPr/>
      </p:nvGrpSpPr>
      <p:grpSpPr>
        <a:xfrm>
          <a:off x="0" y="0"/>
          <a:ext cx="0" cy="0"/>
          <a:chOff x="0" y="0"/>
          <a:chExt cx="0" cy="0"/>
        </a:xfrm>
      </p:grpSpPr>
      <p:sp>
        <p:nvSpPr>
          <p:cNvPr id="903" name="Google Shape;903;p49"/>
          <p:cNvSpPr txBox="1">
            <a:spLocks noGrp="1"/>
          </p:cNvSpPr>
          <p:nvPr>
            <p:ph type="body" idx="1"/>
          </p:nvPr>
        </p:nvSpPr>
        <p:spPr>
          <a:xfrm>
            <a:off x="1219200" y="1374672"/>
            <a:ext cx="9763125" cy="9239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2"/>
              </a:buClr>
              <a:buSzPts val="3000"/>
              <a:buNone/>
            </a:pPr>
            <a:endParaRPr lang="sv-SE" dirty="0">
              <a:solidFill>
                <a:schemeClr val="lt2"/>
              </a:solidFill>
            </a:endParaRPr>
          </a:p>
        </p:txBody>
      </p:sp>
      <p:sp>
        <p:nvSpPr>
          <p:cNvPr id="904" name="Google Shape;904;p49"/>
          <p:cNvSpPr txBox="1">
            <a:spLocks noGrp="1"/>
          </p:cNvSpPr>
          <p:nvPr>
            <p:ph type="title"/>
          </p:nvPr>
        </p:nvSpPr>
        <p:spPr>
          <a:xfrm>
            <a:off x="1219200" y="2317647"/>
            <a:ext cx="9753600" cy="161814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600"/>
              <a:buFont typeface="Calibri"/>
              <a:buNone/>
            </a:pPr>
            <a:r>
              <a:rPr lang="sv-SE" dirty="0"/>
              <a:t>ÖVRIGT MATERIAL</a:t>
            </a:r>
          </a:p>
        </p:txBody>
      </p:sp>
      <p:pic>
        <p:nvPicPr>
          <p:cNvPr id="905" name="Google Shape;905;p49"/>
          <p:cNvPicPr preferRelativeResize="0"/>
          <p:nvPr/>
        </p:nvPicPr>
        <p:blipFill rotWithShape="1">
          <a:blip r:embed="rId3">
            <a:alphaModFix/>
          </a:blip>
          <a:srcRect r="13000"/>
          <a:stretch/>
        </p:blipFill>
        <p:spPr>
          <a:xfrm>
            <a:off x="-39757" y="4525226"/>
            <a:ext cx="12237058" cy="21791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5"/>
          <p:cNvSpPr/>
          <p:nvPr/>
        </p:nvSpPr>
        <p:spPr>
          <a:xfrm>
            <a:off x="574158" y="2009554"/>
            <a:ext cx="11089758" cy="3678865"/>
          </a:xfrm>
          <a:prstGeom prst="roundRect">
            <a:avLst>
              <a:gd name="adj" fmla="val 6518"/>
            </a:avLst>
          </a:prstGeom>
          <a:blipFill rotWithShape="1">
            <a:blip r:embed="rId3">
              <a:alphaModFix/>
            </a:blip>
            <a:stretch>
              <a:fillRect t="-394" b="-170"/>
            </a:stretch>
          </a:blip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b="0" i="0" u="none" strike="noStrike" cap="none" dirty="0">
              <a:solidFill>
                <a:schemeClr val="lt1"/>
              </a:solidFill>
              <a:latin typeface="Calibri"/>
              <a:ea typeface="Calibri"/>
              <a:cs typeface="Calibri"/>
              <a:sym typeface="Calibri"/>
            </a:endParaRPr>
          </a:p>
        </p:txBody>
      </p:sp>
      <p:sp>
        <p:nvSpPr>
          <p:cNvPr id="97" name="Google Shape;97;p5"/>
          <p:cNvSpPr txBox="1">
            <a:spLocks noGrp="1"/>
          </p:cNvSpPr>
          <p:nvPr>
            <p:ph type="title"/>
          </p:nvPr>
        </p:nvSpPr>
        <p:spPr>
          <a:xfrm>
            <a:off x="838200" y="450851"/>
            <a:ext cx="10515600" cy="67189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PARISAVTALET 2015</a:t>
            </a:r>
          </a:p>
        </p:txBody>
      </p:sp>
      <p:sp>
        <p:nvSpPr>
          <p:cNvPr id="98" name="Google Shape;98;p5"/>
          <p:cNvSpPr txBox="1"/>
          <p:nvPr/>
        </p:nvSpPr>
        <p:spPr>
          <a:xfrm>
            <a:off x="850789" y="5695950"/>
            <a:ext cx="1759061" cy="2510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i="0" u="none" strike="noStrike" cap="none" dirty="0">
                <a:solidFill>
                  <a:srgbClr val="526741"/>
                </a:solidFill>
                <a:latin typeface="Calibri"/>
                <a:ea typeface="Calibri"/>
                <a:cs typeface="Calibri"/>
                <a:sym typeface="Calibri"/>
              </a:rPr>
              <a:t>Foto: </a:t>
            </a:r>
            <a:r>
              <a:rPr lang="sv-SE" sz="1000" b="0" i="0" u="none" strike="noStrike" cap="none" dirty="0">
                <a:solidFill>
                  <a:srgbClr val="526741"/>
                </a:solidFill>
                <a:latin typeface="Calibri"/>
                <a:ea typeface="Calibri"/>
                <a:cs typeface="Calibri"/>
                <a:sym typeface="Calibri"/>
              </a:rPr>
              <a:t>Kiara Worth / IISD / ENB</a:t>
            </a:r>
            <a:endParaRPr lang="sv-SE" sz="1000" dirty="0">
              <a:solidFill>
                <a:srgbClr val="526741"/>
              </a:solidFill>
              <a:latin typeface="Calibri"/>
              <a:ea typeface="Calibri"/>
              <a:cs typeface="Calibri"/>
              <a:sym typeface="Calibri"/>
            </a:endParaRPr>
          </a:p>
        </p:txBody>
      </p:sp>
      <p:sp>
        <p:nvSpPr>
          <p:cNvPr id="99" name="Google Shape;99;p5"/>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5</a:t>
            </a:fld>
            <a:endParaRPr lang="sv-SE" dirty="0"/>
          </a:p>
        </p:txBody>
      </p:sp>
      <p:sp>
        <p:nvSpPr>
          <p:cNvPr id="100" name="Google Shape;100;p5"/>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Bakgrund 5</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910"/>
        <p:cNvGrpSpPr/>
        <p:nvPr/>
      </p:nvGrpSpPr>
      <p:grpSpPr>
        <a:xfrm>
          <a:off x="0" y="0"/>
          <a:ext cx="0" cy="0"/>
          <a:chOff x="0" y="0"/>
          <a:chExt cx="0" cy="0"/>
        </a:xfrm>
      </p:grpSpPr>
      <p:sp>
        <p:nvSpPr>
          <p:cNvPr id="911" name="Google Shape;911;p50"/>
          <p:cNvSpPr txBox="1">
            <a:spLocks noGrp="1"/>
          </p:cNvSpPr>
          <p:nvPr>
            <p:ph type="body" idx="1"/>
          </p:nvPr>
        </p:nvSpPr>
        <p:spPr>
          <a:xfrm>
            <a:off x="838201" y="1711025"/>
            <a:ext cx="4831079" cy="43624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2200"/>
              <a:buChar char="•"/>
            </a:pPr>
            <a:r>
              <a:rPr lang="sv-SE" sz="2200" dirty="0"/>
              <a:t>Found in various materials such as pesticides, metals, additives or contaminants in food and personal care products.</a:t>
            </a:r>
            <a:endParaRPr lang="sv-SE" dirty="0"/>
          </a:p>
          <a:p>
            <a:pPr marL="228600" lvl="0" indent="-228600" algn="l" rtl="0">
              <a:lnSpc>
                <a:spcPct val="90000"/>
              </a:lnSpc>
              <a:spcBef>
                <a:spcPts val="1000"/>
              </a:spcBef>
              <a:spcAft>
                <a:spcPts val="0"/>
              </a:spcAft>
              <a:buClr>
                <a:schemeClr val="dk2"/>
              </a:buClr>
              <a:buSzPts val="2200"/>
              <a:buChar char="•"/>
            </a:pPr>
            <a:r>
              <a:rPr lang="sv-SE" sz="2200" dirty="0"/>
              <a:t>Associated with altered reproductive function in males and females, breast cancer, and neurodevelopmental delays in children</a:t>
            </a:r>
            <a:endParaRPr lang="sv-SE" dirty="0"/>
          </a:p>
        </p:txBody>
      </p:sp>
      <p:sp>
        <p:nvSpPr>
          <p:cNvPr id="912" name="Google Shape;912;p50"/>
          <p:cNvSpPr txBox="1">
            <a:spLocks noGrp="1"/>
          </p:cNvSpPr>
          <p:nvPr>
            <p:ph type="title"/>
          </p:nvPr>
        </p:nvSpPr>
        <p:spPr>
          <a:xfrm>
            <a:off x="838200" y="450851"/>
            <a:ext cx="5987902" cy="95264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800"/>
              <a:buFont typeface="Calibri"/>
              <a:buNone/>
            </a:pPr>
            <a:r>
              <a:rPr lang="sv-SE" dirty="0"/>
              <a:t>CHEMICALS AND MATERIAL</a:t>
            </a:r>
          </a:p>
        </p:txBody>
      </p:sp>
      <p:sp>
        <p:nvSpPr>
          <p:cNvPr id="913" name="Google Shape;913;p50"/>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50</a:t>
            </a:fld>
            <a:endParaRPr lang="sv-SE" dirty="0"/>
          </a:p>
        </p:txBody>
      </p:sp>
      <p:sp>
        <p:nvSpPr>
          <p:cNvPr id="914" name="Google Shape;914;p50"/>
          <p:cNvSpPr/>
          <p:nvPr/>
        </p:nvSpPr>
        <p:spPr>
          <a:xfrm>
            <a:off x="858119" y="6534867"/>
            <a:ext cx="8121553" cy="215444"/>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WHO</a:t>
            </a:r>
          </a:p>
        </p:txBody>
      </p:sp>
      <p:pic>
        <p:nvPicPr>
          <p:cNvPr id="915" name="Google Shape;915;p50"/>
          <p:cNvPicPr preferRelativeResize="0"/>
          <p:nvPr/>
        </p:nvPicPr>
        <p:blipFill rotWithShape="1">
          <a:blip r:embed="rId3">
            <a:alphaModFix/>
          </a:blip>
          <a:srcRect/>
          <a:stretch/>
        </p:blipFill>
        <p:spPr>
          <a:xfrm rot="212399">
            <a:off x="7044789" y="379953"/>
            <a:ext cx="4139375" cy="62068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920"/>
        <p:cNvGrpSpPr/>
        <p:nvPr/>
      </p:nvGrpSpPr>
      <p:grpSpPr>
        <a:xfrm>
          <a:off x="0" y="0"/>
          <a:ext cx="0" cy="0"/>
          <a:chOff x="0" y="0"/>
          <a:chExt cx="0" cy="0"/>
        </a:xfrm>
      </p:grpSpPr>
      <p:sp>
        <p:nvSpPr>
          <p:cNvPr id="921" name="Google Shape;921;p51"/>
          <p:cNvSpPr txBox="1">
            <a:spLocks noGrp="1"/>
          </p:cNvSpPr>
          <p:nvPr>
            <p:ph type="body" idx="1"/>
          </p:nvPr>
        </p:nvSpPr>
        <p:spPr>
          <a:xfrm>
            <a:off x="838201" y="1744847"/>
            <a:ext cx="6360041" cy="411602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000"/>
              <a:buChar char="•"/>
            </a:pPr>
            <a:r>
              <a:rPr lang="sv-SE" sz="2000" dirty="0"/>
              <a:t>The majority of current plastics are slowly decomposing</a:t>
            </a:r>
            <a:endParaRPr lang="sv-SE" dirty="0"/>
          </a:p>
          <a:p>
            <a:pPr marL="228600" lvl="0" indent="-228600" algn="l" rtl="0">
              <a:lnSpc>
                <a:spcPct val="90000"/>
              </a:lnSpc>
              <a:spcBef>
                <a:spcPts val="1000"/>
              </a:spcBef>
              <a:spcAft>
                <a:spcPts val="0"/>
              </a:spcAft>
              <a:buClr>
                <a:schemeClr val="dk2"/>
              </a:buClr>
              <a:buSzPts val="2000"/>
              <a:buChar char="•"/>
            </a:pPr>
            <a:r>
              <a:rPr lang="sv-SE" sz="2000" dirty="0"/>
              <a:t>This leads to debris and threats to eg. marine animals</a:t>
            </a:r>
            <a:endParaRPr lang="sv-SE" dirty="0"/>
          </a:p>
          <a:p>
            <a:pPr marL="228600" lvl="0" indent="-228600" algn="l" rtl="0">
              <a:lnSpc>
                <a:spcPct val="90000"/>
              </a:lnSpc>
              <a:spcBef>
                <a:spcPts val="1000"/>
              </a:spcBef>
              <a:spcAft>
                <a:spcPts val="0"/>
              </a:spcAft>
              <a:buClr>
                <a:schemeClr val="dk2"/>
              </a:buClr>
              <a:buSzPts val="2000"/>
              <a:buChar char="•"/>
            </a:pPr>
            <a:r>
              <a:rPr lang="sv-SE" sz="2000" dirty="0"/>
              <a:t>Plastics are often made from fossil raw materials. The </a:t>
            </a:r>
            <a:br>
              <a:rPr lang="sv-SE" sz="2000" dirty="0"/>
            </a:br>
            <a:r>
              <a:rPr lang="sv-SE" sz="2000" dirty="0"/>
              <a:t>use of fossil raw materials leads to climate change</a:t>
            </a:r>
            <a:endParaRPr lang="sv-SE" dirty="0"/>
          </a:p>
          <a:p>
            <a:pPr marL="228600" lvl="0" indent="-228600" algn="l" rtl="0">
              <a:lnSpc>
                <a:spcPct val="90000"/>
              </a:lnSpc>
              <a:spcBef>
                <a:spcPts val="1000"/>
              </a:spcBef>
              <a:spcAft>
                <a:spcPts val="0"/>
              </a:spcAft>
              <a:buClr>
                <a:schemeClr val="dk2"/>
              </a:buClr>
              <a:buSzPts val="2000"/>
              <a:buChar char="•"/>
            </a:pPr>
            <a:r>
              <a:rPr lang="sv-SE" sz="2000" dirty="0"/>
              <a:t>Plastics contain environmentally harmful chemicals </a:t>
            </a:r>
            <a:br>
              <a:rPr lang="sv-SE" sz="2000" dirty="0"/>
            </a:br>
            <a:r>
              <a:rPr lang="sv-SE" sz="2000" dirty="0"/>
              <a:t>that can spread to places where they do not belong</a:t>
            </a:r>
            <a:endParaRPr lang="sv-SE" dirty="0"/>
          </a:p>
          <a:p>
            <a:pPr marL="228600" lvl="0" indent="-228600" algn="l" rtl="0">
              <a:lnSpc>
                <a:spcPct val="90000"/>
              </a:lnSpc>
              <a:spcBef>
                <a:spcPts val="1000"/>
              </a:spcBef>
              <a:spcAft>
                <a:spcPts val="0"/>
              </a:spcAft>
              <a:buClr>
                <a:schemeClr val="dk2"/>
              </a:buClr>
              <a:buSzPts val="2000"/>
              <a:buChar char="•"/>
            </a:pPr>
            <a:r>
              <a:rPr lang="sv-SE" sz="2000" dirty="0"/>
              <a:t>Plastic leads to large amounts of waste if it is not </a:t>
            </a:r>
            <a:br>
              <a:rPr lang="sv-SE" sz="2000" dirty="0"/>
            </a:br>
            <a:r>
              <a:rPr lang="sv-SE" sz="2000" dirty="0"/>
              <a:t>taken care of and recycled</a:t>
            </a:r>
            <a:endParaRPr lang="sv-SE" dirty="0"/>
          </a:p>
          <a:p>
            <a:pPr marL="228600" lvl="0" indent="-228600" algn="l" rtl="0">
              <a:lnSpc>
                <a:spcPct val="90000"/>
              </a:lnSpc>
              <a:spcBef>
                <a:spcPts val="1000"/>
              </a:spcBef>
              <a:spcAft>
                <a:spcPts val="0"/>
              </a:spcAft>
              <a:buClr>
                <a:schemeClr val="dk2"/>
              </a:buClr>
              <a:buSzPts val="2000"/>
              <a:buChar char="•"/>
            </a:pPr>
            <a:r>
              <a:rPr lang="sv-SE" sz="2000" dirty="0"/>
              <a:t>General goal: Reduce the use of plastic. When </a:t>
            </a:r>
            <a:br>
              <a:rPr lang="sv-SE" sz="2000" dirty="0"/>
            </a:br>
            <a:r>
              <a:rPr lang="sv-SE" sz="2000" dirty="0"/>
              <a:t>plastic is needed, choose the type of plastic that </a:t>
            </a:r>
            <a:br>
              <a:rPr lang="sv-SE" sz="2000" dirty="0"/>
            </a:br>
            <a:r>
              <a:rPr lang="sv-SE" sz="2000" dirty="0"/>
              <a:t>can be recycled and that is manufactured of bio-</a:t>
            </a:r>
            <a:br>
              <a:rPr lang="sv-SE" sz="2000" dirty="0"/>
            </a:br>
            <a:r>
              <a:rPr lang="sv-SE" sz="2000" dirty="0"/>
              <a:t>based or recycled raw materials</a:t>
            </a:r>
          </a:p>
        </p:txBody>
      </p:sp>
      <p:sp>
        <p:nvSpPr>
          <p:cNvPr id="922" name="Google Shape;922;p51"/>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PLASTICS</a:t>
            </a:r>
          </a:p>
        </p:txBody>
      </p:sp>
      <p:sp>
        <p:nvSpPr>
          <p:cNvPr id="923" name="Google Shape;923;p51"/>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51</a:t>
            </a:fld>
            <a:endParaRPr lang="sv-SE" dirty="0"/>
          </a:p>
        </p:txBody>
      </p:sp>
      <p:sp>
        <p:nvSpPr>
          <p:cNvPr id="924" name="Google Shape;924;p51"/>
          <p:cNvSpPr/>
          <p:nvPr/>
        </p:nvSpPr>
        <p:spPr>
          <a:xfrm>
            <a:off x="858119" y="6534867"/>
            <a:ext cx="8121553" cy="215444"/>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Christina Snöbohm, Coop.</a:t>
            </a:r>
          </a:p>
        </p:txBody>
      </p:sp>
      <p:sp>
        <p:nvSpPr>
          <p:cNvPr id="925" name="Google Shape;925;p51"/>
          <p:cNvSpPr/>
          <p:nvPr/>
        </p:nvSpPr>
        <p:spPr>
          <a:xfrm>
            <a:off x="7068196" y="1545253"/>
            <a:ext cx="4615200" cy="4615200"/>
          </a:xfrm>
          <a:prstGeom prst="ellipse">
            <a:avLst/>
          </a:prstGeom>
          <a:blipFill rotWithShape="1">
            <a:blip r:embed="rId3">
              <a:alphaModFix/>
            </a:blip>
            <a:stretch>
              <a:fillRect l="-16725" r="-14420"/>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3600" b="1"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929"/>
        <p:cNvGrpSpPr/>
        <p:nvPr/>
      </p:nvGrpSpPr>
      <p:grpSpPr>
        <a:xfrm>
          <a:off x="0" y="0"/>
          <a:ext cx="0" cy="0"/>
          <a:chOff x="0" y="0"/>
          <a:chExt cx="0" cy="0"/>
        </a:xfrm>
      </p:grpSpPr>
      <p:sp>
        <p:nvSpPr>
          <p:cNvPr id="930" name="Google Shape;930;p52"/>
          <p:cNvSpPr txBox="1">
            <a:spLocks noGrp="1"/>
          </p:cNvSpPr>
          <p:nvPr>
            <p:ph type="body" idx="1"/>
          </p:nvPr>
        </p:nvSpPr>
        <p:spPr>
          <a:xfrm>
            <a:off x="838200" y="1553462"/>
            <a:ext cx="5841274" cy="4516412"/>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2"/>
              </a:buClr>
              <a:buSzPts val="2000"/>
              <a:buFont typeface="Calibri"/>
              <a:buAutoNum type="arabicPeriod"/>
            </a:pPr>
            <a:r>
              <a:rPr lang="sv-SE" sz="2000" b="1" dirty="0"/>
              <a:t>Freedom from hunger and thirst: </a:t>
            </a:r>
            <a:r>
              <a:rPr lang="sv-SE" sz="2000" dirty="0"/>
              <a:t>by ready </a:t>
            </a:r>
            <a:br>
              <a:rPr lang="sv-SE" sz="2000" dirty="0"/>
            </a:br>
            <a:r>
              <a:rPr lang="sv-SE" sz="2000" dirty="0"/>
              <a:t>access to fresh water and diet to maintain </a:t>
            </a:r>
            <a:br>
              <a:rPr lang="sv-SE" sz="2000" dirty="0"/>
            </a:br>
            <a:r>
              <a:rPr lang="sv-SE" sz="2000" dirty="0"/>
              <a:t>health and vigor</a:t>
            </a:r>
            <a:endParaRPr lang="sv-SE" dirty="0"/>
          </a:p>
          <a:p>
            <a:pPr marL="457200" lvl="0" indent="-457200" algn="l" rtl="0">
              <a:lnSpc>
                <a:spcPct val="90000"/>
              </a:lnSpc>
              <a:spcBef>
                <a:spcPts val="1000"/>
              </a:spcBef>
              <a:spcAft>
                <a:spcPts val="0"/>
              </a:spcAft>
              <a:buClr>
                <a:schemeClr val="dk2"/>
              </a:buClr>
              <a:buSzPts val="2000"/>
              <a:buFont typeface="Calibri"/>
              <a:buAutoNum type="arabicPeriod"/>
            </a:pPr>
            <a:r>
              <a:rPr lang="sv-SE" sz="2000" b="1" dirty="0"/>
              <a:t>Freedom from discomfort: </a:t>
            </a:r>
            <a:r>
              <a:rPr lang="sv-SE" sz="2000" dirty="0"/>
              <a:t>by providing an appropriate environment including shelter </a:t>
            </a:r>
            <a:br>
              <a:rPr lang="sv-SE" sz="2000" dirty="0"/>
            </a:br>
            <a:r>
              <a:rPr lang="sv-SE" sz="2000" dirty="0"/>
              <a:t>and a comfortable resting area</a:t>
            </a:r>
            <a:endParaRPr lang="sv-SE" dirty="0"/>
          </a:p>
          <a:p>
            <a:pPr marL="457200" lvl="0" indent="-457200" algn="l" rtl="0">
              <a:lnSpc>
                <a:spcPct val="90000"/>
              </a:lnSpc>
              <a:spcBef>
                <a:spcPts val="1000"/>
              </a:spcBef>
              <a:spcAft>
                <a:spcPts val="0"/>
              </a:spcAft>
              <a:buClr>
                <a:schemeClr val="dk2"/>
              </a:buClr>
              <a:buSzPts val="2000"/>
              <a:buFont typeface="Calibri"/>
              <a:buAutoNum type="arabicPeriod"/>
            </a:pPr>
            <a:r>
              <a:rPr lang="sv-SE" sz="2000" b="1" dirty="0"/>
              <a:t>Freedom from pain, injury, or disease: </a:t>
            </a:r>
            <a:r>
              <a:rPr lang="sv-SE" sz="2000" dirty="0"/>
              <a:t>by </a:t>
            </a:r>
            <a:br>
              <a:rPr lang="sv-SE" sz="2000" dirty="0"/>
            </a:br>
            <a:r>
              <a:rPr lang="sv-SE" sz="2000" dirty="0"/>
              <a:t>prevention or rapid diagnosis and treatment</a:t>
            </a:r>
            <a:endParaRPr lang="sv-SE" dirty="0"/>
          </a:p>
          <a:p>
            <a:pPr marL="457200" lvl="0" indent="-457200" algn="l" rtl="0">
              <a:lnSpc>
                <a:spcPct val="90000"/>
              </a:lnSpc>
              <a:spcBef>
                <a:spcPts val="1000"/>
              </a:spcBef>
              <a:spcAft>
                <a:spcPts val="0"/>
              </a:spcAft>
              <a:buClr>
                <a:schemeClr val="dk2"/>
              </a:buClr>
              <a:buSzPts val="2000"/>
              <a:buFont typeface="Calibri"/>
              <a:buAutoNum type="arabicPeriod"/>
            </a:pPr>
            <a:r>
              <a:rPr lang="sv-SE" sz="2000" b="1" dirty="0"/>
              <a:t>Freedom to express normal behavior: </a:t>
            </a:r>
            <a:r>
              <a:rPr lang="sv-SE" sz="2000" dirty="0"/>
              <a:t>by </a:t>
            </a:r>
            <a:br>
              <a:rPr lang="sv-SE" sz="2000" dirty="0"/>
            </a:br>
            <a:r>
              <a:rPr lang="sv-SE" sz="2000" dirty="0"/>
              <a:t>providing sufficient space, proper facilities, </a:t>
            </a:r>
            <a:br>
              <a:rPr lang="sv-SE" sz="2000" dirty="0"/>
            </a:br>
            <a:r>
              <a:rPr lang="sv-SE" sz="2000" dirty="0"/>
              <a:t>and company of the animal’s own kind</a:t>
            </a:r>
            <a:endParaRPr lang="sv-SE" dirty="0"/>
          </a:p>
          <a:p>
            <a:pPr marL="457200" lvl="0" indent="-457200" algn="l" rtl="0">
              <a:lnSpc>
                <a:spcPct val="90000"/>
              </a:lnSpc>
              <a:spcBef>
                <a:spcPts val="1000"/>
              </a:spcBef>
              <a:spcAft>
                <a:spcPts val="0"/>
              </a:spcAft>
              <a:buClr>
                <a:schemeClr val="dk2"/>
              </a:buClr>
              <a:buSzPts val="2000"/>
              <a:buFont typeface="Calibri"/>
              <a:buAutoNum type="arabicPeriod"/>
            </a:pPr>
            <a:r>
              <a:rPr lang="sv-SE" sz="2000" b="1" dirty="0"/>
              <a:t>Freedom from fear and distress: </a:t>
            </a:r>
            <a:r>
              <a:rPr lang="sv-SE" sz="2000" dirty="0"/>
              <a:t>by ensuring conditions and treatment, which avoid mental suffering</a:t>
            </a:r>
            <a:endParaRPr lang="sv-SE" dirty="0"/>
          </a:p>
        </p:txBody>
      </p:sp>
      <p:sp>
        <p:nvSpPr>
          <p:cNvPr id="931" name="Google Shape;931;p52"/>
          <p:cNvSpPr txBox="1">
            <a:spLocks noGrp="1"/>
          </p:cNvSpPr>
          <p:nvPr>
            <p:ph type="title"/>
          </p:nvPr>
        </p:nvSpPr>
        <p:spPr>
          <a:xfrm>
            <a:off x="838200" y="450851"/>
            <a:ext cx="10515600" cy="68683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THE FIVE FREEDOMS OF ANIMAL WELFARE</a:t>
            </a:r>
          </a:p>
        </p:txBody>
      </p:sp>
      <p:sp>
        <p:nvSpPr>
          <p:cNvPr id="932" name="Google Shape;932;p52"/>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52</a:t>
            </a:fld>
            <a:endParaRPr lang="sv-SE" dirty="0"/>
          </a:p>
        </p:txBody>
      </p:sp>
      <p:sp>
        <p:nvSpPr>
          <p:cNvPr id="933" name="Google Shape;933;p52"/>
          <p:cNvSpPr/>
          <p:nvPr/>
        </p:nvSpPr>
        <p:spPr>
          <a:xfrm>
            <a:off x="7068196" y="1545253"/>
            <a:ext cx="4615200" cy="4615200"/>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3600" b="1" dirty="0">
              <a:solidFill>
                <a:schemeClr val="lt1"/>
              </a:solidFill>
              <a:latin typeface="Calibri"/>
              <a:ea typeface="Calibri"/>
              <a:cs typeface="Calibri"/>
              <a:sym typeface="Calibri"/>
            </a:endParaRPr>
          </a:p>
        </p:txBody>
      </p:sp>
      <p:sp>
        <p:nvSpPr>
          <p:cNvPr id="934" name="Google Shape;934;p52"/>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Sam-Carter, unsplash.</a:t>
            </a:r>
            <a:endParaRPr lang="sv-SE"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939"/>
        <p:cNvGrpSpPr/>
        <p:nvPr/>
      </p:nvGrpSpPr>
      <p:grpSpPr>
        <a:xfrm>
          <a:off x="0" y="0"/>
          <a:ext cx="0" cy="0"/>
          <a:chOff x="0" y="0"/>
          <a:chExt cx="0" cy="0"/>
        </a:xfrm>
      </p:grpSpPr>
      <p:sp>
        <p:nvSpPr>
          <p:cNvPr id="940" name="Google Shape;940;p53"/>
          <p:cNvSpPr/>
          <p:nvPr/>
        </p:nvSpPr>
        <p:spPr>
          <a:xfrm>
            <a:off x="2099143" y="1996240"/>
            <a:ext cx="7959258" cy="4251912"/>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941" name="Google Shape;941;p53"/>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HUNGER IS INCREASING IN THE WORLD</a:t>
            </a:r>
          </a:p>
        </p:txBody>
      </p:sp>
      <p:pic>
        <p:nvPicPr>
          <p:cNvPr id="942" name="Google Shape;942;p53"/>
          <p:cNvPicPr preferRelativeResize="0"/>
          <p:nvPr/>
        </p:nvPicPr>
        <p:blipFill rotWithShape="1">
          <a:blip r:embed="rId3">
            <a:alphaModFix/>
          </a:blip>
          <a:srcRect/>
          <a:stretch/>
        </p:blipFill>
        <p:spPr>
          <a:xfrm>
            <a:off x="2517722" y="2149786"/>
            <a:ext cx="7189803" cy="3939846"/>
          </a:xfrm>
          <a:prstGeom prst="rect">
            <a:avLst/>
          </a:prstGeom>
          <a:noFill/>
          <a:ln>
            <a:noFill/>
          </a:ln>
        </p:spPr>
      </p:pic>
      <p:sp>
        <p:nvSpPr>
          <p:cNvPr id="943" name="Google Shape;943;p53"/>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53</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948"/>
        <p:cNvGrpSpPr/>
        <p:nvPr/>
      </p:nvGrpSpPr>
      <p:grpSpPr>
        <a:xfrm>
          <a:off x="0" y="0"/>
          <a:ext cx="0" cy="0"/>
          <a:chOff x="0" y="0"/>
          <a:chExt cx="0" cy="0"/>
        </a:xfrm>
      </p:grpSpPr>
      <p:sp>
        <p:nvSpPr>
          <p:cNvPr id="949" name="Google Shape;949;p54"/>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THE EAT LANCET REPORT – HEALTHY </a:t>
            </a:r>
            <a:br>
              <a:rPr lang="sv-SE" dirty="0"/>
            </a:br>
            <a:r>
              <a:rPr lang="sv-SE" dirty="0"/>
              <a:t>AND SUSTAINABLE DIETS</a:t>
            </a:r>
          </a:p>
        </p:txBody>
      </p:sp>
      <p:pic>
        <p:nvPicPr>
          <p:cNvPr id="950" name="Google Shape;950;p54" descr="The Planetary Health Diet - EAT"/>
          <p:cNvPicPr preferRelativeResize="0"/>
          <p:nvPr/>
        </p:nvPicPr>
        <p:blipFill rotWithShape="1">
          <a:blip r:embed="rId3">
            <a:alphaModFix/>
          </a:blip>
          <a:srcRect/>
          <a:stretch/>
        </p:blipFill>
        <p:spPr>
          <a:xfrm>
            <a:off x="351476" y="1529088"/>
            <a:ext cx="5230618" cy="5230618"/>
          </a:xfrm>
          <a:prstGeom prst="rect">
            <a:avLst/>
          </a:prstGeom>
          <a:noFill/>
          <a:ln>
            <a:noFill/>
          </a:ln>
        </p:spPr>
      </p:pic>
      <p:pic>
        <p:nvPicPr>
          <p:cNvPr id="951" name="Google Shape;951;p54" descr="The EAT-Lancet report on how to transform the global food system ..."/>
          <p:cNvPicPr preferRelativeResize="0"/>
          <p:nvPr/>
        </p:nvPicPr>
        <p:blipFill rotWithShape="1">
          <a:blip r:embed="rId4">
            <a:alphaModFix/>
          </a:blip>
          <a:srcRect l="15185" t="17762" r="15622" b="4371"/>
          <a:stretch/>
        </p:blipFill>
        <p:spPr>
          <a:xfrm>
            <a:off x="6531753" y="1648046"/>
            <a:ext cx="5128960" cy="4998451"/>
          </a:xfrm>
          <a:prstGeom prst="roundRect">
            <a:avLst>
              <a:gd name="adj" fmla="val 5139"/>
            </a:avLst>
          </a:prstGeom>
          <a:noFill/>
          <a:ln w="28575" cap="flat" cmpd="sng">
            <a:solidFill>
              <a:srgbClr val="91AB7B"/>
            </a:solidFill>
            <a:prstDash val="solid"/>
            <a:round/>
            <a:headEnd type="none" w="sm" len="sm"/>
            <a:tailEnd type="none" w="sm" len="sm"/>
          </a:ln>
        </p:spPr>
      </p:pic>
      <p:sp>
        <p:nvSpPr>
          <p:cNvPr id="952" name="Google Shape;952;p54"/>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54</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957"/>
        <p:cNvGrpSpPr/>
        <p:nvPr/>
      </p:nvGrpSpPr>
      <p:grpSpPr>
        <a:xfrm>
          <a:off x="0" y="0"/>
          <a:ext cx="0" cy="0"/>
          <a:chOff x="0" y="0"/>
          <a:chExt cx="0" cy="0"/>
        </a:xfrm>
      </p:grpSpPr>
      <p:sp>
        <p:nvSpPr>
          <p:cNvPr id="958" name="Google Shape;958;p55"/>
          <p:cNvSpPr txBox="1">
            <a:spLocks noGrp="1"/>
          </p:cNvSpPr>
          <p:nvPr>
            <p:ph type="title"/>
          </p:nvPr>
        </p:nvSpPr>
        <p:spPr>
          <a:xfrm>
            <a:off x="838200" y="450850"/>
            <a:ext cx="10515600" cy="75882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ONE WEEK’S FOOD SUPPLY FOR ONE FAMILY</a:t>
            </a:r>
          </a:p>
        </p:txBody>
      </p:sp>
      <p:sp>
        <p:nvSpPr>
          <p:cNvPr id="959" name="Google Shape;959;p55"/>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55</a:t>
            </a:fld>
            <a:endParaRPr lang="sv-SE" dirty="0"/>
          </a:p>
        </p:txBody>
      </p:sp>
      <p:pic>
        <p:nvPicPr>
          <p:cNvPr id="960" name="Google Shape;960;p55"/>
          <p:cNvPicPr preferRelativeResize="0"/>
          <p:nvPr/>
        </p:nvPicPr>
        <p:blipFill rotWithShape="1">
          <a:blip r:embed="rId3">
            <a:alphaModFix/>
          </a:blip>
          <a:srcRect/>
          <a:stretch/>
        </p:blipFill>
        <p:spPr>
          <a:xfrm>
            <a:off x="1506279" y="1382233"/>
            <a:ext cx="9226987" cy="5265149"/>
          </a:xfrm>
          <a:prstGeom prst="roundRect">
            <a:avLst>
              <a:gd name="adj" fmla="val 7124"/>
            </a:avLst>
          </a:prstGeom>
          <a:noFill/>
          <a:ln w="28575" cap="flat" cmpd="sng">
            <a:solidFill>
              <a:srgbClr val="91AB7B"/>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965"/>
        <p:cNvGrpSpPr/>
        <p:nvPr/>
      </p:nvGrpSpPr>
      <p:grpSpPr>
        <a:xfrm>
          <a:off x="0" y="0"/>
          <a:ext cx="0" cy="0"/>
          <a:chOff x="0" y="0"/>
          <a:chExt cx="0" cy="0"/>
        </a:xfrm>
      </p:grpSpPr>
      <p:grpSp>
        <p:nvGrpSpPr>
          <p:cNvPr id="966" name="Google Shape;966;p56"/>
          <p:cNvGrpSpPr/>
          <p:nvPr/>
        </p:nvGrpSpPr>
        <p:grpSpPr>
          <a:xfrm>
            <a:off x="2078254" y="968403"/>
            <a:ext cx="8018319" cy="5704876"/>
            <a:chOff x="2078254" y="968403"/>
            <a:chExt cx="8018319" cy="5704876"/>
          </a:xfrm>
        </p:grpSpPr>
        <p:pic>
          <p:nvPicPr>
            <p:cNvPr id="967" name="Google Shape;967;p56"/>
            <p:cNvPicPr preferRelativeResize="0"/>
            <p:nvPr/>
          </p:nvPicPr>
          <p:blipFill rotWithShape="1">
            <a:blip r:embed="rId3">
              <a:alphaModFix/>
            </a:blip>
            <a:srcRect/>
            <a:stretch/>
          </p:blipFill>
          <p:spPr>
            <a:xfrm>
              <a:off x="2078254" y="968403"/>
              <a:ext cx="8018319" cy="5704876"/>
            </a:xfrm>
            <a:prstGeom prst="rect">
              <a:avLst/>
            </a:prstGeom>
            <a:noFill/>
            <a:ln>
              <a:noFill/>
            </a:ln>
          </p:spPr>
        </p:pic>
        <p:sp>
          <p:nvSpPr>
            <p:cNvPr id="968" name="Google Shape;968;p56"/>
            <p:cNvSpPr/>
            <p:nvPr/>
          </p:nvSpPr>
          <p:spPr>
            <a:xfrm>
              <a:off x="2210310" y="1173268"/>
              <a:ext cx="1542458" cy="731139"/>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69" name="Google Shape;969;p56"/>
            <p:cNvSpPr/>
            <p:nvPr/>
          </p:nvSpPr>
          <p:spPr>
            <a:xfrm>
              <a:off x="8393675" y="1173268"/>
              <a:ext cx="1542458" cy="731139"/>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70" name="Google Shape;970;p56"/>
            <p:cNvSpPr/>
            <p:nvPr/>
          </p:nvSpPr>
          <p:spPr>
            <a:xfrm>
              <a:off x="7572164" y="1336817"/>
              <a:ext cx="2471778" cy="5336462"/>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71" name="Google Shape;971;p56"/>
            <p:cNvSpPr/>
            <p:nvPr/>
          </p:nvSpPr>
          <p:spPr>
            <a:xfrm>
              <a:off x="7232209" y="2260140"/>
              <a:ext cx="1330741" cy="316465"/>
            </a:xfrm>
            <a:prstGeom prst="rect">
              <a:avLst/>
            </a:prstGeom>
            <a:solidFill>
              <a:srgbClr val="FFFFFF"/>
            </a:solidFill>
            <a:ln>
              <a:noFill/>
            </a:ln>
          </p:spPr>
          <p:txBody>
            <a:bodyPr spcFirstLastPara="1" wrap="square" lIns="0" tIns="0" rIns="0" bIns="0" anchor="b" anchorCtr="0">
              <a:noAutofit/>
            </a:bodyPr>
            <a:lstStyle/>
            <a:p>
              <a:pPr marL="0" marR="0" lvl="0" indent="0" algn="l" rtl="0">
                <a:lnSpc>
                  <a:spcPct val="100187"/>
                </a:lnSpc>
                <a:spcBef>
                  <a:spcPts val="0"/>
                </a:spcBef>
                <a:spcAft>
                  <a:spcPts val="0"/>
                </a:spcAft>
                <a:buNone/>
              </a:pPr>
              <a:r>
                <a:rPr lang="sv-SE" sz="1597" b="1" dirty="0">
                  <a:solidFill>
                    <a:srgbClr val="000000"/>
                  </a:solidFill>
                  <a:latin typeface="Calibri"/>
                  <a:ea typeface="Calibri"/>
                  <a:cs typeface="Calibri"/>
                  <a:sym typeface="Calibri"/>
                </a:rPr>
                <a:t>Acidification</a:t>
              </a:r>
            </a:p>
          </p:txBody>
        </p:sp>
        <p:sp>
          <p:nvSpPr>
            <p:cNvPr id="972" name="Google Shape;972;p56"/>
            <p:cNvSpPr/>
            <p:nvPr/>
          </p:nvSpPr>
          <p:spPr>
            <a:xfrm>
              <a:off x="7555767" y="3530977"/>
              <a:ext cx="1007182" cy="115069"/>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73" name="Google Shape;973;p56"/>
            <p:cNvSpPr/>
            <p:nvPr/>
          </p:nvSpPr>
          <p:spPr>
            <a:xfrm rot="4306359" flipH="1">
              <a:off x="7409190" y="3435183"/>
              <a:ext cx="291103" cy="155305"/>
            </a:xfrm>
            <a:prstGeom prst="triangle">
              <a:avLst>
                <a:gd name="adj" fmla="val 50000"/>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74" name="Google Shape;974;p56"/>
            <p:cNvSpPr/>
            <p:nvPr/>
          </p:nvSpPr>
          <p:spPr>
            <a:xfrm rot="-978560">
              <a:off x="6871506" y="2995324"/>
              <a:ext cx="809902" cy="356937"/>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75" name="Google Shape;975;p56"/>
            <p:cNvSpPr/>
            <p:nvPr/>
          </p:nvSpPr>
          <p:spPr>
            <a:xfrm rot="-3502623">
              <a:off x="7039971" y="5096979"/>
              <a:ext cx="809902" cy="528953"/>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76" name="Google Shape;976;p56"/>
            <p:cNvSpPr/>
            <p:nvPr/>
          </p:nvSpPr>
          <p:spPr>
            <a:xfrm>
              <a:off x="7232209" y="5029200"/>
              <a:ext cx="966950" cy="331507"/>
            </a:xfrm>
            <a:prstGeom prst="rect">
              <a:avLst/>
            </a:prstGeom>
            <a:noFill/>
            <a:ln>
              <a:noFill/>
            </a:ln>
          </p:spPr>
          <p:txBody>
            <a:bodyPr spcFirstLastPara="1" wrap="square" lIns="0" tIns="0" rIns="0" bIns="0" anchor="ctr" anchorCtr="0">
              <a:noAutofit/>
            </a:bodyPr>
            <a:lstStyle/>
            <a:p>
              <a:pPr marL="0" marR="0" lvl="0" indent="0" algn="l" rtl="0">
                <a:lnSpc>
                  <a:spcPct val="100187"/>
                </a:lnSpc>
                <a:spcBef>
                  <a:spcPts val="0"/>
                </a:spcBef>
                <a:spcAft>
                  <a:spcPts val="0"/>
                </a:spcAft>
                <a:buNone/>
              </a:pPr>
              <a:r>
                <a:rPr lang="sv-SE" sz="1597" b="1" dirty="0">
                  <a:solidFill>
                    <a:srgbClr val="000000"/>
                  </a:solidFill>
                  <a:latin typeface="Calibri"/>
                  <a:ea typeface="Calibri"/>
                  <a:cs typeface="Calibri"/>
                  <a:sym typeface="Calibri"/>
                </a:rPr>
                <a:t>Land use</a:t>
              </a:r>
            </a:p>
          </p:txBody>
        </p:sp>
        <p:cxnSp>
          <p:nvCxnSpPr>
            <p:cNvPr id="977" name="Google Shape;977;p56"/>
            <p:cNvCxnSpPr/>
            <p:nvPr/>
          </p:nvCxnSpPr>
          <p:spPr>
            <a:xfrm>
              <a:off x="7268996" y="2888785"/>
              <a:ext cx="204529" cy="648339"/>
            </a:xfrm>
            <a:prstGeom prst="straightConnector1">
              <a:avLst/>
            </a:prstGeom>
            <a:noFill/>
            <a:ln w="15875" cap="flat" cmpd="sng">
              <a:solidFill>
                <a:srgbClr val="191919"/>
              </a:solidFill>
              <a:prstDash val="solid"/>
              <a:round/>
              <a:headEnd type="none" w="sm" len="sm"/>
              <a:tailEnd type="none" w="sm" len="sm"/>
            </a:ln>
          </p:spPr>
        </p:cxnSp>
        <p:sp>
          <p:nvSpPr>
            <p:cNvPr id="978" name="Google Shape;978;p56"/>
            <p:cNvSpPr/>
            <p:nvPr/>
          </p:nvSpPr>
          <p:spPr>
            <a:xfrm>
              <a:off x="6062874" y="5889303"/>
              <a:ext cx="1652357" cy="613349"/>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79" name="Google Shape;979;p56"/>
            <p:cNvSpPr/>
            <p:nvPr/>
          </p:nvSpPr>
          <p:spPr>
            <a:xfrm rot="153270">
              <a:off x="6051810" y="1164802"/>
              <a:ext cx="1500567" cy="528953"/>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80" name="Google Shape;980;p56"/>
            <p:cNvSpPr/>
            <p:nvPr/>
          </p:nvSpPr>
          <p:spPr>
            <a:xfrm>
              <a:off x="8101706" y="1030181"/>
              <a:ext cx="1829808" cy="358109"/>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sv-SE" sz="1864" b="1" dirty="0">
                  <a:solidFill>
                    <a:srgbClr val="000000"/>
                  </a:solidFill>
                  <a:latin typeface="Calibri"/>
                  <a:ea typeface="Calibri"/>
                  <a:cs typeface="Calibri"/>
                  <a:sym typeface="Calibri"/>
                </a:rPr>
                <a:t>ENVIRONMENT</a:t>
              </a:r>
            </a:p>
          </p:txBody>
        </p:sp>
        <p:sp>
          <p:nvSpPr>
            <p:cNvPr id="981" name="Google Shape;981;p56"/>
            <p:cNvSpPr/>
            <p:nvPr/>
          </p:nvSpPr>
          <p:spPr>
            <a:xfrm>
              <a:off x="3734412" y="1062079"/>
              <a:ext cx="1243781" cy="664854"/>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82" name="Google Shape;982;p56"/>
            <p:cNvSpPr/>
            <p:nvPr/>
          </p:nvSpPr>
          <p:spPr>
            <a:xfrm>
              <a:off x="2287055" y="2125566"/>
              <a:ext cx="1243781" cy="664854"/>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83" name="Google Shape;983;p56"/>
            <p:cNvSpPr/>
            <p:nvPr/>
          </p:nvSpPr>
          <p:spPr>
            <a:xfrm>
              <a:off x="2287055" y="3397967"/>
              <a:ext cx="877549" cy="888680"/>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84" name="Google Shape;984;p56"/>
            <p:cNvSpPr/>
            <p:nvPr/>
          </p:nvSpPr>
          <p:spPr>
            <a:xfrm>
              <a:off x="2508734" y="4845691"/>
              <a:ext cx="1094645" cy="888680"/>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85" name="Google Shape;985;p56"/>
            <p:cNvSpPr/>
            <p:nvPr/>
          </p:nvSpPr>
          <p:spPr>
            <a:xfrm>
              <a:off x="3313829" y="5896169"/>
              <a:ext cx="1413166" cy="469239"/>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86" name="Google Shape;986;p56"/>
            <p:cNvSpPr/>
            <p:nvPr/>
          </p:nvSpPr>
          <p:spPr>
            <a:xfrm>
              <a:off x="2639702" y="1927597"/>
              <a:ext cx="1049805" cy="561166"/>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Arial"/>
                <a:ea typeface="Arial"/>
                <a:cs typeface="Arial"/>
                <a:sym typeface="Arial"/>
              </a:endParaRPr>
            </a:p>
          </p:txBody>
        </p:sp>
        <p:sp>
          <p:nvSpPr>
            <p:cNvPr id="987" name="Google Shape;987;p56"/>
            <p:cNvSpPr/>
            <p:nvPr/>
          </p:nvSpPr>
          <p:spPr>
            <a:xfrm>
              <a:off x="2278107" y="2052084"/>
              <a:ext cx="1302048" cy="556419"/>
            </a:xfrm>
            <a:prstGeom prst="rect">
              <a:avLst/>
            </a:prstGeom>
            <a:noFill/>
            <a:ln>
              <a:noFill/>
            </a:ln>
          </p:spPr>
          <p:txBody>
            <a:bodyPr spcFirstLastPara="1" wrap="square" lIns="0" tIns="0" rIns="0" bIns="0" anchor="b" anchorCtr="0">
              <a:noAutofit/>
            </a:bodyPr>
            <a:lstStyle/>
            <a:p>
              <a:pPr marL="0" marR="0" lvl="0" indent="0" algn="r" rtl="0">
                <a:lnSpc>
                  <a:spcPct val="100187"/>
                </a:lnSpc>
                <a:spcBef>
                  <a:spcPts val="0"/>
                </a:spcBef>
                <a:spcAft>
                  <a:spcPts val="0"/>
                </a:spcAft>
                <a:buNone/>
              </a:pPr>
              <a:r>
                <a:rPr lang="sv-SE" sz="1597" b="1" dirty="0">
                  <a:solidFill>
                    <a:srgbClr val="000000"/>
                  </a:solidFill>
                  <a:latin typeface="Calibri"/>
                  <a:ea typeface="Calibri"/>
                  <a:cs typeface="Calibri"/>
                  <a:sym typeface="Calibri"/>
                </a:rPr>
                <a:t>Coronary </a:t>
              </a:r>
              <a:br>
                <a:rPr lang="sv-SE" sz="1597" b="1" dirty="0">
                  <a:solidFill>
                    <a:srgbClr val="000000"/>
                  </a:solidFill>
                  <a:latin typeface="Calibri"/>
                  <a:ea typeface="Calibri"/>
                  <a:cs typeface="Calibri"/>
                  <a:sym typeface="Calibri"/>
                </a:rPr>
              </a:br>
              <a:r>
                <a:rPr lang="sv-SE" sz="1597" b="1" dirty="0">
                  <a:solidFill>
                    <a:srgbClr val="000000"/>
                  </a:solidFill>
                  <a:latin typeface="Calibri"/>
                  <a:ea typeface="Calibri"/>
                  <a:cs typeface="Calibri"/>
                  <a:sym typeface="Calibri"/>
                </a:rPr>
                <a:t>heart disease</a:t>
              </a:r>
            </a:p>
          </p:txBody>
        </p:sp>
        <p:sp>
          <p:nvSpPr>
            <p:cNvPr id="988" name="Google Shape;988;p56"/>
            <p:cNvSpPr/>
            <p:nvPr/>
          </p:nvSpPr>
          <p:spPr>
            <a:xfrm>
              <a:off x="2157148" y="3556429"/>
              <a:ext cx="1008617" cy="548922"/>
            </a:xfrm>
            <a:prstGeom prst="rect">
              <a:avLst/>
            </a:prstGeom>
            <a:noFill/>
            <a:ln>
              <a:noFill/>
            </a:ln>
          </p:spPr>
          <p:txBody>
            <a:bodyPr spcFirstLastPara="1" wrap="square" lIns="0" tIns="0" rIns="0" bIns="0" anchor="ctr" anchorCtr="0">
              <a:noAutofit/>
            </a:bodyPr>
            <a:lstStyle/>
            <a:p>
              <a:pPr marL="0" marR="0" lvl="0" indent="0" algn="r" rtl="0">
                <a:lnSpc>
                  <a:spcPct val="100187"/>
                </a:lnSpc>
                <a:spcBef>
                  <a:spcPts val="0"/>
                </a:spcBef>
                <a:spcAft>
                  <a:spcPts val="0"/>
                </a:spcAft>
                <a:buNone/>
              </a:pPr>
              <a:r>
                <a:rPr lang="sv-SE" sz="1597" b="1" dirty="0">
                  <a:solidFill>
                    <a:srgbClr val="000000"/>
                  </a:solidFill>
                  <a:latin typeface="Calibri"/>
                  <a:ea typeface="Calibri"/>
                  <a:cs typeface="Calibri"/>
                  <a:sym typeface="Calibri"/>
                </a:rPr>
                <a:t>Colorectal</a:t>
              </a:r>
              <a:br>
                <a:rPr lang="sv-SE" sz="1597" b="1" dirty="0">
                  <a:solidFill>
                    <a:srgbClr val="000000"/>
                  </a:solidFill>
                  <a:latin typeface="Calibri"/>
                  <a:ea typeface="Calibri"/>
                  <a:cs typeface="Calibri"/>
                  <a:sym typeface="Calibri"/>
                </a:rPr>
              </a:br>
              <a:r>
                <a:rPr lang="sv-SE" sz="1597" b="1" dirty="0">
                  <a:solidFill>
                    <a:srgbClr val="000000"/>
                  </a:solidFill>
                  <a:latin typeface="Calibri"/>
                  <a:ea typeface="Calibri"/>
                  <a:cs typeface="Calibri"/>
                  <a:sym typeface="Calibri"/>
                </a:rPr>
                <a:t>Cancer</a:t>
              </a:r>
            </a:p>
          </p:txBody>
        </p:sp>
        <p:sp>
          <p:nvSpPr>
            <p:cNvPr id="989" name="Google Shape;989;p56"/>
            <p:cNvSpPr/>
            <p:nvPr/>
          </p:nvSpPr>
          <p:spPr>
            <a:xfrm>
              <a:off x="2607804" y="4976037"/>
              <a:ext cx="957169" cy="395304"/>
            </a:xfrm>
            <a:prstGeom prst="rect">
              <a:avLst/>
            </a:prstGeom>
            <a:noFill/>
            <a:ln>
              <a:noFill/>
            </a:ln>
          </p:spPr>
          <p:txBody>
            <a:bodyPr spcFirstLastPara="1" wrap="square" lIns="0" tIns="0" rIns="0" bIns="0" anchor="ctr" anchorCtr="0">
              <a:noAutofit/>
            </a:bodyPr>
            <a:lstStyle/>
            <a:p>
              <a:pPr marL="0" marR="0" lvl="0" indent="0" algn="r" rtl="0">
                <a:lnSpc>
                  <a:spcPct val="100187"/>
                </a:lnSpc>
                <a:spcBef>
                  <a:spcPts val="0"/>
                </a:spcBef>
                <a:spcAft>
                  <a:spcPts val="0"/>
                </a:spcAft>
                <a:buNone/>
              </a:pPr>
              <a:r>
                <a:rPr lang="sv-SE" sz="1597" b="1" dirty="0">
                  <a:solidFill>
                    <a:srgbClr val="000000"/>
                  </a:solidFill>
                  <a:latin typeface="Calibri"/>
                  <a:ea typeface="Calibri"/>
                  <a:cs typeface="Calibri"/>
                  <a:sym typeface="Calibri"/>
                </a:rPr>
                <a:t>Diabetes</a:t>
              </a:r>
            </a:p>
          </p:txBody>
        </p:sp>
        <p:sp>
          <p:nvSpPr>
            <p:cNvPr id="990" name="Google Shape;990;p56"/>
            <p:cNvSpPr/>
            <p:nvPr/>
          </p:nvSpPr>
          <p:spPr>
            <a:xfrm>
              <a:off x="4150445" y="5935853"/>
              <a:ext cx="747405" cy="261973"/>
            </a:xfrm>
            <a:prstGeom prst="rect">
              <a:avLst/>
            </a:prstGeom>
            <a:noFill/>
            <a:ln>
              <a:noFill/>
            </a:ln>
          </p:spPr>
          <p:txBody>
            <a:bodyPr spcFirstLastPara="1" wrap="square" lIns="0" tIns="0" rIns="0" bIns="0" anchor="t" anchorCtr="0">
              <a:noAutofit/>
            </a:bodyPr>
            <a:lstStyle/>
            <a:p>
              <a:pPr marL="0" marR="0" lvl="0" indent="0" algn="r" rtl="0">
                <a:lnSpc>
                  <a:spcPct val="100187"/>
                </a:lnSpc>
                <a:spcBef>
                  <a:spcPts val="0"/>
                </a:spcBef>
                <a:spcAft>
                  <a:spcPts val="0"/>
                </a:spcAft>
                <a:buNone/>
              </a:pPr>
              <a:r>
                <a:rPr lang="sv-SE" sz="1597" b="1" dirty="0">
                  <a:solidFill>
                    <a:srgbClr val="000000"/>
                  </a:solidFill>
                  <a:latin typeface="Calibri"/>
                  <a:ea typeface="Calibri"/>
                  <a:cs typeface="Calibri"/>
                  <a:sym typeface="Calibri"/>
                </a:rPr>
                <a:t>Stroke</a:t>
              </a:r>
            </a:p>
          </p:txBody>
        </p:sp>
        <p:sp>
          <p:nvSpPr>
            <p:cNvPr id="991" name="Google Shape;991;p56"/>
            <p:cNvSpPr/>
            <p:nvPr/>
          </p:nvSpPr>
          <p:spPr>
            <a:xfrm>
              <a:off x="3687655" y="1297174"/>
              <a:ext cx="1040392" cy="470446"/>
            </a:xfrm>
            <a:prstGeom prst="rect">
              <a:avLst/>
            </a:prstGeom>
            <a:noFill/>
            <a:ln>
              <a:noFill/>
            </a:ln>
          </p:spPr>
          <p:txBody>
            <a:bodyPr spcFirstLastPara="1" wrap="square" lIns="0" tIns="0" rIns="0" bIns="0" anchor="ctr" anchorCtr="0">
              <a:noAutofit/>
            </a:bodyPr>
            <a:lstStyle/>
            <a:p>
              <a:pPr marL="0" marR="0" lvl="0" indent="0" algn="r" rtl="0">
                <a:lnSpc>
                  <a:spcPct val="100187"/>
                </a:lnSpc>
                <a:spcBef>
                  <a:spcPts val="0"/>
                </a:spcBef>
                <a:spcAft>
                  <a:spcPts val="0"/>
                </a:spcAft>
                <a:buNone/>
              </a:pPr>
              <a:r>
                <a:rPr lang="sv-SE" sz="1597" b="1" dirty="0">
                  <a:solidFill>
                    <a:srgbClr val="000000"/>
                  </a:solidFill>
                  <a:latin typeface="Calibri"/>
                  <a:ea typeface="Calibri"/>
                  <a:cs typeface="Calibri"/>
                  <a:sym typeface="Calibri"/>
                </a:rPr>
                <a:t>Total </a:t>
              </a:r>
              <a:br>
                <a:rPr lang="sv-SE" sz="1597" b="1" dirty="0">
                  <a:solidFill>
                    <a:srgbClr val="000000"/>
                  </a:solidFill>
                  <a:latin typeface="Calibri"/>
                  <a:ea typeface="Calibri"/>
                  <a:cs typeface="Calibri"/>
                  <a:sym typeface="Calibri"/>
                </a:rPr>
              </a:br>
              <a:r>
                <a:rPr lang="sv-SE" sz="1597" b="1" dirty="0">
                  <a:solidFill>
                    <a:srgbClr val="000000"/>
                  </a:solidFill>
                  <a:latin typeface="Calibri"/>
                  <a:ea typeface="Calibri"/>
                  <a:cs typeface="Calibri"/>
                  <a:sym typeface="Calibri"/>
                </a:rPr>
                <a:t>mortality</a:t>
              </a:r>
            </a:p>
          </p:txBody>
        </p:sp>
        <p:pic>
          <p:nvPicPr>
            <p:cNvPr id="992" name="Google Shape;992;p56" descr="Carrot | Louis Bonduelle Foundation"/>
            <p:cNvPicPr preferRelativeResize="0"/>
            <p:nvPr/>
          </p:nvPicPr>
          <p:blipFill rotWithShape="1">
            <a:blip r:embed="rId4">
              <a:alphaModFix/>
            </a:blip>
            <a:srcRect t="22807" b="25081"/>
            <a:stretch/>
          </p:blipFill>
          <p:spPr>
            <a:xfrm>
              <a:off x="7240438" y="5337846"/>
              <a:ext cx="2723193" cy="1064313"/>
            </a:xfrm>
            <a:prstGeom prst="rect">
              <a:avLst/>
            </a:prstGeom>
            <a:noFill/>
            <a:ln>
              <a:noFill/>
            </a:ln>
          </p:spPr>
        </p:pic>
        <p:sp>
          <p:nvSpPr>
            <p:cNvPr id="993" name="Google Shape;993;p56"/>
            <p:cNvSpPr/>
            <p:nvPr/>
          </p:nvSpPr>
          <p:spPr>
            <a:xfrm>
              <a:off x="6068143" y="5943315"/>
              <a:ext cx="1318912" cy="480109"/>
            </a:xfrm>
            <a:prstGeom prst="rect">
              <a:avLst/>
            </a:prstGeom>
            <a:noFill/>
            <a:ln>
              <a:noFill/>
            </a:ln>
          </p:spPr>
          <p:txBody>
            <a:bodyPr spcFirstLastPara="1" wrap="square" lIns="0" tIns="0" rIns="0" bIns="0" anchor="t" anchorCtr="0">
              <a:noAutofit/>
            </a:bodyPr>
            <a:lstStyle/>
            <a:p>
              <a:pPr marL="0" marR="0" lvl="0" indent="0" algn="l" rtl="0">
                <a:lnSpc>
                  <a:spcPct val="100187"/>
                </a:lnSpc>
                <a:spcBef>
                  <a:spcPts val="0"/>
                </a:spcBef>
                <a:spcAft>
                  <a:spcPts val="0"/>
                </a:spcAft>
                <a:buNone/>
              </a:pPr>
              <a:r>
                <a:rPr lang="sv-SE" sz="1597" b="1" dirty="0">
                  <a:solidFill>
                    <a:srgbClr val="000000"/>
                  </a:solidFill>
                  <a:latin typeface="Calibri"/>
                  <a:ea typeface="Calibri"/>
                  <a:cs typeface="Calibri"/>
                  <a:sym typeface="Calibri"/>
                </a:rPr>
                <a:t>Greenhouse </a:t>
              </a:r>
              <a:br>
                <a:rPr lang="sv-SE" sz="1597" b="1" dirty="0">
                  <a:solidFill>
                    <a:srgbClr val="000000"/>
                  </a:solidFill>
                  <a:latin typeface="Calibri"/>
                  <a:ea typeface="Calibri"/>
                  <a:cs typeface="Calibri"/>
                  <a:sym typeface="Calibri"/>
                </a:rPr>
              </a:br>
              <a:r>
                <a:rPr lang="sv-SE" sz="1597" b="1" dirty="0">
                  <a:solidFill>
                    <a:srgbClr val="000000"/>
                  </a:solidFill>
                  <a:latin typeface="Calibri"/>
                  <a:ea typeface="Calibri"/>
                  <a:cs typeface="Calibri"/>
                  <a:sym typeface="Calibri"/>
                </a:rPr>
                <a:t>gas emissions</a:t>
              </a:r>
            </a:p>
          </p:txBody>
        </p:sp>
        <p:pic>
          <p:nvPicPr>
            <p:cNvPr id="994" name="Google Shape;994;p56" descr="Detecting Carotenoids in Tomato Fruit - Examining Food"/>
            <p:cNvPicPr preferRelativeResize="0"/>
            <p:nvPr/>
          </p:nvPicPr>
          <p:blipFill rotWithShape="1">
            <a:blip r:embed="rId5">
              <a:alphaModFix/>
            </a:blip>
            <a:srcRect l="4194" b="4335"/>
            <a:stretch/>
          </p:blipFill>
          <p:spPr>
            <a:xfrm>
              <a:off x="8251789" y="3961244"/>
              <a:ext cx="1765004" cy="1355337"/>
            </a:xfrm>
            <a:prstGeom prst="rect">
              <a:avLst/>
            </a:prstGeom>
            <a:noFill/>
            <a:ln>
              <a:noFill/>
            </a:ln>
          </p:spPr>
        </p:pic>
        <p:sp>
          <p:nvSpPr>
            <p:cNvPr id="995" name="Google Shape;995;p56"/>
            <p:cNvSpPr/>
            <p:nvPr/>
          </p:nvSpPr>
          <p:spPr>
            <a:xfrm>
              <a:off x="7639314" y="3593805"/>
              <a:ext cx="1558167" cy="389110"/>
            </a:xfrm>
            <a:prstGeom prst="rect">
              <a:avLst/>
            </a:prstGeom>
            <a:noFill/>
            <a:ln>
              <a:noFill/>
            </a:ln>
          </p:spPr>
          <p:txBody>
            <a:bodyPr spcFirstLastPara="1" wrap="square" lIns="0" tIns="0" rIns="0" bIns="0" anchor="ctr" anchorCtr="0">
              <a:noAutofit/>
            </a:bodyPr>
            <a:lstStyle/>
            <a:p>
              <a:pPr marL="0" marR="0" lvl="0" indent="0" algn="l" rtl="0">
                <a:lnSpc>
                  <a:spcPct val="100187"/>
                </a:lnSpc>
                <a:spcBef>
                  <a:spcPts val="0"/>
                </a:spcBef>
                <a:spcAft>
                  <a:spcPts val="0"/>
                </a:spcAft>
                <a:buNone/>
              </a:pPr>
              <a:r>
                <a:rPr lang="sv-SE" sz="1597" b="1" dirty="0">
                  <a:solidFill>
                    <a:srgbClr val="000000"/>
                  </a:solidFill>
                  <a:latin typeface="Calibri"/>
                  <a:ea typeface="Calibri"/>
                  <a:cs typeface="Calibri"/>
                  <a:sym typeface="Calibri"/>
                </a:rPr>
                <a:t>Eutrophication</a:t>
              </a:r>
            </a:p>
          </p:txBody>
        </p:sp>
        <p:sp>
          <p:nvSpPr>
            <p:cNvPr id="996" name="Google Shape;996;p56"/>
            <p:cNvSpPr/>
            <p:nvPr/>
          </p:nvSpPr>
          <p:spPr>
            <a:xfrm>
              <a:off x="6099614" y="1348303"/>
              <a:ext cx="1615617" cy="358109"/>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187"/>
                </a:lnSpc>
                <a:spcBef>
                  <a:spcPts val="0"/>
                </a:spcBef>
                <a:spcAft>
                  <a:spcPts val="0"/>
                </a:spcAft>
                <a:buNone/>
              </a:pPr>
              <a:r>
                <a:rPr lang="sv-SE" sz="1597" b="1" dirty="0">
                  <a:solidFill>
                    <a:srgbClr val="000000"/>
                  </a:solidFill>
                  <a:latin typeface="Calibri"/>
                  <a:ea typeface="Calibri"/>
                  <a:cs typeface="Calibri"/>
                  <a:sym typeface="Calibri"/>
                </a:rPr>
                <a:t>Scarcity-weighted</a:t>
              </a:r>
              <a:br>
                <a:rPr lang="sv-SE" sz="1597" b="1" dirty="0">
                  <a:solidFill>
                    <a:srgbClr val="000000"/>
                  </a:solidFill>
                  <a:latin typeface="Calibri"/>
                  <a:ea typeface="Calibri"/>
                  <a:cs typeface="Calibri"/>
                  <a:sym typeface="Calibri"/>
                </a:rPr>
              </a:br>
              <a:r>
                <a:rPr lang="sv-SE" sz="1597" b="1" dirty="0">
                  <a:solidFill>
                    <a:srgbClr val="000000"/>
                  </a:solidFill>
                  <a:latin typeface="Calibri"/>
                  <a:ea typeface="Calibri"/>
                  <a:cs typeface="Calibri"/>
                  <a:sym typeface="Calibri"/>
                </a:rPr>
                <a:t>water use</a:t>
              </a:r>
            </a:p>
          </p:txBody>
        </p:sp>
        <p:sp>
          <p:nvSpPr>
            <p:cNvPr id="997" name="Google Shape;997;p56"/>
            <p:cNvSpPr/>
            <p:nvPr/>
          </p:nvSpPr>
          <p:spPr>
            <a:xfrm>
              <a:off x="2320637" y="1062079"/>
              <a:ext cx="1829808" cy="35810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sv-SE" sz="1864" b="1" dirty="0">
                  <a:solidFill>
                    <a:srgbClr val="000000"/>
                  </a:solidFill>
                  <a:latin typeface="Calibri"/>
                  <a:ea typeface="Calibri"/>
                  <a:cs typeface="Calibri"/>
                  <a:sym typeface="Calibri"/>
                </a:rPr>
                <a:t>HEALTH</a:t>
              </a:r>
            </a:p>
          </p:txBody>
        </p:sp>
      </p:grpSp>
      <p:sp>
        <p:nvSpPr>
          <p:cNvPr id="998" name="Google Shape;998;p56"/>
          <p:cNvSpPr txBox="1">
            <a:spLocks noGrp="1"/>
          </p:cNvSpPr>
          <p:nvPr>
            <p:ph type="title"/>
          </p:nvPr>
        </p:nvSpPr>
        <p:spPr>
          <a:xfrm>
            <a:off x="1997147" y="525279"/>
            <a:ext cx="8188843" cy="38879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2400"/>
              <a:buFont typeface="Calibri"/>
              <a:buNone/>
            </a:pPr>
            <a:r>
              <a:rPr lang="sv-SE" sz="2400" dirty="0"/>
              <a:t>MULTIPLE HEALTH AND ENVIRONMENTAL IMPACTS OF FOODS</a:t>
            </a:r>
          </a:p>
        </p:txBody>
      </p:sp>
      <p:sp>
        <p:nvSpPr>
          <p:cNvPr id="999" name="Google Shape;999;p56"/>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56</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1004"/>
        <p:cNvGrpSpPr/>
        <p:nvPr/>
      </p:nvGrpSpPr>
      <p:grpSpPr>
        <a:xfrm>
          <a:off x="0" y="0"/>
          <a:ext cx="0" cy="0"/>
          <a:chOff x="0" y="0"/>
          <a:chExt cx="0" cy="0"/>
        </a:xfrm>
      </p:grpSpPr>
      <p:sp>
        <p:nvSpPr>
          <p:cNvPr id="1005" name="Google Shape;1005;p57"/>
          <p:cNvSpPr txBox="1">
            <a:spLocks noGrp="1"/>
          </p:cNvSpPr>
          <p:nvPr>
            <p:ph type="title"/>
          </p:nvPr>
        </p:nvSpPr>
        <p:spPr>
          <a:xfrm>
            <a:off x="1580706" y="525279"/>
            <a:ext cx="8966790" cy="38443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2400"/>
              <a:buFont typeface="Calibri"/>
              <a:buNone/>
            </a:pPr>
            <a:r>
              <a:rPr lang="sv-SE" sz="2400" dirty="0"/>
              <a:t> MULTIPLE HEALTH AND ENVIRONMENTAL IMPACTS OF FOODS</a:t>
            </a:r>
          </a:p>
        </p:txBody>
      </p:sp>
      <p:sp>
        <p:nvSpPr>
          <p:cNvPr id="1006" name="Google Shape;1006;p57"/>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57</a:t>
            </a:fld>
            <a:endParaRPr lang="sv-SE" dirty="0"/>
          </a:p>
        </p:txBody>
      </p:sp>
      <p:grpSp>
        <p:nvGrpSpPr>
          <p:cNvPr id="1007" name="Google Shape;1007;p57"/>
          <p:cNvGrpSpPr/>
          <p:nvPr/>
        </p:nvGrpSpPr>
        <p:grpSpPr>
          <a:xfrm>
            <a:off x="2069450" y="1020726"/>
            <a:ext cx="8043727" cy="5652249"/>
            <a:chOff x="2069450" y="1020726"/>
            <a:chExt cx="8043727" cy="5652249"/>
          </a:xfrm>
        </p:grpSpPr>
        <p:pic>
          <p:nvPicPr>
            <p:cNvPr id="1008" name="Google Shape;1008;p57"/>
            <p:cNvPicPr preferRelativeResize="0"/>
            <p:nvPr/>
          </p:nvPicPr>
          <p:blipFill rotWithShape="1">
            <a:blip r:embed="rId3">
              <a:alphaModFix/>
            </a:blip>
            <a:srcRect/>
            <a:stretch/>
          </p:blipFill>
          <p:spPr>
            <a:xfrm>
              <a:off x="2069450" y="1020726"/>
              <a:ext cx="8043727" cy="5652249"/>
            </a:xfrm>
            <a:prstGeom prst="rect">
              <a:avLst/>
            </a:prstGeom>
            <a:noFill/>
            <a:ln>
              <a:noFill/>
            </a:ln>
          </p:spPr>
        </p:pic>
        <p:sp>
          <p:nvSpPr>
            <p:cNvPr id="1009" name="Google Shape;1009;p57"/>
            <p:cNvSpPr/>
            <p:nvPr/>
          </p:nvSpPr>
          <p:spPr>
            <a:xfrm>
              <a:off x="2202280" y="1223549"/>
              <a:ext cx="1547276" cy="724415"/>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10" name="Google Shape;1010;p57"/>
            <p:cNvSpPr/>
            <p:nvPr/>
          </p:nvSpPr>
          <p:spPr>
            <a:xfrm>
              <a:off x="8404960" y="1223549"/>
              <a:ext cx="1547276" cy="724415"/>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11" name="Google Shape;1011;p57"/>
            <p:cNvSpPr/>
            <p:nvPr/>
          </p:nvSpPr>
          <p:spPr>
            <a:xfrm>
              <a:off x="7783379" y="1385594"/>
              <a:ext cx="2277003" cy="5287381"/>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12" name="Google Shape;1012;p57"/>
            <p:cNvSpPr/>
            <p:nvPr/>
          </p:nvSpPr>
          <p:spPr>
            <a:xfrm rot="-3502623">
              <a:off x="7052016" y="5107914"/>
              <a:ext cx="802453" cy="530605"/>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cxnSp>
          <p:nvCxnSpPr>
            <p:cNvPr id="1013" name="Google Shape;1013;p57"/>
            <p:cNvCxnSpPr/>
            <p:nvPr/>
          </p:nvCxnSpPr>
          <p:spPr>
            <a:xfrm>
              <a:off x="7276767" y="2923288"/>
              <a:ext cx="205167" cy="642376"/>
            </a:xfrm>
            <a:prstGeom prst="straightConnector1">
              <a:avLst/>
            </a:prstGeom>
            <a:noFill/>
            <a:ln w="15875" cap="flat" cmpd="sng">
              <a:solidFill>
                <a:srgbClr val="191919"/>
              </a:solidFill>
              <a:prstDash val="solid"/>
              <a:round/>
              <a:headEnd type="none" w="sm" len="sm"/>
              <a:tailEnd type="none" w="sm" len="sm"/>
            </a:ln>
          </p:spPr>
        </p:cxnSp>
        <p:sp>
          <p:nvSpPr>
            <p:cNvPr id="1014" name="Google Shape;1014;p57"/>
            <p:cNvSpPr/>
            <p:nvPr/>
          </p:nvSpPr>
          <p:spPr>
            <a:xfrm>
              <a:off x="6066878" y="5896209"/>
              <a:ext cx="1657518" cy="607708"/>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15" name="Google Shape;1015;p57"/>
            <p:cNvSpPr/>
            <p:nvPr/>
          </p:nvSpPr>
          <p:spPr>
            <a:xfrm rot="153270">
              <a:off x="6055779" y="1215161"/>
              <a:ext cx="1505255" cy="524088"/>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16" name="Google Shape;1016;p57"/>
            <p:cNvSpPr/>
            <p:nvPr/>
          </p:nvSpPr>
          <p:spPr>
            <a:xfrm>
              <a:off x="3731142" y="1113383"/>
              <a:ext cx="1053509" cy="658739"/>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17" name="Google Shape;1017;p57"/>
            <p:cNvSpPr/>
            <p:nvPr/>
          </p:nvSpPr>
          <p:spPr>
            <a:xfrm>
              <a:off x="2279264" y="2167088"/>
              <a:ext cx="1313907" cy="658739"/>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18" name="Google Shape;1018;p57"/>
            <p:cNvSpPr/>
            <p:nvPr/>
          </p:nvSpPr>
          <p:spPr>
            <a:xfrm>
              <a:off x="2279265" y="3427787"/>
              <a:ext cx="993765" cy="880506"/>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19" name="Google Shape;1019;p57"/>
            <p:cNvSpPr/>
            <p:nvPr/>
          </p:nvSpPr>
          <p:spPr>
            <a:xfrm>
              <a:off x="2501636" y="4862196"/>
              <a:ext cx="1150519" cy="880506"/>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20" name="Google Shape;1020;p57"/>
            <p:cNvSpPr/>
            <p:nvPr/>
          </p:nvSpPr>
          <p:spPr>
            <a:xfrm>
              <a:off x="3309245" y="5903013"/>
              <a:ext cx="1547275" cy="345665"/>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21" name="Google Shape;1021;p57"/>
            <p:cNvSpPr/>
            <p:nvPr/>
          </p:nvSpPr>
          <p:spPr>
            <a:xfrm>
              <a:off x="2633011" y="1970941"/>
              <a:ext cx="1113373" cy="556005"/>
            </a:xfrm>
            <a:prstGeom prst="rect">
              <a:avLst/>
            </a:prstGeom>
            <a:solidFill>
              <a:srgbClr val="D4EDFC"/>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22" name="Google Shape;1022;p57"/>
            <p:cNvSpPr/>
            <p:nvPr/>
          </p:nvSpPr>
          <p:spPr>
            <a:xfrm>
              <a:off x="7630164" y="5362808"/>
              <a:ext cx="1657518" cy="1080407"/>
            </a:xfrm>
            <a:prstGeom prst="rect">
              <a:avLst/>
            </a:prstGeom>
            <a:solidFill>
              <a:srgbClr val="FFFFFF"/>
            </a:solidFill>
            <a:ln>
              <a:noFill/>
            </a:ln>
          </p:spPr>
          <p:txBody>
            <a:bodyPr spcFirstLastPara="1" wrap="square" lIns="121775" tIns="60875" rIns="121775" bIns="60875" anchor="ctr" anchorCtr="0">
              <a:noAutofit/>
            </a:bodyPr>
            <a:lstStyle/>
            <a:p>
              <a:pPr marL="0" marR="0" lvl="0" indent="0" algn="ctr" rtl="0">
                <a:spcBef>
                  <a:spcPts val="0"/>
                </a:spcBef>
                <a:spcAft>
                  <a:spcPts val="0"/>
                </a:spcAft>
                <a:buNone/>
              </a:pPr>
              <a:endParaRPr lang="sv-SE" sz="1864" dirty="0">
                <a:solidFill>
                  <a:srgbClr val="FFFFFF"/>
                </a:solidFill>
                <a:latin typeface="Calibri"/>
                <a:ea typeface="Calibri"/>
                <a:cs typeface="Calibri"/>
                <a:sym typeface="Calibri"/>
              </a:endParaRPr>
            </a:p>
          </p:txBody>
        </p:sp>
        <p:sp>
          <p:nvSpPr>
            <p:cNvPr id="1023" name="Google Shape;1023;p57"/>
            <p:cNvSpPr/>
            <p:nvPr/>
          </p:nvSpPr>
          <p:spPr>
            <a:xfrm>
              <a:off x="7338534" y="2260140"/>
              <a:ext cx="1330741" cy="316465"/>
            </a:xfrm>
            <a:prstGeom prst="rect">
              <a:avLst/>
            </a:prstGeom>
            <a:solidFill>
              <a:srgbClr val="FFFFFF"/>
            </a:solidFill>
            <a:ln>
              <a:noFill/>
            </a:ln>
          </p:spPr>
          <p:txBody>
            <a:bodyPr spcFirstLastPara="1" wrap="square" lIns="0" tIns="0" rIns="0" bIns="0" anchor="b" anchorCtr="0">
              <a:noAutofit/>
            </a:bodyPr>
            <a:lstStyle/>
            <a:p>
              <a:pPr marL="0" marR="0" lvl="0" indent="0" algn="l" rtl="0">
                <a:lnSpc>
                  <a:spcPct val="100187"/>
                </a:lnSpc>
                <a:spcBef>
                  <a:spcPts val="0"/>
                </a:spcBef>
                <a:spcAft>
                  <a:spcPts val="0"/>
                </a:spcAft>
                <a:buNone/>
              </a:pPr>
              <a:r>
                <a:rPr lang="sv-SE" sz="1597" b="1" dirty="0">
                  <a:solidFill>
                    <a:srgbClr val="000000"/>
                  </a:solidFill>
                  <a:latin typeface="Calibri"/>
                  <a:ea typeface="Calibri"/>
                  <a:cs typeface="Calibri"/>
                  <a:sym typeface="Calibri"/>
                </a:rPr>
                <a:t>Acidification</a:t>
              </a:r>
            </a:p>
          </p:txBody>
        </p:sp>
        <p:sp>
          <p:nvSpPr>
            <p:cNvPr id="1024" name="Google Shape;1024;p57"/>
            <p:cNvSpPr/>
            <p:nvPr/>
          </p:nvSpPr>
          <p:spPr>
            <a:xfrm>
              <a:off x="7381065" y="5029200"/>
              <a:ext cx="966950" cy="331507"/>
            </a:xfrm>
            <a:prstGeom prst="rect">
              <a:avLst/>
            </a:prstGeom>
            <a:noFill/>
            <a:ln>
              <a:noFill/>
            </a:ln>
          </p:spPr>
          <p:txBody>
            <a:bodyPr spcFirstLastPara="1" wrap="square" lIns="0" tIns="0" rIns="0" bIns="0" anchor="ctr" anchorCtr="0">
              <a:noAutofit/>
            </a:bodyPr>
            <a:lstStyle/>
            <a:p>
              <a:pPr marL="0" marR="0" lvl="0" indent="0" algn="l" rtl="0">
                <a:lnSpc>
                  <a:spcPct val="100187"/>
                </a:lnSpc>
                <a:spcBef>
                  <a:spcPts val="0"/>
                </a:spcBef>
                <a:spcAft>
                  <a:spcPts val="0"/>
                </a:spcAft>
                <a:buNone/>
              </a:pPr>
              <a:r>
                <a:rPr lang="sv-SE" sz="1597" b="1" dirty="0">
                  <a:solidFill>
                    <a:srgbClr val="000000"/>
                  </a:solidFill>
                  <a:latin typeface="Calibri"/>
                  <a:ea typeface="Calibri"/>
                  <a:cs typeface="Calibri"/>
                  <a:sym typeface="Calibri"/>
                </a:rPr>
                <a:t>Land use</a:t>
              </a:r>
            </a:p>
          </p:txBody>
        </p:sp>
        <p:sp>
          <p:nvSpPr>
            <p:cNvPr id="1025" name="Google Shape;1025;p57"/>
            <p:cNvSpPr/>
            <p:nvPr/>
          </p:nvSpPr>
          <p:spPr>
            <a:xfrm>
              <a:off x="8101706" y="1030181"/>
              <a:ext cx="1829808" cy="358109"/>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sv-SE" sz="1864" b="1" dirty="0">
                  <a:solidFill>
                    <a:srgbClr val="000000"/>
                  </a:solidFill>
                  <a:latin typeface="Calibri"/>
                  <a:ea typeface="Calibri"/>
                  <a:cs typeface="Calibri"/>
                  <a:sym typeface="Calibri"/>
                </a:rPr>
                <a:t>ENVIRONMENT</a:t>
              </a:r>
            </a:p>
          </p:txBody>
        </p:sp>
        <p:sp>
          <p:nvSpPr>
            <p:cNvPr id="1026" name="Google Shape;1026;p57"/>
            <p:cNvSpPr/>
            <p:nvPr/>
          </p:nvSpPr>
          <p:spPr>
            <a:xfrm>
              <a:off x="2278107" y="2052084"/>
              <a:ext cx="1302048" cy="556419"/>
            </a:xfrm>
            <a:prstGeom prst="rect">
              <a:avLst/>
            </a:prstGeom>
            <a:noFill/>
            <a:ln>
              <a:noFill/>
            </a:ln>
          </p:spPr>
          <p:txBody>
            <a:bodyPr spcFirstLastPara="1" wrap="square" lIns="0" tIns="0" rIns="0" bIns="0" anchor="b" anchorCtr="0">
              <a:noAutofit/>
            </a:bodyPr>
            <a:lstStyle/>
            <a:p>
              <a:pPr marL="0" marR="0" lvl="0" indent="0" algn="r" rtl="0">
                <a:lnSpc>
                  <a:spcPct val="100187"/>
                </a:lnSpc>
                <a:spcBef>
                  <a:spcPts val="0"/>
                </a:spcBef>
                <a:spcAft>
                  <a:spcPts val="0"/>
                </a:spcAft>
                <a:buNone/>
              </a:pPr>
              <a:r>
                <a:rPr lang="sv-SE" sz="1597" b="1" dirty="0">
                  <a:solidFill>
                    <a:srgbClr val="000000"/>
                  </a:solidFill>
                  <a:latin typeface="Calibri"/>
                  <a:ea typeface="Calibri"/>
                  <a:cs typeface="Calibri"/>
                  <a:sym typeface="Calibri"/>
                </a:rPr>
                <a:t>Coronary </a:t>
              </a:r>
              <a:br>
                <a:rPr lang="sv-SE" sz="1597" b="1" dirty="0">
                  <a:solidFill>
                    <a:srgbClr val="000000"/>
                  </a:solidFill>
                  <a:latin typeface="Calibri"/>
                  <a:ea typeface="Calibri"/>
                  <a:cs typeface="Calibri"/>
                  <a:sym typeface="Calibri"/>
                </a:rPr>
              </a:br>
              <a:r>
                <a:rPr lang="sv-SE" sz="1597" b="1" dirty="0">
                  <a:solidFill>
                    <a:srgbClr val="000000"/>
                  </a:solidFill>
                  <a:latin typeface="Calibri"/>
                  <a:ea typeface="Calibri"/>
                  <a:cs typeface="Calibri"/>
                  <a:sym typeface="Calibri"/>
                </a:rPr>
                <a:t>heart disease</a:t>
              </a:r>
            </a:p>
          </p:txBody>
        </p:sp>
        <p:sp>
          <p:nvSpPr>
            <p:cNvPr id="1027" name="Google Shape;1027;p57"/>
            <p:cNvSpPr/>
            <p:nvPr/>
          </p:nvSpPr>
          <p:spPr>
            <a:xfrm>
              <a:off x="2157148" y="3556429"/>
              <a:ext cx="1008617" cy="548922"/>
            </a:xfrm>
            <a:prstGeom prst="rect">
              <a:avLst/>
            </a:prstGeom>
            <a:noFill/>
            <a:ln>
              <a:noFill/>
            </a:ln>
          </p:spPr>
          <p:txBody>
            <a:bodyPr spcFirstLastPara="1" wrap="square" lIns="0" tIns="0" rIns="0" bIns="0" anchor="ctr" anchorCtr="0">
              <a:noAutofit/>
            </a:bodyPr>
            <a:lstStyle/>
            <a:p>
              <a:pPr marL="0" marR="0" lvl="0" indent="0" algn="r" rtl="0">
                <a:lnSpc>
                  <a:spcPct val="100187"/>
                </a:lnSpc>
                <a:spcBef>
                  <a:spcPts val="0"/>
                </a:spcBef>
                <a:spcAft>
                  <a:spcPts val="0"/>
                </a:spcAft>
                <a:buNone/>
              </a:pPr>
              <a:r>
                <a:rPr lang="sv-SE" sz="1597" b="1" dirty="0">
                  <a:solidFill>
                    <a:srgbClr val="000000"/>
                  </a:solidFill>
                  <a:latin typeface="Calibri"/>
                  <a:ea typeface="Calibri"/>
                  <a:cs typeface="Calibri"/>
                  <a:sym typeface="Calibri"/>
                </a:rPr>
                <a:t>Colorectal</a:t>
              </a:r>
              <a:br>
                <a:rPr lang="sv-SE" sz="1597" b="1" dirty="0">
                  <a:solidFill>
                    <a:srgbClr val="000000"/>
                  </a:solidFill>
                  <a:latin typeface="Calibri"/>
                  <a:ea typeface="Calibri"/>
                  <a:cs typeface="Calibri"/>
                  <a:sym typeface="Calibri"/>
                </a:rPr>
              </a:br>
              <a:r>
                <a:rPr lang="sv-SE" sz="1597" b="1" dirty="0">
                  <a:solidFill>
                    <a:srgbClr val="000000"/>
                  </a:solidFill>
                  <a:latin typeface="Calibri"/>
                  <a:ea typeface="Calibri"/>
                  <a:cs typeface="Calibri"/>
                  <a:sym typeface="Calibri"/>
                </a:rPr>
                <a:t>Cancer</a:t>
              </a:r>
            </a:p>
          </p:txBody>
        </p:sp>
        <p:sp>
          <p:nvSpPr>
            <p:cNvPr id="1028" name="Google Shape;1028;p57"/>
            <p:cNvSpPr/>
            <p:nvPr/>
          </p:nvSpPr>
          <p:spPr>
            <a:xfrm>
              <a:off x="2607804" y="4976037"/>
              <a:ext cx="957169" cy="395304"/>
            </a:xfrm>
            <a:prstGeom prst="rect">
              <a:avLst/>
            </a:prstGeom>
            <a:noFill/>
            <a:ln>
              <a:noFill/>
            </a:ln>
          </p:spPr>
          <p:txBody>
            <a:bodyPr spcFirstLastPara="1" wrap="square" lIns="0" tIns="0" rIns="0" bIns="0" anchor="ctr" anchorCtr="0">
              <a:noAutofit/>
            </a:bodyPr>
            <a:lstStyle/>
            <a:p>
              <a:pPr marL="0" marR="0" lvl="0" indent="0" algn="r" rtl="0">
                <a:lnSpc>
                  <a:spcPct val="100187"/>
                </a:lnSpc>
                <a:spcBef>
                  <a:spcPts val="0"/>
                </a:spcBef>
                <a:spcAft>
                  <a:spcPts val="0"/>
                </a:spcAft>
                <a:buNone/>
              </a:pPr>
              <a:r>
                <a:rPr lang="sv-SE" sz="1597" b="1" dirty="0">
                  <a:solidFill>
                    <a:srgbClr val="000000"/>
                  </a:solidFill>
                  <a:latin typeface="Calibri"/>
                  <a:ea typeface="Calibri"/>
                  <a:cs typeface="Calibri"/>
                  <a:sym typeface="Calibri"/>
                </a:rPr>
                <a:t>Diabetes</a:t>
              </a:r>
            </a:p>
          </p:txBody>
        </p:sp>
        <p:sp>
          <p:nvSpPr>
            <p:cNvPr id="1029" name="Google Shape;1029;p57"/>
            <p:cNvSpPr/>
            <p:nvPr/>
          </p:nvSpPr>
          <p:spPr>
            <a:xfrm>
              <a:off x="4150445" y="5935853"/>
              <a:ext cx="747405" cy="261973"/>
            </a:xfrm>
            <a:prstGeom prst="rect">
              <a:avLst/>
            </a:prstGeom>
            <a:noFill/>
            <a:ln>
              <a:noFill/>
            </a:ln>
          </p:spPr>
          <p:txBody>
            <a:bodyPr spcFirstLastPara="1" wrap="square" lIns="0" tIns="0" rIns="0" bIns="0" anchor="t" anchorCtr="0">
              <a:noAutofit/>
            </a:bodyPr>
            <a:lstStyle/>
            <a:p>
              <a:pPr marL="0" marR="0" lvl="0" indent="0" algn="r" rtl="0">
                <a:lnSpc>
                  <a:spcPct val="100187"/>
                </a:lnSpc>
                <a:spcBef>
                  <a:spcPts val="0"/>
                </a:spcBef>
                <a:spcAft>
                  <a:spcPts val="0"/>
                </a:spcAft>
                <a:buNone/>
              </a:pPr>
              <a:r>
                <a:rPr lang="sv-SE" sz="1597" b="1" dirty="0">
                  <a:solidFill>
                    <a:srgbClr val="000000"/>
                  </a:solidFill>
                  <a:latin typeface="Calibri"/>
                  <a:ea typeface="Calibri"/>
                  <a:cs typeface="Calibri"/>
                  <a:sym typeface="Calibri"/>
                </a:rPr>
                <a:t>Stroke</a:t>
              </a:r>
            </a:p>
          </p:txBody>
        </p:sp>
        <p:sp>
          <p:nvSpPr>
            <p:cNvPr id="1030" name="Google Shape;1030;p57"/>
            <p:cNvSpPr/>
            <p:nvPr/>
          </p:nvSpPr>
          <p:spPr>
            <a:xfrm>
              <a:off x="3687655" y="1297174"/>
              <a:ext cx="1040392" cy="470446"/>
            </a:xfrm>
            <a:prstGeom prst="rect">
              <a:avLst/>
            </a:prstGeom>
            <a:noFill/>
            <a:ln>
              <a:noFill/>
            </a:ln>
          </p:spPr>
          <p:txBody>
            <a:bodyPr spcFirstLastPara="1" wrap="square" lIns="0" tIns="0" rIns="0" bIns="0" anchor="ctr" anchorCtr="0">
              <a:noAutofit/>
            </a:bodyPr>
            <a:lstStyle/>
            <a:p>
              <a:pPr marL="0" marR="0" lvl="0" indent="0" algn="r" rtl="0">
                <a:lnSpc>
                  <a:spcPct val="100187"/>
                </a:lnSpc>
                <a:spcBef>
                  <a:spcPts val="0"/>
                </a:spcBef>
                <a:spcAft>
                  <a:spcPts val="0"/>
                </a:spcAft>
                <a:buNone/>
              </a:pPr>
              <a:r>
                <a:rPr lang="sv-SE" sz="1597" b="1" dirty="0">
                  <a:solidFill>
                    <a:srgbClr val="000000"/>
                  </a:solidFill>
                  <a:latin typeface="Calibri"/>
                  <a:ea typeface="Calibri"/>
                  <a:cs typeface="Calibri"/>
                  <a:sym typeface="Calibri"/>
                </a:rPr>
                <a:t>Total </a:t>
              </a:r>
              <a:br>
                <a:rPr lang="sv-SE" sz="1597" b="1" dirty="0">
                  <a:solidFill>
                    <a:srgbClr val="000000"/>
                  </a:solidFill>
                  <a:latin typeface="Calibri"/>
                  <a:ea typeface="Calibri"/>
                  <a:cs typeface="Calibri"/>
                  <a:sym typeface="Calibri"/>
                </a:rPr>
              </a:br>
              <a:r>
                <a:rPr lang="sv-SE" sz="1597" b="1" dirty="0">
                  <a:solidFill>
                    <a:srgbClr val="000000"/>
                  </a:solidFill>
                  <a:latin typeface="Calibri"/>
                  <a:ea typeface="Calibri"/>
                  <a:cs typeface="Calibri"/>
                  <a:sym typeface="Calibri"/>
                </a:rPr>
                <a:t>mortality</a:t>
              </a:r>
            </a:p>
          </p:txBody>
        </p:sp>
        <p:sp>
          <p:nvSpPr>
            <p:cNvPr id="1031" name="Google Shape;1031;p57"/>
            <p:cNvSpPr/>
            <p:nvPr/>
          </p:nvSpPr>
          <p:spPr>
            <a:xfrm>
              <a:off x="6068143" y="5943315"/>
              <a:ext cx="1318912" cy="480109"/>
            </a:xfrm>
            <a:prstGeom prst="rect">
              <a:avLst/>
            </a:prstGeom>
            <a:noFill/>
            <a:ln>
              <a:noFill/>
            </a:ln>
          </p:spPr>
          <p:txBody>
            <a:bodyPr spcFirstLastPara="1" wrap="square" lIns="0" tIns="0" rIns="0" bIns="0" anchor="t" anchorCtr="0">
              <a:noAutofit/>
            </a:bodyPr>
            <a:lstStyle/>
            <a:p>
              <a:pPr marL="0" marR="0" lvl="0" indent="0" algn="l" rtl="0">
                <a:lnSpc>
                  <a:spcPct val="100187"/>
                </a:lnSpc>
                <a:spcBef>
                  <a:spcPts val="0"/>
                </a:spcBef>
                <a:spcAft>
                  <a:spcPts val="0"/>
                </a:spcAft>
                <a:buNone/>
              </a:pPr>
              <a:r>
                <a:rPr lang="sv-SE" sz="1597" b="1" dirty="0">
                  <a:solidFill>
                    <a:srgbClr val="000000"/>
                  </a:solidFill>
                  <a:latin typeface="Calibri"/>
                  <a:ea typeface="Calibri"/>
                  <a:cs typeface="Calibri"/>
                  <a:sym typeface="Calibri"/>
                </a:rPr>
                <a:t>Greenhouse </a:t>
              </a:r>
              <a:br>
                <a:rPr lang="sv-SE" sz="1597" b="1" dirty="0">
                  <a:solidFill>
                    <a:srgbClr val="000000"/>
                  </a:solidFill>
                  <a:latin typeface="Calibri"/>
                  <a:ea typeface="Calibri"/>
                  <a:cs typeface="Calibri"/>
                  <a:sym typeface="Calibri"/>
                </a:rPr>
              </a:br>
              <a:r>
                <a:rPr lang="sv-SE" sz="1597" b="1" dirty="0">
                  <a:solidFill>
                    <a:srgbClr val="000000"/>
                  </a:solidFill>
                  <a:latin typeface="Calibri"/>
                  <a:ea typeface="Calibri"/>
                  <a:cs typeface="Calibri"/>
                  <a:sym typeface="Calibri"/>
                </a:rPr>
                <a:t>gas emissions</a:t>
              </a:r>
            </a:p>
          </p:txBody>
        </p:sp>
        <p:sp>
          <p:nvSpPr>
            <p:cNvPr id="1032" name="Google Shape;1032;p57"/>
            <p:cNvSpPr/>
            <p:nvPr/>
          </p:nvSpPr>
          <p:spPr>
            <a:xfrm>
              <a:off x="7809435" y="3593805"/>
              <a:ext cx="1558167" cy="389110"/>
            </a:xfrm>
            <a:prstGeom prst="rect">
              <a:avLst/>
            </a:prstGeom>
            <a:noFill/>
            <a:ln>
              <a:noFill/>
            </a:ln>
          </p:spPr>
          <p:txBody>
            <a:bodyPr spcFirstLastPara="1" wrap="square" lIns="0" tIns="0" rIns="0" bIns="0" anchor="ctr" anchorCtr="0">
              <a:noAutofit/>
            </a:bodyPr>
            <a:lstStyle/>
            <a:p>
              <a:pPr marL="0" marR="0" lvl="0" indent="0" algn="l" rtl="0">
                <a:lnSpc>
                  <a:spcPct val="100187"/>
                </a:lnSpc>
                <a:spcBef>
                  <a:spcPts val="0"/>
                </a:spcBef>
                <a:spcAft>
                  <a:spcPts val="0"/>
                </a:spcAft>
                <a:buNone/>
              </a:pPr>
              <a:r>
                <a:rPr lang="sv-SE" sz="1597" b="1" dirty="0">
                  <a:solidFill>
                    <a:srgbClr val="000000"/>
                  </a:solidFill>
                  <a:latin typeface="Calibri"/>
                  <a:ea typeface="Calibri"/>
                  <a:cs typeface="Calibri"/>
                  <a:sym typeface="Calibri"/>
                </a:rPr>
                <a:t>Eutrophication</a:t>
              </a:r>
            </a:p>
          </p:txBody>
        </p:sp>
        <p:sp>
          <p:nvSpPr>
            <p:cNvPr id="1033" name="Google Shape;1033;p57"/>
            <p:cNvSpPr/>
            <p:nvPr/>
          </p:nvSpPr>
          <p:spPr>
            <a:xfrm>
              <a:off x="6099614" y="1327038"/>
              <a:ext cx="1725949" cy="448599"/>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187"/>
                </a:lnSpc>
                <a:spcBef>
                  <a:spcPts val="0"/>
                </a:spcBef>
                <a:spcAft>
                  <a:spcPts val="0"/>
                </a:spcAft>
                <a:buNone/>
              </a:pPr>
              <a:r>
                <a:rPr lang="sv-SE" sz="1597" b="1" dirty="0">
                  <a:solidFill>
                    <a:srgbClr val="000000"/>
                  </a:solidFill>
                  <a:latin typeface="Calibri"/>
                  <a:ea typeface="Calibri"/>
                  <a:cs typeface="Calibri"/>
                  <a:sym typeface="Calibri"/>
                </a:rPr>
                <a:t>Scarcity-weighted</a:t>
              </a:r>
              <a:br>
                <a:rPr lang="sv-SE" sz="1597" b="1" dirty="0">
                  <a:solidFill>
                    <a:srgbClr val="000000"/>
                  </a:solidFill>
                  <a:latin typeface="Calibri"/>
                  <a:ea typeface="Calibri"/>
                  <a:cs typeface="Calibri"/>
                  <a:sym typeface="Calibri"/>
                </a:rPr>
              </a:br>
              <a:r>
                <a:rPr lang="sv-SE" sz="1597" b="1" dirty="0">
                  <a:solidFill>
                    <a:srgbClr val="000000"/>
                  </a:solidFill>
                  <a:latin typeface="Calibri"/>
                  <a:ea typeface="Calibri"/>
                  <a:cs typeface="Calibri"/>
                  <a:sym typeface="Calibri"/>
                </a:rPr>
                <a:t>water use</a:t>
              </a:r>
            </a:p>
          </p:txBody>
        </p:sp>
        <p:sp>
          <p:nvSpPr>
            <p:cNvPr id="1034" name="Google Shape;1034;p57"/>
            <p:cNvSpPr/>
            <p:nvPr/>
          </p:nvSpPr>
          <p:spPr>
            <a:xfrm>
              <a:off x="2320637" y="1062079"/>
              <a:ext cx="1829808" cy="35810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sv-SE" sz="1864" b="1" dirty="0">
                  <a:solidFill>
                    <a:srgbClr val="000000"/>
                  </a:solidFill>
                  <a:latin typeface="Calibri"/>
                  <a:ea typeface="Calibri"/>
                  <a:cs typeface="Calibri"/>
                  <a:sym typeface="Calibri"/>
                </a:rPr>
                <a:t>HEALTH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1039"/>
        <p:cNvGrpSpPr/>
        <p:nvPr/>
      </p:nvGrpSpPr>
      <p:grpSpPr>
        <a:xfrm>
          <a:off x="0" y="0"/>
          <a:ext cx="0" cy="0"/>
          <a:chOff x="0" y="0"/>
          <a:chExt cx="0" cy="0"/>
        </a:xfrm>
      </p:grpSpPr>
      <p:sp>
        <p:nvSpPr>
          <p:cNvPr id="1040" name="Google Shape;1040;p58"/>
          <p:cNvSpPr/>
          <p:nvPr/>
        </p:nvSpPr>
        <p:spPr>
          <a:xfrm>
            <a:off x="1693627" y="1996240"/>
            <a:ext cx="8770289" cy="4251912"/>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041" name="Google Shape;1041;p58"/>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CERTIFICATIONS – THE SHORTCUT TO SUSTAINABILITY AND QUALITY</a:t>
            </a:r>
          </a:p>
        </p:txBody>
      </p:sp>
      <p:pic>
        <p:nvPicPr>
          <p:cNvPr id="1042" name="Google Shape;1042;p58"/>
          <p:cNvPicPr preferRelativeResize="0"/>
          <p:nvPr/>
        </p:nvPicPr>
        <p:blipFill rotWithShape="1">
          <a:blip r:embed="rId3">
            <a:alphaModFix/>
          </a:blip>
          <a:srcRect/>
          <a:stretch/>
        </p:blipFill>
        <p:spPr>
          <a:xfrm>
            <a:off x="2074890" y="3578108"/>
            <a:ext cx="1328225" cy="884597"/>
          </a:xfrm>
          <a:prstGeom prst="rect">
            <a:avLst/>
          </a:prstGeom>
          <a:noFill/>
          <a:ln>
            <a:noFill/>
          </a:ln>
        </p:spPr>
      </p:pic>
      <p:pic>
        <p:nvPicPr>
          <p:cNvPr id="1043" name="Google Shape;1043;p58"/>
          <p:cNvPicPr preferRelativeResize="0"/>
          <p:nvPr/>
        </p:nvPicPr>
        <p:blipFill rotWithShape="1">
          <a:blip r:embed="rId4">
            <a:alphaModFix/>
          </a:blip>
          <a:srcRect/>
          <a:stretch/>
        </p:blipFill>
        <p:spPr>
          <a:xfrm>
            <a:off x="4453301" y="2154178"/>
            <a:ext cx="1846417" cy="928094"/>
          </a:xfrm>
          <a:prstGeom prst="rect">
            <a:avLst/>
          </a:prstGeom>
          <a:noFill/>
          <a:ln>
            <a:noFill/>
          </a:ln>
        </p:spPr>
      </p:pic>
      <p:pic>
        <p:nvPicPr>
          <p:cNvPr id="1044" name="Google Shape;1044;p58"/>
          <p:cNvPicPr preferRelativeResize="0"/>
          <p:nvPr/>
        </p:nvPicPr>
        <p:blipFill rotWithShape="1">
          <a:blip r:embed="rId5">
            <a:alphaModFix/>
          </a:blip>
          <a:srcRect/>
          <a:stretch/>
        </p:blipFill>
        <p:spPr>
          <a:xfrm>
            <a:off x="7007880" y="2256575"/>
            <a:ext cx="1426570" cy="1269647"/>
          </a:xfrm>
          <a:prstGeom prst="rect">
            <a:avLst/>
          </a:prstGeom>
          <a:noFill/>
          <a:ln>
            <a:noFill/>
          </a:ln>
        </p:spPr>
      </p:pic>
      <p:pic>
        <p:nvPicPr>
          <p:cNvPr id="1045" name="Google Shape;1045;p58"/>
          <p:cNvPicPr preferRelativeResize="0"/>
          <p:nvPr/>
        </p:nvPicPr>
        <p:blipFill rotWithShape="1">
          <a:blip r:embed="rId6">
            <a:alphaModFix/>
          </a:blip>
          <a:srcRect/>
          <a:stretch/>
        </p:blipFill>
        <p:spPr>
          <a:xfrm>
            <a:off x="2522298" y="2076613"/>
            <a:ext cx="1269647" cy="1269647"/>
          </a:xfrm>
          <a:prstGeom prst="rect">
            <a:avLst/>
          </a:prstGeom>
          <a:noFill/>
          <a:ln>
            <a:noFill/>
          </a:ln>
        </p:spPr>
      </p:pic>
      <p:pic>
        <p:nvPicPr>
          <p:cNvPr id="1046" name="Google Shape;1046;p58"/>
          <p:cNvPicPr preferRelativeResize="0"/>
          <p:nvPr/>
        </p:nvPicPr>
        <p:blipFill rotWithShape="1">
          <a:blip r:embed="rId7">
            <a:alphaModFix/>
          </a:blip>
          <a:srcRect/>
          <a:stretch/>
        </p:blipFill>
        <p:spPr>
          <a:xfrm>
            <a:off x="5432218" y="4792504"/>
            <a:ext cx="1269647" cy="1269647"/>
          </a:xfrm>
          <a:prstGeom prst="rect">
            <a:avLst/>
          </a:prstGeom>
          <a:noFill/>
          <a:ln>
            <a:noFill/>
          </a:ln>
        </p:spPr>
      </p:pic>
      <p:pic>
        <p:nvPicPr>
          <p:cNvPr id="1047" name="Google Shape;1047;p58"/>
          <p:cNvPicPr preferRelativeResize="0"/>
          <p:nvPr/>
        </p:nvPicPr>
        <p:blipFill rotWithShape="1">
          <a:blip r:embed="rId8">
            <a:alphaModFix/>
          </a:blip>
          <a:srcRect/>
          <a:stretch/>
        </p:blipFill>
        <p:spPr>
          <a:xfrm>
            <a:off x="8696121" y="4890977"/>
            <a:ext cx="1186250" cy="1186250"/>
          </a:xfrm>
          <a:prstGeom prst="rect">
            <a:avLst/>
          </a:prstGeom>
          <a:noFill/>
          <a:ln>
            <a:noFill/>
          </a:ln>
        </p:spPr>
      </p:pic>
      <p:pic>
        <p:nvPicPr>
          <p:cNvPr id="1048" name="Google Shape;1048;p58"/>
          <p:cNvPicPr preferRelativeResize="0"/>
          <p:nvPr/>
        </p:nvPicPr>
        <p:blipFill rotWithShape="1">
          <a:blip r:embed="rId9">
            <a:alphaModFix/>
          </a:blip>
          <a:srcRect/>
          <a:stretch/>
        </p:blipFill>
        <p:spPr>
          <a:xfrm>
            <a:off x="8755205" y="3557481"/>
            <a:ext cx="1097748" cy="1097748"/>
          </a:xfrm>
          <a:prstGeom prst="rect">
            <a:avLst/>
          </a:prstGeom>
          <a:noFill/>
          <a:ln>
            <a:noFill/>
          </a:ln>
        </p:spPr>
      </p:pic>
      <p:pic>
        <p:nvPicPr>
          <p:cNvPr id="1049" name="Google Shape;1049;p58" descr="Bra miljöval rund - Office Recycling"/>
          <p:cNvPicPr preferRelativeResize="0"/>
          <p:nvPr/>
        </p:nvPicPr>
        <p:blipFill rotWithShape="1">
          <a:blip r:embed="rId10">
            <a:alphaModFix/>
          </a:blip>
          <a:srcRect/>
          <a:stretch/>
        </p:blipFill>
        <p:spPr>
          <a:xfrm>
            <a:off x="5582106" y="3097832"/>
            <a:ext cx="1663747" cy="1663747"/>
          </a:xfrm>
          <a:prstGeom prst="rect">
            <a:avLst/>
          </a:prstGeom>
          <a:noFill/>
          <a:ln>
            <a:noFill/>
          </a:ln>
        </p:spPr>
      </p:pic>
      <p:pic>
        <p:nvPicPr>
          <p:cNvPr id="1050" name="Google Shape;1050;p58" descr="Kort på Svenska - Joutsenmerkki"/>
          <p:cNvPicPr preferRelativeResize="0"/>
          <p:nvPr/>
        </p:nvPicPr>
        <p:blipFill rotWithShape="1">
          <a:blip r:embed="rId11">
            <a:alphaModFix/>
          </a:blip>
          <a:srcRect/>
          <a:stretch/>
        </p:blipFill>
        <p:spPr>
          <a:xfrm>
            <a:off x="8725650" y="2261947"/>
            <a:ext cx="1059786" cy="1059786"/>
          </a:xfrm>
          <a:prstGeom prst="rect">
            <a:avLst/>
          </a:prstGeom>
          <a:noFill/>
          <a:ln>
            <a:noFill/>
          </a:ln>
        </p:spPr>
      </p:pic>
      <p:pic>
        <p:nvPicPr>
          <p:cNvPr id="1051" name="Google Shape;1051;p58" descr="Forest Stewardship Council - Wikipedia"/>
          <p:cNvPicPr preferRelativeResize="0"/>
          <p:nvPr/>
        </p:nvPicPr>
        <p:blipFill rotWithShape="1">
          <a:blip r:embed="rId12">
            <a:alphaModFix/>
          </a:blip>
          <a:srcRect/>
          <a:stretch/>
        </p:blipFill>
        <p:spPr>
          <a:xfrm>
            <a:off x="4111277" y="3302099"/>
            <a:ext cx="1060193" cy="1269647"/>
          </a:xfrm>
          <a:prstGeom prst="rect">
            <a:avLst/>
          </a:prstGeom>
          <a:noFill/>
          <a:ln>
            <a:noFill/>
          </a:ln>
        </p:spPr>
      </p:pic>
      <p:pic>
        <p:nvPicPr>
          <p:cNvPr id="1052" name="Google Shape;1052;p58" descr="Erax Trading"/>
          <p:cNvPicPr preferRelativeResize="0"/>
          <p:nvPr/>
        </p:nvPicPr>
        <p:blipFill rotWithShape="1">
          <a:blip r:embed="rId13">
            <a:alphaModFix/>
          </a:blip>
          <a:srcRect/>
          <a:stretch/>
        </p:blipFill>
        <p:spPr>
          <a:xfrm>
            <a:off x="1991246" y="4762905"/>
            <a:ext cx="1528102" cy="1048808"/>
          </a:xfrm>
          <a:prstGeom prst="rect">
            <a:avLst/>
          </a:prstGeom>
          <a:noFill/>
          <a:ln>
            <a:noFill/>
          </a:ln>
        </p:spPr>
      </p:pic>
      <p:pic>
        <p:nvPicPr>
          <p:cNvPr id="1053" name="Google Shape;1053;p58" descr="EU Ecolabel - Wikipedia"/>
          <p:cNvPicPr preferRelativeResize="0"/>
          <p:nvPr/>
        </p:nvPicPr>
        <p:blipFill rotWithShape="1">
          <a:blip r:embed="rId14">
            <a:alphaModFix/>
          </a:blip>
          <a:srcRect/>
          <a:stretch/>
        </p:blipFill>
        <p:spPr>
          <a:xfrm>
            <a:off x="3906128" y="4834624"/>
            <a:ext cx="1265342" cy="1269647"/>
          </a:xfrm>
          <a:prstGeom prst="rect">
            <a:avLst/>
          </a:prstGeom>
          <a:noFill/>
          <a:ln>
            <a:noFill/>
          </a:ln>
        </p:spPr>
      </p:pic>
      <p:pic>
        <p:nvPicPr>
          <p:cNvPr id="1054" name="Google Shape;1054;p58" descr="fairtrade-logo – London DE"/>
          <p:cNvPicPr preferRelativeResize="0"/>
          <p:nvPr/>
        </p:nvPicPr>
        <p:blipFill rotWithShape="1">
          <a:blip r:embed="rId15">
            <a:alphaModFix/>
          </a:blip>
          <a:srcRect/>
          <a:stretch/>
        </p:blipFill>
        <p:spPr>
          <a:xfrm>
            <a:off x="7148730" y="4703052"/>
            <a:ext cx="1150715" cy="1352091"/>
          </a:xfrm>
          <a:prstGeom prst="rect">
            <a:avLst/>
          </a:prstGeom>
          <a:noFill/>
          <a:ln>
            <a:noFill/>
          </a:ln>
        </p:spPr>
      </p:pic>
      <p:sp>
        <p:nvSpPr>
          <p:cNvPr id="1055" name="Google Shape;1055;p58"/>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58</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060"/>
        <p:cNvGrpSpPr/>
        <p:nvPr/>
      </p:nvGrpSpPr>
      <p:grpSpPr>
        <a:xfrm>
          <a:off x="0" y="0"/>
          <a:ext cx="0" cy="0"/>
          <a:chOff x="0" y="0"/>
          <a:chExt cx="0" cy="0"/>
        </a:xfrm>
      </p:grpSpPr>
      <p:sp>
        <p:nvSpPr>
          <p:cNvPr id="1061" name="Google Shape;1061;p59"/>
          <p:cNvSpPr txBox="1">
            <a:spLocks noGrp="1"/>
          </p:cNvSpPr>
          <p:nvPr>
            <p:ph type="title"/>
          </p:nvPr>
        </p:nvSpPr>
        <p:spPr>
          <a:xfrm>
            <a:off x="838200" y="450850"/>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OLIKA LIVSMEDELS KLIMATAVTRYCK</a:t>
            </a:r>
          </a:p>
        </p:txBody>
      </p:sp>
      <p:sp>
        <p:nvSpPr>
          <p:cNvPr id="1062" name="Google Shape;1062;p59"/>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59</a:t>
            </a:fld>
            <a:endParaRPr lang="sv-SE" dirty="0"/>
          </a:p>
        </p:txBody>
      </p:sp>
      <p:sp>
        <p:nvSpPr>
          <p:cNvPr id="1063" name="Google Shape;1063;p59"/>
          <p:cNvSpPr/>
          <p:nvPr/>
        </p:nvSpPr>
        <p:spPr>
          <a:xfrm>
            <a:off x="1693627" y="1558919"/>
            <a:ext cx="8770289" cy="4688736"/>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064" name="Google Shape;1064;p59"/>
          <p:cNvSpPr txBox="1"/>
          <p:nvPr/>
        </p:nvSpPr>
        <p:spPr>
          <a:xfrm>
            <a:off x="1838484" y="1735492"/>
            <a:ext cx="2002253"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a:solidFill>
                  <a:schemeClr val="dk1"/>
                </a:solidFill>
                <a:latin typeface="Calibri"/>
                <a:ea typeface="Calibri"/>
                <a:cs typeface="Calibri"/>
                <a:sym typeface="Calibri"/>
              </a:rPr>
              <a:t>Carbon footprint </a:t>
            </a:r>
            <a:br>
              <a:rPr lang="sv-SE" sz="1800" dirty="0">
                <a:solidFill>
                  <a:schemeClr val="dk1"/>
                </a:solidFill>
                <a:latin typeface="Calibri"/>
                <a:ea typeface="Calibri"/>
                <a:cs typeface="Calibri"/>
                <a:sym typeface="Calibri"/>
              </a:rPr>
            </a:br>
            <a:r>
              <a:rPr lang="sv-SE" sz="1800" dirty="0">
                <a:solidFill>
                  <a:schemeClr val="dk1"/>
                </a:solidFill>
                <a:latin typeface="Calibri"/>
                <a:ea typeface="Calibri"/>
                <a:cs typeface="Calibri"/>
                <a:sym typeface="Calibri"/>
              </a:rPr>
              <a:t>of diets acress the European Union:</a:t>
            </a:r>
            <a:br>
              <a:rPr lang="sv-SE" sz="1800" dirty="0">
                <a:solidFill>
                  <a:schemeClr val="dk1"/>
                </a:solidFill>
                <a:latin typeface="Calibri"/>
                <a:ea typeface="Calibri"/>
                <a:cs typeface="Calibri"/>
                <a:sym typeface="Calibri"/>
              </a:rPr>
            </a:br>
            <a:r>
              <a:rPr lang="sv-SE" sz="1800" dirty="0">
                <a:solidFill>
                  <a:schemeClr val="dk1"/>
                </a:solidFill>
                <a:latin typeface="Calibri"/>
                <a:ea typeface="Calibri"/>
                <a:cs typeface="Calibri"/>
                <a:sym typeface="Calibri"/>
              </a:rPr>
              <a:t>which foods are responsible for greenhouse gas emissons?</a:t>
            </a:r>
          </a:p>
        </p:txBody>
      </p:sp>
      <p:pic>
        <p:nvPicPr>
          <p:cNvPr id="1065" name="Google Shape;1065;p59"/>
          <p:cNvPicPr preferRelativeResize="0"/>
          <p:nvPr/>
        </p:nvPicPr>
        <p:blipFill rotWithShape="1">
          <a:blip r:embed="rId3">
            <a:alphaModFix/>
          </a:blip>
          <a:srcRect l="87213" r="1064" b="91868"/>
          <a:stretch/>
        </p:blipFill>
        <p:spPr>
          <a:xfrm>
            <a:off x="9596846" y="1697830"/>
            <a:ext cx="574766" cy="403533"/>
          </a:xfrm>
          <a:prstGeom prst="rect">
            <a:avLst/>
          </a:prstGeom>
          <a:noFill/>
          <a:ln>
            <a:noFill/>
          </a:ln>
        </p:spPr>
      </p:pic>
      <p:sp>
        <p:nvSpPr>
          <p:cNvPr id="1066" name="Google Shape;1066;p59"/>
          <p:cNvSpPr txBox="1"/>
          <p:nvPr/>
        </p:nvSpPr>
        <p:spPr>
          <a:xfrm>
            <a:off x="1845308" y="4964928"/>
            <a:ext cx="1637363" cy="1171309"/>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900" b="1" dirty="0">
                <a:solidFill>
                  <a:srgbClr val="526741"/>
                </a:solidFill>
                <a:latin typeface="Calibri"/>
                <a:ea typeface="Calibri"/>
                <a:cs typeface="Calibri"/>
                <a:sym typeface="Calibri"/>
              </a:rPr>
              <a:t>Källa: </a:t>
            </a:r>
            <a:r>
              <a:rPr lang="sv-SE" sz="900" dirty="0">
                <a:solidFill>
                  <a:srgbClr val="526741"/>
                </a:solidFill>
                <a:latin typeface="Calibri"/>
                <a:ea typeface="Calibri"/>
                <a:cs typeface="Calibri"/>
                <a:sym typeface="Calibri"/>
              </a:rPr>
              <a:t>Sandström et al. (2018). The role of trade in the</a:t>
            </a:r>
            <a:br>
              <a:rPr lang="sv-SE" sz="900" dirty="0">
                <a:solidFill>
                  <a:srgbClr val="526741"/>
                </a:solidFill>
                <a:latin typeface="Calibri"/>
                <a:ea typeface="Calibri"/>
                <a:cs typeface="Calibri"/>
                <a:sym typeface="Calibri"/>
              </a:rPr>
            </a:br>
            <a:r>
              <a:rPr lang="sv-SE" sz="900" dirty="0">
                <a:solidFill>
                  <a:srgbClr val="526741"/>
                </a:solidFill>
                <a:latin typeface="Calibri"/>
                <a:ea typeface="Calibri"/>
                <a:cs typeface="Calibri"/>
                <a:sym typeface="Calibri"/>
              </a:rPr>
              <a:t>greenhouse gas footprints of EU diets.</a:t>
            </a:r>
            <a:br>
              <a:rPr lang="sv-SE" sz="900" dirty="0">
                <a:solidFill>
                  <a:srgbClr val="526741"/>
                </a:solidFill>
                <a:latin typeface="Calibri"/>
                <a:ea typeface="Calibri"/>
                <a:cs typeface="Calibri"/>
                <a:sym typeface="Calibri"/>
              </a:rPr>
            </a:br>
            <a:r>
              <a:rPr lang="sv-SE" sz="900" dirty="0">
                <a:solidFill>
                  <a:srgbClr val="526741"/>
                </a:solidFill>
                <a:latin typeface="Calibri"/>
                <a:ea typeface="Calibri"/>
                <a:cs typeface="Calibri"/>
                <a:sym typeface="Calibri"/>
              </a:rPr>
              <a:t>OurWorldinData.org – Research and data to make progress against the world´s largest problems.</a:t>
            </a:r>
            <a:endParaRPr lang="sv-SE" sz="800" dirty="0">
              <a:solidFill>
                <a:schemeClr val="dk1"/>
              </a:solidFill>
              <a:latin typeface="Calibri"/>
              <a:ea typeface="Calibri"/>
              <a:cs typeface="Calibri"/>
              <a:sym typeface="Calibri"/>
            </a:endParaRPr>
          </a:p>
        </p:txBody>
      </p:sp>
      <p:pic>
        <p:nvPicPr>
          <p:cNvPr id="1067" name="Google Shape;1067;p59"/>
          <p:cNvPicPr preferRelativeResize="0"/>
          <p:nvPr/>
        </p:nvPicPr>
        <p:blipFill rotWithShape="1">
          <a:blip r:embed="rId4">
            <a:alphaModFix/>
          </a:blip>
          <a:srcRect/>
          <a:stretch/>
        </p:blipFill>
        <p:spPr>
          <a:xfrm>
            <a:off x="4047853" y="1708224"/>
            <a:ext cx="4962797" cy="44401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6"/>
          <p:cNvPicPr preferRelativeResize="0"/>
          <p:nvPr/>
        </p:nvPicPr>
        <p:blipFill rotWithShape="1">
          <a:blip r:embed="rId3">
            <a:alphaModFix/>
          </a:blip>
          <a:srcRect/>
          <a:stretch/>
        </p:blipFill>
        <p:spPr>
          <a:xfrm>
            <a:off x="1594883" y="1699678"/>
            <a:ext cx="9027042" cy="4572812"/>
          </a:xfrm>
          <a:prstGeom prst="rect">
            <a:avLst/>
          </a:prstGeom>
          <a:noFill/>
          <a:ln>
            <a:noFill/>
          </a:ln>
        </p:spPr>
      </p:pic>
      <p:sp>
        <p:nvSpPr>
          <p:cNvPr id="107" name="Google Shape;107;p6"/>
          <p:cNvSpPr txBox="1">
            <a:spLocks noGrp="1"/>
          </p:cNvSpPr>
          <p:nvPr>
            <p:ph type="title"/>
          </p:nvPr>
        </p:nvSpPr>
        <p:spPr>
          <a:xfrm>
            <a:off x="838200" y="450851"/>
            <a:ext cx="10515600" cy="67189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GRUNDEN ÄR FN´S 17 GLOBALA MÅL</a:t>
            </a:r>
          </a:p>
        </p:txBody>
      </p:sp>
      <p:sp>
        <p:nvSpPr>
          <p:cNvPr id="108" name="Google Shape;108;p6"/>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6</a:t>
            </a:fld>
            <a:endParaRPr lang="sv-SE" dirty="0"/>
          </a:p>
        </p:txBody>
      </p:sp>
      <p:grpSp>
        <p:nvGrpSpPr>
          <p:cNvPr id="109" name="Google Shape;109;p6"/>
          <p:cNvGrpSpPr/>
          <p:nvPr/>
        </p:nvGrpSpPr>
        <p:grpSpPr>
          <a:xfrm>
            <a:off x="1616149" y="1775636"/>
            <a:ext cx="9005774" cy="4455043"/>
            <a:chOff x="1616149" y="1775636"/>
            <a:chExt cx="9005774" cy="4455043"/>
          </a:xfrm>
        </p:grpSpPr>
        <p:sp>
          <p:nvSpPr>
            <p:cNvPr id="110" name="Google Shape;110;p6"/>
            <p:cNvSpPr/>
            <p:nvPr/>
          </p:nvSpPr>
          <p:spPr>
            <a:xfrm>
              <a:off x="1616149" y="1775636"/>
              <a:ext cx="8952614" cy="4433777"/>
            </a:xfrm>
            <a:prstGeom prst="rect">
              <a:avLst/>
            </a:prstGeom>
            <a:solidFill>
              <a:srgbClr val="FFFFF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pic>
          <p:nvPicPr>
            <p:cNvPr id="111" name="Google Shape;111;p6"/>
            <p:cNvPicPr preferRelativeResize="0"/>
            <p:nvPr/>
          </p:nvPicPr>
          <p:blipFill rotWithShape="1">
            <a:blip r:embed="rId3">
              <a:alphaModFix/>
            </a:blip>
            <a:srcRect l="235" t="65246" r="65842" b="1038"/>
            <a:stretch/>
          </p:blipFill>
          <p:spPr>
            <a:xfrm>
              <a:off x="1616149" y="4688958"/>
              <a:ext cx="3062177" cy="1541721"/>
            </a:xfrm>
            <a:prstGeom prst="rect">
              <a:avLst/>
            </a:prstGeom>
            <a:noFill/>
            <a:ln>
              <a:noFill/>
            </a:ln>
          </p:spPr>
        </p:pic>
        <p:pic>
          <p:nvPicPr>
            <p:cNvPr id="112" name="Google Shape;112;p6"/>
            <p:cNvPicPr preferRelativeResize="0"/>
            <p:nvPr/>
          </p:nvPicPr>
          <p:blipFill rotWithShape="1">
            <a:blip r:embed="rId3">
              <a:alphaModFix/>
            </a:blip>
            <a:srcRect l="82097" t="33075" b="32304"/>
            <a:stretch/>
          </p:blipFill>
          <p:spPr>
            <a:xfrm>
              <a:off x="9005776" y="3211032"/>
              <a:ext cx="1616147" cy="1583125"/>
            </a:xfrm>
            <a:prstGeom prst="rect">
              <a:avLst/>
            </a:prstGeom>
            <a:noFill/>
            <a:ln>
              <a:noFill/>
            </a:ln>
          </p:spPr>
        </p:pic>
      </p:grpSp>
      <p:sp>
        <p:nvSpPr>
          <p:cNvPr id="113" name="Google Shape;113;p6"/>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Bakgrund 6</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072"/>
        <p:cNvGrpSpPr/>
        <p:nvPr/>
      </p:nvGrpSpPr>
      <p:grpSpPr>
        <a:xfrm>
          <a:off x="0" y="0"/>
          <a:ext cx="0" cy="0"/>
          <a:chOff x="0" y="0"/>
          <a:chExt cx="0" cy="0"/>
        </a:xfrm>
      </p:grpSpPr>
      <p:sp>
        <p:nvSpPr>
          <p:cNvPr id="1073" name="Google Shape;1073;p60"/>
          <p:cNvSpPr/>
          <p:nvPr/>
        </p:nvSpPr>
        <p:spPr>
          <a:xfrm>
            <a:off x="1693627" y="1558919"/>
            <a:ext cx="8770289" cy="4688736"/>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pic>
        <p:nvPicPr>
          <p:cNvPr id="1074" name="Google Shape;1074;p60"/>
          <p:cNvPicPr preferRelativeResize="0"/>
          <p:nvPr/>
        </p:nvPicPr>
        <p:blipFill rotWithShape="1">
          <a:blip r:embed="rId3">
            <a:alphaModFix/>
          </a:blip>
          <a:srcRect/>
          <a:stretch/>
        </p:blipFill>
        <p:spPr>
          <a:xfrm>
            <a:off x="3891903" y="1632008"/>
            <a:ext cx="5217263" cy="4564139"/>
          </a:xfrm>
          <a:prstGeom prst="rect">
            <a:avLst/>
          </a:prstGeom>
          <a:noFill/>
          <a:ln>
            <a:noFill/>
          </a:ln>
        </p:spPr>
      </p:pic>
      <p:sp>
        <p:nvSpPr>
          <p:cNvPr id="1075" name="Google Shape;1075;p60"/>
          <p:cNvSpPr txBox="1"/>
          <p:nvPr/>
        </p:nvSpPr>
        <p:spPr>
          <a:xfrm>
            <a:off x="1838484" y="1735492"/>
            <a:ext cx="200225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a:solidFill>
                  <a:schemeClr val="dk1"/>
                </a:solidFill>
                <a:latin typeface="Calibri"/>
                <a:ea typeface="Calibri"/>
                <a:cs typeface="Calibri"/>
                <a:sym typeface="Calibri"/>
              </a:rPr>
              <a:t>How does the carbon footprint of protein-rich foods compare?</a:t>
            </a:r>
          </a:p>
        </p:txBody>
      </p:sp>
      <p:pic>
        <p:nvPicPr>
          <p:cNvPr id="1076" name="Google Shape;1076;p60"/>
          <p:cNvPicPr preferRelativeResize="0"/>
          <p:nvPr/>
        </p:nvPicPr>
        <p:blipFill rotWithShape="1">
          <a:blip r:embed="rId4">
            <a:alphaModFix/>
          </a:blip>
          <a:srcRect l="87213" r="1064" b="91868"/>
          <a:stretch/>
        </p:blipFill>
        <p:spPr>
          <a:xfrm>
            <a:off x="9596846" y="1697830"/>
            <a:ext cx="574766" cy="403533"/>
          </a:xfrm>
          <a:prstGeom prst="rect">
            <a:avLst/>
          </a:prstGeom>
          <a:noFill/>
          <a:ln>
            <a:noFill/>
          </a:ln>
        </p:spPr>
      </p:pic>
      <p:sp>
        <p:nvSpPr>
          <p:cNvPr id="1077" name="Google Shape;1077;p60"/>
          <p:cNvSpPr txBox="1"/>
          <p:nvPr/>
        </p:nvSpPr>
        <p:spPr>
          <a:xfrm>
            <a:off x="1845308" y="3230880"/>
            <a:ext cx="1637363" cy="290535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900" dirty="0">
                <a:solidFill>
                  <a:srgbClr val="526741"/>
                </a:solidFill>
                <a:latin typeface="Calibri"/>
                <a:ea typeface="Calibri"/>
                <a:cs typeface="Calibri"/>
                <a:sym typeface="Calibri"/>
              </a:rPr>
              <a:t>Note: Data refers to the greenhouse gas emissions of food products across a global sample of 38,700 commercially viable farms in 119 countries.</a:t>
            </a:r>
            <a:endParaRPr lang="sv-SE" dirty="0"/>
          </a:p>
          <a:p>
            <a:pPr marL="0" marR="0" lvl="0" indent="0" algn="l" rtl="0">
              <a:spcBef>
                <a:spcPts val="0"/>
              </a:spcBef>
              <a:spcAft>
                <a:spcPts val="0"/>
              </a:spcAft>
              <a:buNone/>
            </a:pPr>
            <a:r>
              <a:rPr lang="sv-SE" sz="900" dirty="0">
                <a:solidFill>
                  <a:srgbClr val="526741"/>
                </a:solidFill>
                <a:latin typeface="Calibri"/>
                <a:ea typeface="Calibri"/>
                <a:cs typeface="Calibri"/>
                <a:sym typeface="Calibri"/>
              </a:rPr>
              <a:t>Emissions are measured across the full supply chain, from land use change through to the retailer and includes on farm, processing, transport, packaging and retail emissions.</a:t>
            </a:r>
            <a:br>
              <a:rPr lang="sv-SE" sz="900" b="1" dirty="0">
                <a:solidFill>
                  <a:srgbClr val="526741"/>
                </a:solidFill>
                <a:latin typeface="Calibri"/>
                <a:ea typeface="Calibri"/>
                <a:cs typeface="Calibri"/>
                <a:sym typeface="Calibri"/>
              </a:rPr>
            </a:br>
            <a:r>
              <a:rPr lang="sv-SE" sz="900" b="1" dirty="0">
                <a:solidFill>
                  <a:srgbClr val="526741"/>
                </a:solidFill>
                <a:latin typeface="Calibri"/>
                <a:ea typeface="Calibri"/>
                <a:cs typeface="Calibri"/>
                <a:sym typeface="Calibri"/>
              </a:rPr>
              <a:t>Källa: </a:t>
            </a:r>
            <a:r>
              <a:rPr lang="sv-SE" sz="900" dirty="0">
                <a:solidFill>
                  <a:srgbClr val="526741"/>
                </a:solidFill>
                <a:latin typeface="Calibri"/>
                <a:ea typeface="Calibri"/>
                <a:cs typeface="Calibri"/>
                <a:sym typeface="Calibri"/>
              </a:rPr>
              <a:t>Joseph Poore &amp; Thomas Nemecek (2018). Reducing food´s environmental impacts through producers and consumers. Science.</a:t>
            </a:r>
            <a:br>
              <a:rPr lang="sv-SE" sz="900" dirty="0">
                <a:solidFill>
                  <a:srgbClr val="526741"/>
                </a:solidFill>
                <a:latin typeface="Calibri"/>
                <a:ea typeface="Calibri"/>
                <a:cs typeface="Calibri"/>
                <a:sym typeface="Calibri"/>
              </a:rPr>
            </a:br>
            <a:r>
              <a:rPr lang="sv-SE" sz="900" dirty="0">
                <a:solidFill>
                  <a:srgbClr val="526741"/>
                </a:solidFill>
                <a:latin typeface="Calibri"/>
                <a:ea typeface="Calibri"/>
                <a:cs typeface="Calibri"/>
                <a:sym typeface="Calibri"/>
              </a:rPr>
              <a:t>OurWorldinData.org – Research and data to make progress against the world´s largest problems.</a:t>
            </a:r>
            <a:endParaRPr lang="sv-SE" sz="800" dirty="0">
              <a:solidFill>
                <a:schemeClr val="dk1"/>
              </a:solidFill>
              <a:latin typeface="Calibri"/>
              <a:ea typeface="Calibri"/>
              <a:cs typeface="Calibri"/>
              <a:sym typeface="Calibri"/>
            </a:endParaRPr>
          </a:p>
        </p:txBody>
      </p:sp>
      <p:sp>
        <p:nvSpPr>
          <p:cNvPr id="1078" name="Google Shape;1078;p60"/>
          <p:cNvSpPr txBox="1">
            <a:spLocks noGrp="1"/>
          </p:cNvSpPr>
          <p:nvPr>
            <p:ph type="title"/>
          </p:nvPr>
        </p:nvSpPr>
        <p:spPr>
          <a:xfrm>
            <a:off x="838200" y="450851"/>
            <a:ext cx="10515600" cy="81301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PROTEINERS OLIKA KLIMATAVTRYCK</a:t>
            </a:r>
          </a:p>
        </p:txBody>
      </p:sp>
      <p:sp>
        <p:nvSpPr>
          <p:cNvPr id="1079" name="Google Shape;1079;p60"/>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60</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1083"/>
        <p:cNvGrpSpPr/>
        <p:nvPr/>
      </p:nvGrpSpPr>
      <p:grpSpPr>
        <a:xfrm>
          <a:off x="0" y="0"/>
          <a:ext cx="0" cy="0"/>
          <a:chOff x="0" y="0"/>
          <a:chExt cx="0" cy="0"/>
        </a:xfrm>
      </p:grpSpPr>
      <p:sp>
        <p:nvSpPr>
          <p:cNvPr id="1084" name="Google Shape;1084;p61"/>
          <p:cNvSpPr txBox="1">
            <a:spLocks noGrp="1"/>
          </p:cNvSpPr>
          <p:nvPr>
            <p:ph type="title"/>
          </p:nvPr>
        </p:nvSpPr>
        <p:spPr>
          <a:xfrm>
            <a:off x="838200" y="450851"/>
            <a:ext cx="10515600" cy="5329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KLIMATAVTRYCK FRÅN OLIKA LIVSMEDEL</a:t>
            </a:r>
          </a:p>
        </p:txBody>
      </p:sp>
      <p:graphicFrame>
        <p:nvGraphicFramePr>
          <p:cNvPr id="1085" name="Google Shape;1085;p61"/>
          <p:cNvGraphicFramePr/>
          <p:nvPr>
            <p:extLst>
              <p:ext uri="{D42A27DB-BD31-4B8C-83A1-F6EECF244321}">
                <p14:modId xmlns:p14="http://schemas.microsoft.com/office/powerpoint/2010/main" val="3215765642"/>
              </p:ext>
            </p:extLst>
          </p:nvPr>
        </p:nvGraphicFramePr>
        <p:xfrm>
          <a:off x="1223712" y="936981"/>
          <a:ext cx="9838274" cy="5364201"/>
        </p:xfrm>
        <a:graphic>
          <a:graphicData uri="http://schemas.openxmlformats.org/drawingml/2006/chart">
            <c:chart xmlns:c="http://schemas.openxmlformats.org/drawingml/2006/chart" xmlns:r="http://schemas.openxmlformats.org/officeDocument/2006/relationships" r:id="rId3"/>
          </a:graphicData>
        </a:graphic>
      </p:graphicFrame>
      <p:sp>
        <p:nvSpPr>
          <p:cNvPr id="1086" name="Google Shape;1086;p61"/>
          <p:cNvSpPr txBox="1"/>
          <p:nvPr/>
        </p:nvSpPr>
        <p:spPr>
          <a:xfrm>
            <a:off x="3928676" y="2666375"/>
            <a:ext cx="4675394" cy="1106958"/>
          </a:xfrm>
          <a:prstGeom prst="rect">
            <a:avLst/>
          </a:prstGeom>
          <a:solidFill>
            <a:srgbClr val="FF0000"/>
          </a:solidFill>
          <a:ln>
            <a:noFill/>
          </a:ln>
        </p:spPr>
        <p:txBody>
          <a:bodyPr spcFirstLastPara="1" wrap="square" lIns="121775" tIns="121775" rIns="121775" bIns="121775" anchor="t" anchorCtr="0">
            <a:spAutoFit/>
          </a:bodyPr>
          <a:lstStyle/>
          <a:p>
            <a:pPr marL="0" marR="0" lvl="0" indent="0" algn="l" rtl="0">
              <a:spcBef>
                <a:spcPts val="0"/>
              </a:spcBef>
              <a:spcAft>
                <a:spcPts val="0"/>
              </a:spcAft>
              <a:buNone/>
            </a:pPr>
            <a:r>
              <a:rPr lang="sv-SE" sz="1865" dirty="0">
                <a:solidFill>
                  <a:schemeClr val="lt1"/>
                </a:solidFill>
                <a:latin typeface="Arial"/>
                <a:ea typeface="Arial"/>
                <a:cs typeface="Arial"/>
                <a:sym typeface="Arial"/>
              </a:rPr>
              <a:t>Dela upp i proteinrika livsmedel och icke</a:t>
            </a:r>
          </a:p>
          <a:p>
            <a:pPr marL="0" marR="0" lvl="0" indent="0" algn="l" rtl="0">
              <a:spcBef>
                <a:spcPts val="0"/>
              </a:spcBef>
              <a:spcAft>
                <a:spcPts val="0"/>
              </a:spcAft>
              <a:buNone/>
            </a:pPr>
            <a:br>
              <a:rPr lang="sv-SE" sz="1865" dirty="0">
                <a:solidFill>
                  <a:schemeClr val="lt1"/>
                </a:solidFill>
                <a:latin typeface="Arial"/>
                <a:ea typeface="Arial"/>
                <a:cs typeface="Arial"/>
                <a:sym typeface="Arial"/>
              </a:rPr>
            </a:br>
            <a:r>
              <a:rPr lang="sv-SE" sz="1865" dirty="0">
                <a:solidFill>
                  <a:schemeClr val="lt1"/>
                </a:solidFill>
                <a:latin typeface="Arial"/>
                <a:ea typeface="Arial"/>
                <a:cs typeface="Arial"/>
                <a:sym typeface="Arial"/>
              </a:rPr>
              <a:t>/Petra???</a:t>
            </a:r>
          </a:p>
        </p:txBody>
      </p:sp>
      <p:sp>
        <p:nvSpPr>
          <p:cNvPr id="1087" name="Google Shape;1087;p61"/>
          <p:cNvSpPr/>
          <p:nvPr/>
        </p:nvSpPr>
        <p:spPr>
          <a:xfrm>
            <a:off x="858119" y="6534867"/>
            <a:ext cx="8121553" cy="215444"/>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Elin Röös,  Mat-klimat-listan Version 1.1, SLU 2014.</a:t>
            </a:r>
            <a:endParaRPr lang="sv-SE" sz="1000" dirty="0"/>
          </a:p>
        </p:txBody>
      </p:sp>
      <p:sp>
        <p:nvSpPr>
          <p:cNvPr id="1088" name="Google Shape;1088;p61"/>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a:t>61</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1093"/>
        <p:cNvGrpSpPr/>
        <p:nvPr/>
      </p:nvGrpSpPr>
      <p:grpSpPr>
        <a:xfrm>
          <a:off x="0" y="0"/>
          <a:ext cx="0" cy="0"/>
          <a:chOff x="0" y="0"/>
          <a:chExt cx="0" cy="0"/>
        </a:xfrm>
      </p:grpSpPr>
      <p:sp>
        <p:nvSpPr>
          <p:cNvPr id="1094" name="Google Shape;1094;p62"/>
          <p:cNvSpPr txBox="1">
            <a:spLocks noGrp="1"/>
          </p:cNvSpPr>
          <p:nvPr>
            <p:ph type="title"/>
          </p:nvPr>
        </p:nvSpPr>
        <p:spPr>
          <a:xfrm>
            <a:off x="838200" y="450850"/>
            <a:ext cx="10515600" cy="1325563"/>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2900"/>
              <a:buFont typeface="Calibri"/>
              <a:buNone/>
            </a:pPr>
            <a:r>
              <a:rPr lang="sv-SE" dirty="0"/>
              <a:t>MÄNNISKANS PÅVERKAN SEDAN </a:t>
            </a:r>
            <a:br>
              <a:rPr lang="sv-SE" dirty="0"/>
            </a:br>
            <a:r>
              <a:rPr lang="sv-SE" dirty="0"/>
              <a:t>1950-TALET PÅ PLANETEN</a:t>
            </a:r>
          </a:p>
        </p:txBody>
      </p:sp>
      <p:pic>
        <p:nvPicPr>
          <p:cNvPr id="1095" name="Google Shape;1095;p62" descr="Great Acceleration 2015 igbp src.jpg"/>
          <p:cNvPicPr preferRelativeResize="0"/>
          <p:nvPr/>
        </p:nvPicPr>
        <p:blipFill rotWithShape="1">
          <a:blip r:embed="rId3">
            <a:alphaModFix/>
          </a:blip>
          <a:srcRect/>
          <a:stretch/>
        </p:blipFill>
        <p:spPr>
          <a:xfrm>
            <a:off x="2462107" y="1583358"/>
            <a:ext cx="7300203" cy="5093667"/>
          </a:xfrm>
          <a:prstGeom prst="rect">
            <a:avLst/>
          </a:prstGeom>
          <a:noFill/>
          <a:ln>
            <a:noFill/>
          </a:ln>
        </p:spPr>
      </p:pic>
      <p:sp>
        <p:nvSpPr>
          <p:cNvPr id="1096" name="Google Shape;1096;p62"/>
          <p:cNvSpPr txBox="1"/>
          <p:nvPr/>
        </p:nvSpPr>
        <p:spPr>
          <a:xfrm>
            <a:off x="1159350" y="3023233"/>
            <a:ext cx="4675394" cy="1106958"/>
          </a:xfrm>
          <a:prstGeom prst="rect">
            <a:avLst/>
          </a:prstGeom>
          <a:solidFill>
            <a:srgbClr val="FF0000"/>
          </a:solidFill>
          <a:ln>
            <a:noFill/>
          </a:ln>
        </p:spPr>
        <p:txBody>
          <a:bodyPr spcFirstLastPara="1" wrap="square" lIns="121775" tIns="121775" rIns="121775" bIns="121775" anchor="t" anchorCtr="0">
            <a:spAutoFit/>
          </a:bodyPr>
          <a:lstStyle/>
          <a:p>
            <a:pPr marL="0" marR="0" lvl="0" indent="0" algn="l" rtl="0">
              <a:spcBef>
                <a:spcPts val="0"/>
              </a:spcBef>
              <a:spcAft>
                <a:spcPts val="0"/>
              </a:spcAft>
              <a:buNone/>
            </a:pPr>
            <a:r>
              <a:rPr lang="sv-SE" sz="1865" dirty="0">
                <a:solidFill>
                  <a:schemeClr val="lt1"/>
                </a:solidFill>
                <a:latin typeface="Arial"/>
                <a:ea typeface="Arial"/>
                <a:cs typeface="Arial"/>
                <a:sym typeface="Arial"/>
              </a:rPr>
              <a:t>Jag kommer inte åt något bättre underlag!</a:t>
            </a:r>
            <a:endParaRPr lang="sv-SE" dirty="0"/>
          </a:p>
          <a:p>
            <a:pPr marL="0" marR="0" lvl="0" indent="0" algn="l" rtl="0">
              <a:spcBef>
                <a:spcPts val="0"/>
              </a:spcBef>
              <a:spcAft>
                <a:spcPts val="0"/>
              </a:spcAft>
              <a:buNone/>
            </a:pPr>
            <a:br>
              <a:rPr lang="sv-SE" sz="1865" dirty="0">
                <a:solidFill>
                  <a:schemeClr val="lt1"/>
                </a:solidFill>
                <a:latin typeface="Arial"/>
                <a:ea typeface="Arial"/>
                <a:cs typeface="Arial"/>
                <a:sym typeface="Arial"/>
              </a:rPr>
            </a:br>
            <a:r>
              <a:rPr lang="sv-SE" sz="1865" dirty="0">
                <a:solidFill>
                  <a:schemeClr val="lt1"/>
                </a:solidFill>
                <a:latin typeface="Arial"/>
                <a:ea typeface="Arial"/>
                <a:cs typeface="Arial"/>
                <a:sym typeface="Arial"/>
              </a:rPr>
              <a:t>/Petra</a:t>
            </a:r>
          </a:p>
        </p:txBody>
      </p:sp>
      <p:sp>
        <p:nvSpPr>
          <p:cNvPr id="1097" name="Google Shape;1097;p62"/>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62</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1102"/>
        <p:cNvGrpSpPr/>
        <p:nvPr/>
      </p:nvGrpSpPr>
      <p:grpSpPr>
        <a:xfrm>
          <a:off x="0" y="0"/>
          <a:ext cx="0" cy="0"/>
          <a:chOff x="0" y="0"/>
          <a:chExt cx="0" cy="0"/>
        </a:xfrm>
      </p:grpSpPr>
      <p:sp>
        <p:nvSpPr>
          <p:cNvPr id="1103" name="Google Shape;1103;p63"/>
          <p:cNvSpPr txBox="1">
            <a:spLocks noGrp="1"/>
          </p:cNvSpPr>
          <p:nvPr>
            <p:ph type="title"/>
          </p:nvPr>
        </p:nvSpPr>
        <p:spPr>
          <a:xfrm>
            <a:off x="838200" y="450851"/>
            <a:ext cx="10515600" cy="64643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KLI</a:t>
            </a:r>
          </a:p>
        </p:txBody>
      </p:sp>
      <p:sp>
        <p:nvSpPr>
          <p:cNvPr id="1104" name="Google Shape;1104;p63"/>
          <p:cNvSpPr/>
          <p:nvPr/>
        </p:nvSpPr>
        <p:spPr>
          <a:xfrm>
            <a:off x="858119" y="6534867"/>
            <a:ext cx="8121553" cy="215444"/>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https://climate.nasa.gov/effects/</a:t>
            </a:r>
            <a:endParaRPr lang="sv-SE" sz="1000" dirty="0"/>
          </a:p>
        </p:txBody>
      </p:sp>
      <p:pic>
        <p:nvPicPr>
          <p:cNvPr id="1105" name="Google Shape;1105;p63"/>
          <p:cNvPicPr preferRelativeResize="0"/>
          <p:nvPr/>
        </p:nvPicPr>
        <p:blipFill rotWithShape="1">
          <a:blip r:embed="rId3">
            <a:alphaModFix/>
          </a:blip>
          <a:srcRect/>
          <a:stretch/>
        </p:blipFill>
        <p:spPr>
          <a:xfrm>
            <a:off x="1598567" y="1794738"/>
            <a:ext cx="9029700" cy="4445000"/>
          </a:xfrm>
          <a:prstGeom prst="roundRect">
            <a:avLst>
              <a:gd name="adj" fmla="val 8634"/>
            </a:avLst>
          </a:prstGeom>
          <a:noFill/>
          <a:ln w="28575" cap="flat" cmpd="sng">
            <a:solidFill>
              <a:srgbClr val="91AB7B"/>
            </a:solidFill>
            <a:prstDash val="solid"/>
            <a:round/>
            <a:headEnd type="none" w="sm" len="sm"/>
            <a:tailEnd type="none" w="sm" len="sm"/>
          </a:ln>
        </p:spPr>
      </p:pic>
      <p:sp>
        <p:nvSpPr>
          <p:cNvPr id="1106" name="Google Shape;1106;p63"/>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63</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1111"/>
        <p:cNvGrpSpPr/>
        <p:nvPr/>
      </p:nvGrpSpPr>
      <p:grpSpPr>
        <a:xfrm>
          <a:off x="0" y="0"/>
          <a:ext cx="0" cy="0"/>
          <a:chOff x="0" y="0"/>
          <a:chExt cx="0" cy="0"/>
        </a:xfrm>
      </p:grpSpPr>
      <p:sp>
        <p:nvSpPr>
          <p:cNvPr id="1112" name="Google Shape;1112;p64"/>
          <p:cNvSpPr/>
          <p:nvPr/>
        </p:nvSpPr>
        <p:spPr>
          <a:xfrm>
            <a:off x="1693627" y="1558919"/>
            <a:ext cx="8770289" cy="4688736"/>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113" name="Google Shape;1113;p64"/>
          <p:cNvSpPr txBox="1">
            <a:spLocks noGrp="1"/>
          </p:cNvSpPr>
          <p:nvPr>
            <p:ph type="title"/>
          </p:nvPr>
        </p:nvSpPr>
        <p:spPr>
          <a:xfrm>
            <a:off x="838200" y="450850"/>
            <a:ext cx="10515600" cy="83075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CO</a:t>
            </a:r>
            <a:r>
              <a:rPr lang="sv-SE" baseline="-25000" dirty="0"/>
              <a:t>2</a:t>
            </a:r>
            <a:r>
              <a:rPr lang="sv-SE" dirty="0"/>
              <a:t>-UTSLÄPP</a:t>
            </a:r>
          </a:p>
        </p:txBody>
      </p:sp>
      <p:graphicFrame>
        <p:nvGraphicFramePr>
          <p:cNvPr id="1114" name="Google Shape;1114;p64"/>
          <p:cNvGraphicFramePr/>
          <p:nvPr>
            <p:extLst>
              <p:ext uri="{D42A27DB-BD31-4B8C-83A1-F6EECF244321}">
                <p14:modId xmlns:p14="http://schemas.microsoft.com/office/powerpoint/2010/main" val="2775551815"/>
              </p:ext>
            </p:extLst>
          </p:nvPr>
        </p:nvGraphicFramePr>
        <p:xfrm>
          <a:off x="4153657" y="2124891"/>
          <a:ext cx="3938228" cy="3938228"/>
        </p:xfrm>
        <a:graphic>
          <a:graphicData uri="http://schemas.openxmlformats.org/drawingml/2006/chart">
            <c:chart xmlns:c="http://schemas.openxmlformats.org/drawingml/2006/chart" xmlns:r="http://schemas.openxmlformats.org/officeDocument/2006/relationships" r:id="rId3"/>
          </a:graphicData>
        </a:graphic>
      </p:graphicFrame>
      <p:sp>
        <p:nvSpPr>
          <p:cNvPr id="1115" name="Google Shape;1115;p64"/>
          <p:cNvSpPr/>
          <p:nvPr/>
        </p:nvSpPr>
        <p:spPr>
          <a:xfrm>
            <a:off x="4704261" y="1926878"/>
            <a:ext cx="1128714" cy="291561"/>
          </a:xfrm>
          <a:prstGeom prst="rect">
            <a:avLst/>
          </a:prstGeom>
          <a:noFill/>
          <a:ln>
            <a:noFill/>
          </a:ln>
        </p:spPr>
        <p:txBody>
          <a:bodyPr spcFirstLastPara="1" wrap="square" lIns="0" tIns="0" rIns="0" bIns="0" anchor="ctr" anchorCtr="0">
            <a:noAutofit/>
          </a:bodyPr>
          <a:lstStyle/>
          <a:p>
            <a:pPr marL="0" marR="0" lvl="0" indent="0" algn="r" rtl="0">
              <a:lnSpc>
                <a:spcPct val="120000"/>
              </a:lnSpc>
              <a:spcBef>
                <a:spcPts val="0"/>
              </a:spcBef>
              <a:spcAft>
                <a:spcPts val="0"/>
              </a:spcAft>
              <a:buNone/>
            </a:pPr>
            <a:r>
              <a:rPr lang="sv-SE" sz="1597" dirty="0">
                <a:solidFill>
                  <a:srgbClr val="000000"/>
                </a:solidFill>
                <a:latin typeface="Calibri"/>
                <a:ea typeface="Calibri"/>
                <a:cs typeface="Calibri"/>
                <a:sym typeface="Calibri"/>
              </a:rPr>
              <a:t>Byggnader</a:t>
            </a:r>
          </a:p>
        </p:txBody>
      </p:sp>
      <p:sp>
        <p:nvSpPr>
          <p:cNvPr id="1116" name="Google Shape;1116;p64"/>
          <p:cNvSpPr/>
          <p:nvPr/>
        </p:nvSpPr>
        <p:spPr>
          <a:xfrm>
            <a:off x="7708752" y="2529973"/>
            <a:ext cx="1522334" cy="518026"/>
          </a:xfrm>
          <a:prstGeom prst="rect">
            <a:avLst/>
          </a:prstGeom>
          <a:noFill/>
          <a:ln>
            <a:noFill/>
          </a:ln>
        </p:spPr>
        <p:txBody>
          <a:bodyPr spcFirstLastPara="1" wrap="square" lIns="0" tIns="0" rIns="0" bIns="0" anchor="ctr" anchorCtr="0">
            <a:noAutofit/>
          </a:bodyPr>
          <a:lstStyle/>
          <a:p>
            <a:pPr marL="0" marR="0" lvl="0" indent="0" algn="l" rtl="0">
              <a:lnSpc>
                <a:spcPct val="100187"/>
              </a:lnSpc>
              <a:spcBef>
                <a:spcPts val="0"/>
              </a:spcBef>
              <a:spcAft>
                <a:spcPts val="0"/>
              </a:spcAft>
              <a:buNone/>
            </a:pPr>
            <a:r>
              <a:rPr lang="sv-SE" sz="1597" dirty="0">
                <a:solidFill>
                  <a:srgbClr val="000000"/>
                </a:solidFill>
                <a:latin typeface="Calibri"/>
                <a:ea typeface="Calibri"/>
                <a:cs typeface="Calibri"/>
                <a:sym typeface="Calibri"/>
              </a:rPr>
              <a:t>Elektricitet och uppvärming</a:t>
            </a:r>
          </a:p>
        </p:txBody>
      </p:sp>
      <p:sp>
        <p:nvSpPr>
          <p:cNvPr id="1117" name="Google Shape;1117;p64"/>
          <p:cNvSpPr/>
          <p:nvPr/>
        </p:nvSpPr>
        <p:spPr>
          <a:xfrm>
            <a:off x="7526439" y="5349780"/>
            <a:ext cx="1966973" cy="291561"/>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None/>
            </a:pPr>
            <a:r>
              <a:rPr lang="sv-SE" sz="1597" dirty="0">
                <a:solidFill>
                  <a:srgbClr val="000000"/>
                </a:solidFill>
                <a:latin typeface="Calibri"/>
                <a:ea typeface="Calibri"/>
                <a:cs typeface="Calibri"/>
                <a:sym typeface="Calibri"/>
              </a:rPr>
              <a:t>Skog och jordbruk</a:t>
            </a:r>
          </a:p>
        </p:txBody>
      </p:sp>
      <p:sp>
        <p:nvSpPr>
          <p:cNvPr id="1118" name="Google Shape;1118;p64"/>
          <p:cNvSpPr/>
          <p:nvPr/>
        </p:nvSpPr>
        <p:spPr>
          <a:xfrm>
            <a:off x="4234063" y="5596031"/>
            <a:ext cx="720449" cy="291561"/>
          </a:xfrm>
          <a:prstGeom prst="rect">
            <a:avLst/>
          </a:prstGeom>
          <a:noFill/>
          <a:ln>
            <a:noFill/>
          </a:ln>
        </p:spPr>
        <p:txBody>
          <a:bodyPr spcFirstLastPara="1" wrap="square" lIns="0" tIns="0" rIns="0" bIns="0" anchor="ctr" anchorCtr="0">
            <a:noAutofit/>
          </a:bodyPr>
          <a:lstStyle/>
          <a:p>
            <a:pPr marL="0" marR="0" lvl="0" indent="0" algn="r" rtl="0">
              <a:lnSpc>
                <a:spcPct val="120000"/>
              </a:lnSpc>
              <a:spcBef>
                <a:spcPts val="0"/>
              </a:spcBef>
              <a:spcAft>
                <a:spcPts val="0"/>
              </a:spcAft>
              <a:buNone/>
            </a:pPr>
            <a:r>
              <a:rPr lang="sv-SE" sz="1597" dirty="0">
                <a:solidFill>
                  <a:srgbClr val="000000"/>
                </a:solidFill>
                <a:latin typeface="Calibri"/>
                <a:ea typeface="Calibri"/>
                <a:cs typeface="Calibri"/>
                <a:sym typeface="Calibri"/>
              </a:rPr>
              <a:t>Industri</a:t>
            </a:r>
          </a:p>
        </p:txBody>
      </p:sp>
      <p:sp>
        <p:nvSpPr>
          <p:cNvPr id="1119" name="Google Shape;1119;p64"/>
          <p:cNvSpPr/>
          <p:nvPr/>
        </p:nvSpPr>
        <p:spPr>
          <a:xfrm>
            <a:off x="2871900" y="3754401"/>
            <a:ext cx="1295118" cy="291561"/>
          </a:xfrm>
          <a:prstGeom prst="rect">
            <a:avLst/>
          </a:prstGeom>
          <a:noFill/>
          <a:ln>
            <a:noFill/>
          </a:ln>
        </p:spPr>
        <p:txBody>
          <a:bodyPr spcFirstLastPara="1" wrap="square" lIns="0" tIns="0" rIns="0" bIns="0" anchor="ctr" anchorCtr="0">
            <a:noAutofit/>
          </a:bodyPr>
          <a:lstStyle/>
          <a:p>
            <a:pPr marL="0" marR="0" lvl="0" indent="0" algn="r" rtl="0">
              <a:lnSpc>
                <a:spcPct val="120000"/>
              </a:lnSpc>
              <a:spcBef>
                <a:spcPts val="0"/>
              </a:spcBef>
              <a:spcAft>
                <a:spcPts val="0"/>
              </a:spcAft>
              <a:buNone/>
            </a:pPr>
            <a:r>
              <a:rPr lang="sv-SE" sz="1597" dirty="0">
                <a:solidFill>
                  <a:srgbClr val="000000"/>
                </a:solidFill>
                <a:latin typeface="Calibri"/>
                <a:ea typeface="Calibri"/>
                <a:cs typeface="Calibri"/>
                <a:sym typeface="Calibri"/>
              </a:rPr>
              <a:t>Transporter</a:t>
            </a:r>
          </a:p>
        </p:txBody>
      </p:sp>
      <p:sp>
        <p:nvSpPr>
          <p:cNvPr id="1120" name="Google Shape;1120;p64"/>
          <p:cNvSpPr/>
          <p:nvPr/>
        </p:nvSpPr>
        <p:spPr>
          <a:xfrm>
            <a:off x="4318857" y="2391908"/>
            <a:ext cx="507061" cy="291561"/>
          </a:xfrm>
          <a:prstGeom prst="rect">
            <a:avLst/>
          </a:prstGeom>
          <a:noFill/>
          <a:ln>
            <a:noFill/>
          </a:ln>
        </p:spPr>
        <p:txBody>
          <a:bodyPr spcFirstLastPara="1" wrap="square" lIns="0" tIns="0" rIns="0" bIns="0" anchor="ctr" anchorCtr="0">
            <a:noAutofit/>
          </a:bodyPr>
          <a:lstStyle/>
          <a:p>
            <a:pPr marL="0" marR="0" lvl="0" indent="0" algn="r" rtl="0">
              <a:lnSpc>
                <a:spcPct val="120000"/>
              </a:lnSpc>
              <a:spcBef>
                <a:spcPts val="0"/>
              </a:spcBef>
              <a:spcAft>
                <a:spcPts val="0"/>
              </a:spcAft>
              <a:buNone/>
            </a:pPr>
            <a:r>
              <a:rPr lang="sv-SE" sz="1597" dirty="0">
                <a:solidFill>
                  <a:srgbClr val="000000"/>
                </a:solidFill>
                <a:latin typeface="Calibri"/>
                <a:ea typeface="Calibri"/>
                <a:cs typeface="Calibri"/>
                <a:sym typeface="Calibri"/>
              </a:rPr>
              <a:t>Annat</a:t>
            </a:r>
          </a:p>
        </p:txBody>
      </p:sp>
      <p:grpSp>
        <p:nvGrpSpPr>
          <p:cNvPr id="1121" name="Google Shape;1121;p64"/>
          <p:cNvGrpSpPr/>
          <p:nvPr/>
        </p:nvGrpSpPr>
        <p:grpSpPr>
          <a:xfrm>
            <a:off x="2073748" y="1770479"/>
            <a:ext cx="1977915" cy="659210"/>
            <a:chOff x="165432" y="3129463"/>
            <a:chExt cx="1486185" cy="495323"/>
          </a:xfrm>
        </p:grpSpPr>
        <p:sp>
          <p:nvSpPr>
            <p:cNvPr id="1122" name="Google Shape;1122;p64"/>
            <p:cNvSpPr/>
            <p:nvPr/>
          </p:nvSpPr>
          <p:spPr>
            <a:xfrm>
              <a:off x="165432" y="3171203"/>
              <a:ext cx="118653" cy="119859"/>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121775" tIns="60875" rIns="121775" bIns="60875" anchor="t" anchorCtr="0">
              <a:noAutofit/>
            </a:bodyPr>
            <a:lstStyle/>
            <a:p>
              <a:pPr marL="0" marR="0" lvl="0" indent="0" algn="ctr" rtl="0">
                <a:lnSpc>
                  <a:spcPct val="100000"/>
                </a:lnSpc>
                <a:spcBef>
                  <a:spcPts val="0"/>
                </a:spcBef>
                <a:spcAft>
                  <a:spcPts val="0"/>
                </a:spcAft>
                <a:buNone/>
              </a:pPr>
              <a:endParaRPr lang="sv-SE" sz="1200" dirty="0">
                <a:solidFill>
                  <a:srgbClr val="FFFFFF"/>
                </a:solidFill>
                <a:latin typeface="Calibri"/>
                <a:ea typeface="Calibri"/>
                <a:cs typeface="Calibri"/>
                <a:sym typeface="Calibri"/>
              </a:endParaRPr>
            </a:p>
          </p:txBody>
        </p:sp>
        <p:sp>
          <p:nvSpPr>
            <p:cNvPr id="1123" name="Google Shape;1123;p64"/>
            <p:cNvSpPr/>
            <p:nvPr/>
          </p:nvSpPr>
          <p:spPr>
            <a:xfrm>
              <a:off x="261556" y="3129463"/>
              <a:ext cx="1390061" cy="495323"/>
            </a:xfrm>
            <a:prstGeom prst="rect">
              <a:avLst/>
            </a:prstGeom>
            <a:noFill/>
            <a:ln>
              <a:noFill/>
            </a:ln>
          </p:spPr>
          <p:txBody>
            <a:bodyPr spcFirstLastPara="1" wrap="square" lIns="121775" tIns="60875" rIns="121775" bIns="60875" anchor="t" anchorCtr="0">
              <a:noAutofit/>
            </a:bodyPr>
            <a:lstStyle/>
            <a:p>
              <a:pPr marL="0" marR="0" lvl="0" indent="0" algn="l" rtl="0">
                <a:lnSpc>
                  <a:spcPct val="100000"/>
                </a:lnSpc>
                <a:spcBef>
                  <a:spcPts val="0"/>
                </a:spcBef>
                <a:spcAft>
                  <a:spcPts val="0"/>
                </a:spcAft>
                <a:buNone/>
              </a:pPr>
              <a:r>
                <a:rPr lang="sv-SE" sz="1200" dirty="0">
                  <a:solidFill>
                    <a:srgbClr val="000000"/>
                  </a:solidFill>
                  <a:latin typeface="Calibri"/>
                  <a:ea typeface="Calibri"/>
                  <a:cs typeface="Calibri"/>
                  <a:sym typeface="Calibri"/>
                </a:rPr>
                <a:t>Fossila bränslen står för ca ¾ delar av den totala CO</a:t>
              </a:r>
              <a:r>
                <a:rPr lang="sv-SE" sz="1200" baseline="-25000" dirty="0">
                  <a:solidFill>
                    <a:srgbClr val="000000"/>
                  </a:solidFill>
                  <a:latin typeface="Calibri"/>
                  <a:ea typeface="Calibri"/>
                  <a:cs typeface="Calibri"/>
                  <a:sym typeface="Calibri"/>
                </a:rPr>
                <a:t>2</a:t>
              </a:r>
              <a:r>
                <a:rPr lang="sv-SE" sz="1200" dirty="0">
                  <a:solidFill>
                    <a:srgbClr val="000000"/>
                  </a:solidFill>
                  <a:latin typeface="Calibri"/>
                  <a:ea typeface="Calibri"/>
                  <a:cs typeface="Calibri"/>
                  <a:sym typeface="Calibri"/>
                </a:rPr>
                <a:t> utsläppen</a:t>
              </a:r>
            </a:p>
          </p:txBody>
        </p:sp>
      </p:grpSp>
      <p:grpSp>
        <p:nvGrpSpPr>
          <p:cNvPr id="1124" name="Google Shape;1124;p64"/>
          <p:cNvGrpSpPr/>
          <p:nvPr/>
        </p:nvGrpSpPr>
        <p:grpSpPr>
          <a:xfrm>
            <a:off x="8198868" y="1770487"/>
            <a:ext cx="2088950" cy="554708"/>
            <a:chOff x="165432" y="3129464"/>
            <a:chExt cx="1569615" cy="416801"/>
          </a:xfrm>
        </p:grpSpPr>
        <p:sp>
          <p:nvSpPr>
            <p:cNvPr id="1125" name="Google Shape;1125;p64"/>
            <p:cNvSpPr/>
            <p:nvPr/>
          </p:nvSpPr>
          <p:spPr>
            <a:xfrm>
              <a:off x="165432" y="3171203"/>
              <a:ext cx="118653" cy="119859"/>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21775" tIns="60875" rIns="121775" bIns="60875" anchor="t" anchorCtr="0">
              <a:noAutofit/>
            </a:bodyPr>
            <a:lstStyle/>
            <a:p>
              <a:pPr marL="0" marR="0" lvl="0" indent="0" algn="ctr" rtl="0">
                <a:lnSpc>
                  <a:spcPct val="100000"/>
                </a:lnSpc>
                <a:spcBef>
                  <a:spcPts val="0"/>
                </a:spcBef>
                <a:spcAft>
                  <a:spcPts val="0"/>
                </a:spcAft>
                <a:buNone/>
              </a:pPr>
              <a:endParaRPr lang="sv-SE" sz="1200" dirty="0">
                <a:solidFill>
                  <a:srgbClr val="FFFFFF"/>
                </a:solidFill>
                <a:latin typeface="Calibri"/>
                <a:ea typeface="Calibri"/>
                <a:cs typeface="Calibri"/>
                <a:sym typeface="Calibri"/>
              </a:endParaRPr>
            </a:p>
          </p:txBody>
        </p:sp>
        <p:sp>
          <p:nvSpPr>
            <p:cNvPr id="1126" name="Google Shape;1126;p64"/>
            <p:cNvSpPr/>
            <p:nvPr/>
          </p:nvSpPr>
          <p:spPr>
            <a:xfrm>
              <a:off x="261557" y="3129464"/>
              <a:ext cx="1473490" cy="416801"/>
            </a:xfrm>
            <a:prstGeom prst="rect">
              <a:avLst/>
            </a:prstGeom>
            <a:noFill/>
            <a:ln>
              <a:noFill/>
            </a:ln>
          </p:spPr>
          <p:txBody>
            <a:bodyPr spcFirstLastPara="1" wrap="square" lIns="121775" tIns="60875" rIns="121775" bIns="60875" anchor="t" anchorCtr="0">
              <a:noAutofit/>
            </a:bodyPr>
            <a:lstStyle/>
            <a:p>
              <a:pPr marL="0" marR="0" lvl="0" indent="0" algn="l" rtl="0">
                <a:lnSpc>
                  <a:spcPct val="100000"/>
                </a:lnSpc>
                <a:spcBef>
                  <a:spcPts val="0"/>
                </a:spcBef>
                <a:spcAft>
                  <a:spcPts val="0"/>
                </a:spcAft>
                <a:buNone/>
              </a:pPr>
              <a:r>
                <a:rPr lang="sv-SE" sz="1200" dirty="0">
                  <a:solidFill>
                    <a:srgbClr val="000000"/>
                  </a:solidFill>
                  <a:latin typeface="Calibri"/>
                  <a:ea typeface="Calibri"/>
                  <a:cs typeface="Calibri"/>
                  <a:sym typeface="Calibri"/>
                </a:rPr>
                <a:t>1/4 av utstläppen kommer från avskogning, jordbruk och djuruppfödning</a:t>
              </a:r>
              <a:endParaRPr lang="sv-SE" dirty="0"/>
            </a:p>
          </p:txBody>
        </p:sp>
      </p:grpSp>
      <p:sp>
        <p:nvSpPr>
          <p:cNvPr id="1127" name="Google Shape;1127;p64"/>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a:t>64</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1131"/>
        <p:cNvGrpSpPr/>
        <p:nvPr/>
      </p:nvGrpSpPr>
      <p:grpSpPr>
        <a:xfrm>
          <a:off x="0" y="0"/>
          <a:ext cx="0" cy="0"/>
          <a:chOff x="0" y="0"/>
          <a:chExt cx="0" cy="0"/>
        </a:xfrm>
      </p:grpSpPr>
      <p:sp>
        <p:nvSpPr>
          <p:cNvPr id="1132" name="Google Shape;1132;p65"/>
          <p:cNvSpPr txBox="1">
            <a:spLocks noGrp="1"/>
          </p:cNvSpPr>
          <p:nvPr>
            <p:ph type="title"/>
          </p:nvPr>
        </p:nvSpPr>
        <p:spPr>
          <a:xfrm>
            <a:off x="838200" y="450851"/>
            <a:ext cx="10515600" cy="749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VÄXTHUSGASER I SVERIGE 2018 (MILJ TON CO</a:t>
            </a:r>
            <a:r>
              <a:rPr lang="sv-SE" baseline="-25000" dirty="0"/>
              <a:t>2</a:t>
            </a:r>
            <a:r>
              <a:rPr lang="sv-SE" dirty="0"/>
              <a:t>)</a:t>
            </a:r>
          </a:p>
        </p:txBody>
      </p:sp>
      <p:sp>
        <p:nvSpPr>
          <p:cNvPr id="1133" name="Google Shape;1133;p65"/>
          <p:cNvSpPr/>
          <p:nvPr/>
        </p:nvSpPr>
        <p:spPr>
          <a:xfrm>
            <a:off x="838200" y="6531994"/>
            <a:ext cx="8121553" cy="215444"/>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Naturvårdsverket.</a:t>
            </a:r>
            <a:endParaRPr lang="sv-SE" sz="1000" dirty="0"/>
          </a:p>
        </p:txBody>
      </p:sp>
      <p:grpSp>
        <p:nvGrpSpPr>
          <p:cNvPr id="1134" name="Google Shape;1134;p65"/>
          <p:cNvGrpSpPr/>
          <p:nvPr/>
        </p:nvGrpSpPr>
        <p:grpSpPr>
          <a:xfrm>
            <a:off x="1971674" y="1362075"/>
            <a:ext cx="8248991" cy="4885580"/>
            <a:chOff x="1971674" y="1362075"/>
            <a:chExt cx="8248991" cy="4885580"/>
          </a:xfrm>
        </p:grpSpPr>
        <p:sp>
          <p:nvSpPr>
            <p:cNvPr id="1135" name="Google Shape;1135;p65"/>
            <p:cNvSpPr/>
            <p:nvPr/>
          </p:nvSpPr>
          <p:spPr>
            <a:xfrm>
              <a:off x="1971674" y="1362075"/>
              <a:ext cx="8248991" cy="4885580"/>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136" name="Google Shape;1136;p65"/>
            <p:cNvSpPr/>
            <p:nvPr/>
          </p:nvSpPr>
          <p:spPr>
            <a:xfrm>
              <a:off x="7175091" y="1581150"/>
              <a:ext cx="1592825" cy="2769624"/>
            </a:xfrm>
            <a:prstGeom prst="rect">
              <a:avLst/>
            </a:prstGeom>
            <a:solidFill>
              <a:srgbClr val="91AB7B"/>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137" name="Google Shape;1137;p65"/>
            <p:cNvSpPr/>
            <p:nvPr/>
          </p:nvSpPr>
          <p:spPr>
            <a:xfrm>
              <a:off x="2362200" y="1581150"/>
              <a:ext cx="2453148" cy="4381500"/>
            </a:xfrm>
            <a:prstGeom prst="rect">
              <a:avLst/>
            </a:prstGeom>
            <a:solidFill>
              <a:schemeClr val="dk2"/>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138" name="Google Shape;1138;p65"/>
            <p:cNvSpPr/>
            <p:nvPr/>
          </p:nvSpPr>
          <p:spPr>
            <a:xfrm>
              <a:off x="4807975" y="1581150"/>
              <a:ext cx="2364350" cy="4381500"/>
            </a:xfrm>
            <a:prstGeom prst="rect">
              <a:avLst/>
            </a:prstGeom>
            <a:solidFill>
              <a:schemeClr val="accent4"/>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139" name="Google Shape;1139;p65"/>
            <p:cNvSpPr/>
            <p:nvPr/>
          </p:nvSpPr>
          <p:spPr>
            <a:xfrm>
              <a:off x="7182466" y="4353847"/>
              <a:ext cx="1541206" cy="1611876"/>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140" name="Google Shape;1140;p65"/>
            <p:cNvSpPr/>
            <p:nvPr/>
          </p:nvSpPr>
          <p:spPr>
            <a:xfrm>
              <a:off x="8767916" y="1581150"/>
              <a:ext cx="1084008" cy="2769624"/>
            </a:xfrm>
            <a:prstGeom prst="rect">
              <a:avLst/>
            </a:prstGeom>
            <a:solidFill>
              <a:schemeClr val="accent3"/>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141" name="Google Shape;1141;p65"/>
            <p:cNvSpPr/>
            <p:nvPr/>
          </p:nvSpPr>
          <p:spPr>
            <a:xfrm>
              <a:off x="8723672" y="4353847"/>
              <a:ext cx="1106128" cy="1611876"/>
            </a:xfrm>
            <a:prstGeom prst="rect">
              <a:avLst/>
            </a:prstGeom>
            <a:solidFill>
              <a:srgbClr val="7F7F7F"/>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142" name="Google Shape;1142;p65"/>
            <p:cNvSpPr txBox="1"/>
            <p:nvPr/>
          </p:nvSpPr>
          <p:spPr>
            <a:xfrm>
              <a:off x="2357508" y="1575872"/>
              <a:ext cx="12689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b="1" u="sng" dirty="0">
                  <a:solidFill>
                    <a:schemeClr val="lt1"/>
                  </a:solidFill>
                  <a:latin typeface="Calibri"/>
                  <a:ea typeface="Calibri"/>
                  <a:cs typeface="Calibri"/>
                  <a:sym typeface="Calibri"/>
                </a:rPr>
                <a:t>Industri, 17</a:t>
              </a:r>
              <a:endParaRPr lang="sv-SE" dirty="0"/>
            </a:p>
          </p:txBody>
        </p:sp>
        <p:sp>
          <p:nvSpPr>
            <p:cNvPr id="1143" name="Google Shape;1143;p65"/>
            <p:cNvSpPr txBox="1"/>
            <p:nvPr/>
          </p:nvSpPr>
          <p:spPr>
            <a:xfrm>
              <a:off x="2357508" y="2903228"/>
              <a:ext cx="11288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200" b="1" dirty="0">
                  <a:solidFill>
                    <a:schemeClr val="lt1"/>
                  </a:solidFill>
                  <a:latin typeface="Calibri"/>
                  <a:ea typeface="Calibri"/>
                  <a:cs typeface="Calibri"/>
                  <a:sym typeface="Calibri"/>
                </a:rPr>
                <a:t>Järn och stål, 6</a:t>
              </a:r>
              <a:endParaRPr lang="sv-SE" dirty="0"/>
            </a:p>
          </p:txBody>
        </p:sp>
        <p:sp>
          <p:nvSpPr>
            <p:cNvPr id="1144" name="Google Shape;1144;p65"/>
            <p:cNvSpPr txBox="1"/>
            <p:nvPr/>
          </p:nvSpPr>
          <p:spPr>
            <a:xfrm>
              <a:off x="2357508" y="4990125"/>
              <a:ext cx="7333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200" b="1" dirty="0">
                  <a:solidFill>
                    <a:schemeClr val="lt1"/>
                  </a:solidFill>
                  <a:latin typeface="Calibri"/>
                  <a:ea typeface="Calibri"/>
                  <a:cs typeface="Calibri"/>
                  <a:sym typeface="Calibri"/>
                </a:rPr>
                <a:t>Övrigt, 5</a:t>
              </a:r>
              <a:endParaRPr lang="sv-SE" dirty="0"/>
            </a:p>
          </p:txBody>
        </p:sp>
        <p:sp>
          <p:nvSpPr>
            <p:cNvPr id="1145" name="Google Shape;1145;p65"/>
            <p:cNvSpPr txBox="1"/>
            <p:nvPr/>
          </p:nvSpPr>
          <p:spPr>
            <a:xfrm>
              <a:off x="2357508" y="5698048"/>
              <a:ext cx="116641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200" b="1" dirty="0">
                  <a:solidFill>
                    <a:schemeClr val="lt1"/>
                  </a:solidFill>
                  <a:latin typeface="Calibri"/>
                  <a:ea typeface="Calibri"/>
                  <a:cs typeface="Calibri"/>
                  <a:sym typeface="Calibri"/>
                </a:rPr>
                <a:t>Raffinaderier, 3</a:t>
              </a:r>
              <a:endParaRPr lang="sv-SE" dirty="0"/>
            </a:p>
          </p:txBody>
        </p:sp>
        <p:sp>
          <p:nvSpPr>
            <p:cNvPr id="1146" name="Google Shape;1146;p65"/>
            <p:cNvSpPr txBox="1"/>
            <p:nvPr/>
          </p:nvSpPr>
          <p:spPr>
            <a:xfrm>
              <a:off x="3876591" y="4864764"/>
              <a:ext cx="68018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sv-SE" sz="1200" b="1" dirty="0">
                  <a:solidFill>
                    <a:schemeClr val="lt1"/>
                  </a:solidFill>
                  <a:latin typeface="Calibri"/>
                  <a:ea typeface="Calibri"/>
                  <a:cs typeface="Calibri"/>
                  <a:sym typeface="Calibri"/>
                </a:rPr>
                <a:t>Cement</a:t>
              </a:r>
              <a:br>
                <a:rPr lang="sv-SE" sz="1200" b="1" dirty="0">
                  <a:solidFill>
                    <a:schemeClr val="lt1"/>
                  </a:solidFill>
                  <a:latin typeface="Calibri"/>
                  <a:ea typeface="Calibri"/>
                  <a:cs typeface="Calibri"/>
                  <a:sym typeface="Calibri"/>
                </a:rPr>
              </a:br>
              <a:r>
                <a:rPr lang="sv-SE" sz="1200" b="1" dirty="0">
                  <a:solidFill>
                    <a:schemeClr val="lt1"/>
                  </a:solidFill>
                  <a:latin typeface="Calibri"/>
                  <a:ea typeface="Calibri"/>
                  <a:cs typeface="Calibri"/>
                  <a:sym typeface="Calibri"/>
                </a:rPr>
                <a:t>m.m., 3</a:t>
              </a:r>
              <a:endParaRPr lang="sv-SE" dirty="0"/>
            </a:p>
          </p:txBody>
        </p:sp>
        <p:sp>
          <p:nvSpPr>
            <p:cNvPr id="1147" name="Google Shape;1147;p65"/>
            <p:cNvSpPr txBox="1"/>
            <p:nvPr/>
          </p:nvSpPr>
          <p:spPr>
            <a:xfrm>
              <a:off x="4790993" y="1575872"/>
              <a:ext cx="144693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b="1" u="sng" dirty="0">
                  <a:solidFill>
                    <a:schemeClr val="lt1"/>
                  </a:solidFill>
                  <a:latin typeface="Calibri"/>
                  <a:ea typeface="Calibri"/>
                  <a:cs typeface="Calibri"/>
                  <a:sym typeface="Calibri"/>
                </a:rPr>
                <a:t>Transport, 16</a:t>
              </a:r>
              <a:endParaRPr lang="sv-SE" dirty="0"/>
            </a:p>
          </p:txBody>
        </p:sp>
        <p:sp>
          <p:nvSpPr>
            <p:cNvPr id="1148" name="Google Shape;1148;p65"/>
            <p:cNvSpPr txBox="1"/>
            <p:nvPr/>
          </p:nvSpPr>
          <p:spPr>
            <a:xfrm>
              <a:off x="7150734" y="1575872"/>
              <a:ext cx="12558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b="1" u="sng" dirty="0">
                  <a:solidFill>
                    <a:schemeClr val="lt1"/>
                  </a:solidFill>
                  <a:latin typeface="Calibri"/>
                  <a:ea typeface="Calibri"/>
                  <a:cs typeface="Calibri"/>
                  <a:sym typeface="Calibri"/>
                </a:rPr>
                <a:t>Jordbruk, 7</a:t>
              </a:r>
              <a:endParaRPr lang="sv-SE" dirty="0"/>
            </a:p>
          </p:txBody>
        </p:sp>
        <p:sp>
          <p:nvSpPr>
            <p:cNvPr id="1149" name="Google Shape;1149;p65"/>
            <p:cNvSpPr txBox="1"/>
            <p:nvPr/>
          </p:nvSpPr>
          <p:spPr>
            <a:xfrm>
              <a:off x="4790991" y="4038854"/>
              <a:ext cx="69916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200" b="1" dirty="0">
                  <a:solidFill>
                    <a:schemeClr val="lt1"/>
                  </a:solidFill>
                  <a:latin typeface="Calibri"/>
                  <a:ea typeface="Calibri"/>
                  <a:cs typeface="Calibri"/>
                  <a:sym typeface="Calibri"/>
                </a:rPr>
                <a:t>Bilar, 10</a:t>
              </a:r>
              <a:endParaRPr lang="sv-SE" dirty="0"/>
            </a:p>
          </p:txBody>
        </p:sp>
        <p:sp>
          <p:nvSpPr>
            <p:cNvPr id="1150" name="Google Shape;1150;p65"/>
            <p:cNvSpPr txBox="1"/>
            <p:nvPr/>
          </p:nvSpPr>
          <p:spPr>
            <a:xfrm>
              <a:off x="4790991" y="5712796"/>
              <a:ext cx="87055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200" b="1" dirty="0">
                  <a:solidFill>
                    <a:schemeClr val="lt1"/>
                  </a:solidFill>
                  <a:latin typeface="Calibri"/>
                  <a:ea typeface="Calibri"/>
                  <a:cs typeface="Calibri"/>
                  <a:sym typeface="Calibri"/>
                </a:rPr>
                <a:t>Lastbilar, 5</a:t>
              </a:r>
              <a:endParaRPr lang="sv-SE" dirty="0"/>
            </a:p>
          </p:txBody>
        </p:sp>
        <p:sp>
          <p:nvSpPr>
            <p:cNvPr id="1151" name="Google Shape;1151;p65"/>
            <p:cNvSpPr txBox="1"/>
            <p:nvPr/>
          </p:nvSpPr>
          <p:spPr>
            <a:xfrm>
              <a:off x="6641914" y="5712796"/>
              <a:ext cx="55810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200" b="1" dirty="0">
                  <a:solidFill>
                    <a:schemeClr val="lt1"/>
                  </a:solidFill>
                  <a:latin typeface="Calibri"/>
                  <a:ea typeface="Calibri"/>
                  <a:cs typeface="Calibri"/>
                  <a:sym typeface="Calibri"/>
                </a:rPr>
                <a:t>Övr, 1</a:t>
              </a:r>
              <a:endParaRPr lang="sv-SE" dirty="0"/>
            </a:p>
          </p:txBody>
        </p:sp>
        <p:sp>
          <p:nvSpPr>
            <p:cNvPr id="1152" name="Google Shape;1152;p65"/>
            <p:cNvSpPr txBox="1"/>
            <p:nvPr/>
          </p:nvSpPr>
          <p:spPr>
            <a:xfrm>
              <a:off x="7150734" y="4385439"/>
              <a:ext cx="915764"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sv-SE" sz="1600" b="1" u="sng" dirty="0">
                  <a:solidFill>
                    <a:schemeClr val="lt1"/>
                  </a:solidFill>
                  <a:latin typeface="Calibri"/>
                  <a:ea typeface="Calibri"/>
                  <a:cs typeface="Calibri"/>
                  <a:sym typeface="Calibri"/>
                </a:rPr>
                <a:t>Övrigt, 4</a:t>
              </a:r>
              <a:endParaRPr lang="sv-SE" dirty="0"/>
            </a:p>
          </p:txBody>
        </p:sp>
        <p:sp>
          <p:nvSpPr>
            <p:cNvPr id="1153" name="Google Shape;1153;p65"/>
            <p:cNvSpPr txBox="1"/>
            <p:nvPr/>
          </p:nvSpPr>
          <p:spPr>
            <a:xfrm>
              <a:off x="8750934" y="1627490"/>
              <a:ext cx="92704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sv-SE" sz="1600" b="1" u="sng" dirty="0">
                  <a:solidFill>
                    <a:schemeClr val="lt1"/>
                  </a:solidFill>
                  <a:latin typeface="Calibri"/>
                  <a:ea typeface="Calibri"/>
                  <a:cs typeface="Calibri"/>
                  <a:sym typeface="Calibri"/>
                </a:rPr>
                <a:t>El och</a:t>
              </a:r>
              <a:br>
                <a:rPr lang="sv-SE" sz="1600" b="1" u="sng" dirty="0">
                  <a:solidFill>
                    <a:schemeClr val="lt1"/>
                  </a:solidFill>
                  <a:latin typeface="Calibri"/>
                  <a:ea typeface="Calibri"/>
                  <a:cs typeface="Calibri"/>
                  <a:sym typeface="Calibri"/>
                </a:rPr>
              </a:br>
              <a:r>
                <a:rPr lang="sv-SE" sz="1600" b="1" u="sng" dirty="0">
                  <a:solidFill>
                    <a:schemeClr val="lt1"/>
                  </a:solidFill>
                  <a:latin typeface="Calibri"/>
                  <a:ea typeface="Calibri"/>
                  <a:cs typeface="Calibri"/>
                  <a:sym typeface="Calibri"/>
                </a:rPr>
                <a:t>fjärr-</a:t>
              </a:r>
              <a:br>
                <a:rPr lang="sv-SE" sz="1600" b="1" u="sng" dirty="0">
                  <a:solidFill>
                    <a:schemeClr val="lt1"/>
                  </a:solidFill>
                  <a:latin typeface="Calibri"/>
                  <a:ea typeface="Calibri"/>
                  <a:cs typeface="Calibri"/>
                  <a:sym typeface="Calibri"/>
                </a:rPr>
              </a:br>
              <a:r>
                <a:rPr lang="sv-SE" sz="1600" b="1" u="sng" dirty="0">
                  <a:solidFill>
                    <a:schemeClr val="lt1"/>
                  </a:solidFill>
                  <a:latin typeface="Calibri"/>
                  <a:ea typeface="Calibri"/>
                  <a:cs typeface="Calibri"/>
                  <a:sym typeface="Calibri"/>
                </a:rPr>
                <a:t>värme, 5</a:t>
              </a:r>
              <a:endParaRPr lang="sv-SE" dirty="0"/>
            </a:p>
          </p:txBody>
        </p:sp>
        <p:sp>
          <p:nvSpPr>
            <p:cNvPr id="1154" name="Google Shape;1154;p65"/>
            <p:cNvSpPr txBox="1"/>
            <p:nvPr/>
          </p:nvSpPr>
          <p:spPr>
            <a:xfrm>
              <a:off x="8699314" y="4348567"/>
              <a:ext cx="115711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sv-SE" sz="1600" b="1" u="sng" dirty="0">
                  <a:solidFill>
                    <a:schemeClr val="lt1"/>
                  </a:solidFill>
                  <a:latin typeface="Calibri"/>
                  <a:ea typeface="Calibri"/>
                  <a:cs typeface="Calibri"/>
                  <a:sym typeface="Calibri"/>
                </a:rPr>
                <a:t>Arbets-</a:t>
              </a:r>
              <a:br>
                <a:rPr lang="sv-SE" sz="1600" b="1" u="sng" dirty="0">
                  <a:solidFill>
                    <a:schemeClr val="lt1"/>
                  </a:solidFill>
                  <a:latin typeface="Calibri"/>
                  <a:ea typeface="Calibri"/>
                  <a:cs typeface="Calibri"/>
                  <a:sym typeface="Calibri"/>
                </a:rPr>
              </a:br>
              <a:r>
                <a:rPr lang="sv-SE" sz="1600" b="1" u="sng" dirty="0">
                  <a:solidFill>
                    <a:schemeClr val="lt1"/>
                  </a:solidFill>
                  <a:latin typeface="Calibri"/>
                  <a:ea typeface="Calibri"/>
                  <a:cs typeface="Calibri"/>
                  <a:sym typeface="Calibri"/>
                </a:rPr>
                <a:t>maskiner, 3</a:t>
              </a:r>
              <a:endParaRPr lang="sv-SE" dirty="0"/>
            </a:p>
          </p:txBody>
        </p:sp>
        <p:cxnSp>
          <p:nvCxnSpPr>
            <p:cNvPr id="1155" name="Google Shape;1155;p65"/>
            <p:cNvCxnSpPr/>
            <p:nvPr/>
          </p:nvCxnSpPr>
          <p:spPr>
            <a:xfrm>
              <a:off x="2374491" y="3156155"/>
              <a:ext cx="2433484" cy="0"/>
            </a:xfrm>
            <a:prstGeom prst="straightConnector1">
              <a:avLst/>
            </a:prstGeom>
            <a:noFill/>
            <a:ln w="19050" cap="flat" cmpd="sng">
              <a:solidFill>
                <a:schemeClr val="lt1"/>
              </a:solidFill>
              <a:prstDash val="solid"/>
              <a:miter lim="800000"/>
              <a:headEnd type="none" w="sm" len="sm"/>
              <a:tailEnd type="none" w="sm" len="sm"/>
            </a:ln>
          </p:spPr>
        </p:cxnSp>
        <p:cxnSp>
          <p:nvCxnSpPr>
            <p:cNvPr id="1156" name="Google Shape;1156;p65"/>
            <p:cNvCxnSpPr/>
            <p:nvPr/>
          </p:nvCxnSpPr>
          <p:spPr>
            <a:xfrm>
              <a:off x="2359742" y="5235677"/>
              <a:ext cx="2433484" cy="0"/>
            </a:xfrm>
            <a:prstGeom prst="straightConnector1">
              <a:avLst/>
            </a:prstGeom>
            <a:noFill/>
            <a:ln w="19050" cap="flat" cmpd="sng">
              <a:solidFill>
                <a:schemeClr val="lt1"/>
              </a:solidFill>
              <a:prstDash val="solid"/>
              <a:miter lim="800000"/>
              <a:headEnd type="none" w="sm" len="sm"/>
              <a:tailEnd type="none" w="sm" len="sm"/>
            </a:ln>
          </p:spPr>
        </p:cxnSp>
        <p:cxnSp>
          <p:nvCxnSpPr>
            <p:cNvPr id="1157" name="Google Shape;1157;p65"/>
            <p:cNvCxnSpPr/>
            <p:nvPr/>
          </p:nvCxnSpPr>
          <p:spPr>
            <a:xfrm>
              <a:off x="3886200" y="3156155"/>
              <a:ext cx="0" cy="2086897"/>
            </a:xfrm>
            <a:prstGeom prst="straightConnector1">
              <a:avLst/>
            </a:prstGeom>
            <a:noFill/>
            <a:ln w="19050" cap="flat" cmpd="sng">
              <a:solidFill>
                <a:schemeClr val="lt1"/>
              </a:solidFill>
              <a:prstDash val="solid"/>
              <a:miter lim="800000"/>
              <a:headEnd type="none" w="sm" len="sm"/>
              <a:tailEnd type="none" w="sm" len="sm"/>
            </a:ln>
          </p:spPr>
        </p:cxnSp>
        <p:cxnSp>
          <p:nvCxnSpPr>
            <p:cNvPr id="1158" name="Google Shape;1158;p65"/>
            <p:cNvCxnSpPr/>
            <p:nvPr/>
          </p:nvCxnSpPr>
          <p:spPr>
            <a:xfrm>
              <a:off x="4793226" y="4277032"/>
              <a:ext cx="2374490" cy="0"/>
            </a:xfrm>
            <a:prstGeom prst="straightConnector1">
              <a:avLst/>
            </a:prstGeom>
            <a:noFill/>
            <a:ln w="19050" cap="flat" cmpd="sng">
              <a:solidFill>
                <a:schemeClr val="lt1"/>
              </a:solidFill>
              <a:prstDash val="solid"/>
              <a:miter lim="800000"/>
              <a:headEnd type="none" w="sm" len="sm"/>
              <a:tailEnd type="none" w="sm" len="sm"/>
            </a:ln>
          </p:spPr>
        </p:cxnSp>
        <p:cxnSp>
          <p:nvCxnSpPr>
            <p:cNvPr id="1159" name="Google Shape;1159;p65"/>
            <p:cNvCxnSpPr/>
            <p:nvPr/>
          </p:nvCxnSpPr>
          <p:spPr>
            <a:xfrm>
              <a:off x="7175091" y="4350774"/>
              <a:ext cx="2647335" cy="0"/>
            </a:xfrm>
            <a:prstGeom prst="straightConnector1">
              <a:avLst/>
            </a:prstGeom>
            <a:noFill/>
            <a:ln w="19050" cap="flat" cmpd="sng">
              <a:solidFill>
                <a:schemeClr val="lt1"/>
              </a:solidFill>
              <a:prstDash val="solid"/>
              <a:miter lim="800000"/>
              <a:headEnd type="none" w="sm" len="sm"/>
              <a:tailEnd type="none" w="sm" len="sm"/>
            </a:ln>
          </p:spPr>
        </p:cxnSp>
        <p:cxnSp>
          <p:nvCxnSpPr>
            <p:cNvPr id="1160" name="Google Shape;1160;p65"/>
            <p:cNvCxnSpPr/>
            <p:nvPr/>
          </p:nvCxnSpPr>
          <p:spPr>
            <a:xfrm>
              <a:off x="6666271" y="4284406"/>
              <a:ext cx="0" cy="1681317"/>
            </a:xfrm>
            <a:prstGeom prst="straightConnector1">
              <a:avLst/>
            </a:prstGeom>
            <a:noFill/>
            <a:ln w="19050" cap="flat" cmpd="sng">
              <a:solidFill>
                <a:schemeClr val="lt1"/>
              </a:solidFill>
              <a:prstDash val="solid"/>
              <a:miter lim="800000"/>
              <a:headEnd type="none" w="sm" len="sm"/>
              <a:tailEnd type="none" w="sm" len="sm"/>
            </a:ln>
          </p:spPr>
        </p:cxnSp>
        <p:cxnSp>
          <p:nvCxnSpPr>
            <p:cNvPr id="1161" name="Google Shape;1161;p65"/>
            <p:cNvCxnSpPr/>
            <p:nvPr/>
          </p:nvCxnSpPr>
          <p:spPr>
            <a:xfrm>
              <a:off x="8767916" y="1578077"/>
              <a:ext cx="0" cy="2765323"/>
            </a:xfrm>
            <a:prstGeom prst="straightConnector1">
              <a:avLst/>
            </a:prstGeom>
            <a:noFill/>
            <a:ln w="19050" cap="flat" cmpd="sng">
              <a:solidFill>
                <a:schemeClr val="lt1"/>
              </a:solidFill>
              <a:prstDash val="solid"/>
              <a:miter lim="800000"/>
              <a:headEnd type="none" w="sm" len="sm"/>
              <a:tailEnd type="none" w="sm" len="sm"/>
            </a:ln>
          </p:spPr>
        </p:cxnSp>
        <p:cxnSp>
          <p:nvCxnSpPr>
            <p:cNvPr id="1162" name="Google Shape;1162;p65"/>
            <p:cNvCxnSpPr/>
            <p:nvPr/>
          </p:nvCxnSpPr>
          <p:spPr>
            <a:xfrm>
              <a:off x="8723671" y="4336025"/>
              <a:ext cx="0" cy="1622323"/>
            </a:xfrm>
            <a:prstGeom prst="straightConnector1">
              <a:avLst/>
            </a:prstGeom>
            <a:noFill/>
            <a:ln w="19050" cap="flat" cmpd="sng">
              <a:solidFill>
                <a:schemeClr val="lt1"/>
              </a:solidFill>
              <a:prstDash val="solid"/>
              <a:miter lim="800000"/>
              <a:headEnd type="none" w="sm" len="sm"/>
              <a:tailEnd type="none" w="sm" len="sm"/>
            </a:ln>
          </p:spPr>
        </p:cxnSp>
      </p:grpSp>
      <p:sp>
        <p:nvSpPr>
          <p:cNvPr id="1163" name="Google Shape;1163;p65"/>
          <p:cNvSpPr txBox="1"/>
          <p:nvPr/>
        </p:nvSpPr>
        <p:spPr>
          <a:xfrm>
            <a:off x="5729749" y="2468342"/>
            <a:ext cx="2101543" cy="1393959"/>
          </a:xfrm>
          <a:prstGeom prst="rect">
            <a:avLst/>
          </a:prstGeom>
          <a:solidFill>
            <a:srgbClr val="FF0000"/>
          </a:solidFill>
          <a:ln>
            <a:noFill/>
          </a:ln>
        </p:spPr>
        <p:txBody>
          <a:bodyPr spcFirstLastPara="1" wrap="square" lIns="121775" tIns="121775" rIns="121775" bIns="121775" anchor="t" anchorCtr="0">
            <a:spAutoFit/>
          </a:bodyPr>
          <a:lstStyle/>
          <a:p>
            <a:pPr marL="0" marR="0" lvl="0" indent="0" algn="l" rtl="0">
              <a:spcBef>
                <a:spcPts val="0"/>
              </a:spcBef>
              <a:spcAft>
                <a:spcPts val="0"/>
              </a:spcAft>
              <a:buNone/>
            </a:pPr>
            <a:r>
              <a:rPr lang="sv-SE" sz="1865" dirty="0">
                <a:solidFill>
                  <a:schemeClr val="lt1"/>
                </a:solidFill>
                <a:latin typeface="Arial"/>
                <a:ea typeface="Arial"/>
                <a:cs typeface="Arial"/>
                <a:sym typeface="Arial"/>
              </a:rPr>
              <a:t>Svår…. Hushåll / industry</a:t>
            </a:r>
            <a:endParaRPr lang="sv-SE" dirty="0"/>
          </a:p>
          <a:p>
            <a:pPr marL="0" marR="0" lvl="0" indent="0" algn="l" rtl="0">
              <a:spcBef>
                <a:spcPts val="0"/>
              </a:spcBef>
              <a:spcAft>
                <a:spcPts val="0"/>
              </a:spcAft>
              <a:buNone/>
            </a:pPr>
            <a:endParaRPr lang="sv-SE" sz="1865" dirty="0">
              <a:solidFill>
                <a:schemeClr val="lt1"/>
              </a:solidFill>
              <a:latin typeface="Arial"/>
              <a:ea typeface="Arial"/>
              <a:cs typeface="Arial"/>
              <a:sym typeface="Arial"/>
            </a:endParaRPr>
          </a:p>
          <a:p>
            <a:pPr marL="0" marR="0" lvl="0" indent="0" algn="l" rtl="0">
              <a:spcBef>
                <a:spcPts val="0"/>
              </a:spcBef>
              <a:spcAft>
                <a:spcPts val="0"/>
              </a:spcAft>
              <a:buNone/>
            </a:pPr>
            <a:r>
              <a:rPr lang="sv-SE" sz="1865" dirty="0">
                <a:solidFill>
                  <a:schemeClr val="lt1"/>
                </a:solidFill>
                <a:latin typeface="Arial"/>
                <a:ea typeface="Arial"/>
                <a:cs typeface="Arial"/>
                <a:sym typeface="Arial"/>
              </a:rPr>
              <a:t>/Petra??</a:t>
            </a:r>
          </a:p>
        </p:txBody>
      </p:sp>
      <p:sp>
        <p:nvSpPr>
          <p:cNvPr id="1164" name="Google Shape;1164;p65"/>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65</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1168"/>
        <p:cNvGrpSpPr/>
        <p:nvPr/>
      </p:nvGrpSpPr>
      <p:grpSpPr>
        <a:xfrm>
          <a:off x="0" y="0"/>
          <a:ext cx="0" cy="0"/>
          <a:chOff x="0" y="0"/>
          <a:chExt cx="0" cy="0"/>
        </a:xfrm>
      </p:grpSpPr>
      <p:sp>
        <p:nvSpPr>
          <p:cNvPr id="1169" name="Google Shape;1169;p66"/>
          <p:cNvSpPr txBox="1">
            <a:spLocks noGrp="1"/>
          </p:cNvSpPr>
          <p:nvPr>
            <p:ph type="title"/>
          </p:nvPr>
        </p:nvSpPr>
        <p:spPr>
          <a:xfrm>
            <a:off x="838200" y="450851"/>
            <a:ext cx="10515600" cy="67255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BIDÖDEN</a:t>
            </a:r>
          </a:p>
        </p:txBody>
      </p:sp>
      <p:sp>
        <p:nvSpPr>
          <p:cNvPr id="1170" name="Google Shape;1170;p66"/>
          <p:cNvSpPr txBox="1"/>
          <p:nvPr/>
        </p:nvSpPr>
        <p:spPr>
          <a:xfrm>
            <a:off x="838201" y="1919018"/>
            <a:ext cx="5264149" cy="21391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3200"/>
              <a:buFont typeface="Arial"/>
              <a:buNone/>
            </a:pPr>
            <a:r>
              <a:rPr lang="sv-SE" sz="3200" b="1" dirty="0">
                <a:solidFill>
                  <a:schemeClr val="dk2"/>
                </a:solidFill>
                <a:latin typeface="Calibri"/>
                <a:ea typeface="Calibri"/>
                <a:cs typeface="Calibri"/>
                <a:sym typeface="Calibri"/>
              </a:rPr>
              <a:t>Varför dör bina?</a:t>
            </a:r>
            <a:endParaRPr lang="sv-SE" sz="2000" b="1" dirty="0">
              <a:solidFill>
                <a:schemeClr val="dk2"/>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2"/>
              </a:buClr>
              <a:buSzPts val="2200"/>
              <a:buFont typeface="Arial"/>
              <a:buChar char="•"/>
            </a:pPr>
            <a:r>
              <a:rPr lang="sv-SE" sz="2200" dirty="0">
                <a:solidFill>
                  <a:schemeClr val="dk2"/>
                </a:solidFill>
                <a:latin typeface="Calibri"/>
                <a:ea typeface="Calibri"/>
                <a:cs typeface="Calibri"/>
                <a:sym typeface="Calibri"/>
              </a:rPr>
              <a:t>Bidöden är en fråga som oroar.</a:t>
            </a:r>
            <a:endParaRPr lang="sv-SE" dirty="0"/>
          </a:p>
          <a:p>
            <a:pPr marL="228600" marR="0" lvl="0" indent="-228600" algn="l" rtl="0">
              <a:lnSpc>
                <a:spcPct val="90000"/>
              </a:lnSpc>
              <a:spcBef>
                <a:spcPts val="1000"/>
              </a:spcBef>
              <a:spcAft>
                <a:spcPts val="0"/>
              </a:spcAft>
              <a:buClr>
                <a:schemeClr val="dk2"/>
              </a:buClr>
              <a:buSzPts val="2200"/>
              <a:buFont typeface="Arial"/>
              <a:buChar char="•"/>
            </a:pPr>
            <a:r>
              <a:rPr lang="sv-SE" sz="2200" dirty="0">
                <a:solidFill>
                  <a:schemeClr val="dk2"/>
                </a:solidFill>
                <a:latin typeface="Calibri"/>
                <a:ea typeface="Calibri"/>
                <a:cs typeface="Calibri"/>
                <a:sym typeface="Calibri"/>
              </a:rPr>
              <a:t>Men vad finns det egentligen för orsaker, naturliga och onaturliga, till att bina dör?</a:t>
            </a:r>
            <a:endParaRPr lang="sv-SE" dirty="0"/>
          </a:p>
        </p:txBody>
      </p:sp>
      <p:sp>
        <p:nvSpPr>
          <p:cNvPr id="1171" name="Google Shape;1171;p66"/>
          <p:cNvSpPr/>
          <p:nvPr/>
        </p:nvSpPr>
        <p:spPr>
          <a:xfrm>
            <a:off x="7068196" y="1545253"/>
            <a:ext cx="4615200" cy="4615200"/>
          </a:xfrm>
          <a:prstGeom prst="ellipse">
            <a:avLst/>
          </a:prstGeom>
          <a:blipFill rotWithShape="1">
            <a:blip r:embed="rId3">
              <a:alphaModFix/>
            </a:blip>
            <a:stretch>
              <a:fillRect l="-59570" r="-5956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3600" b="1" dirty="0">
              <a:solidFill>
                <a:schemeClr val="lt1"/>
              </a:solidFill>
              <a:latin typeface="Calibri"/>
              <a:ea typeface="Calibri"/>
              <a:cs typeface="Calibri"/>
              <a:sym typeface="Calibri"/>
            </a:endParaRPr>
          </a:p>
        </p:txBody>
      </p:sp>
      <p:sp>
        <p:nvSpPr>
          <p:cNvPr id="1172" name="Google Shape;1172;p66"/>
          <p:cNvSpPr txBox="1"/>
          <p:nvPr/>
        </p:nvSpPr>
        <p:spPr>
          <a:xfrm>
            <a:off x="853439" y="5040479"/>
            <a:ext cx="4145280" cy="890075"/>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Clr>
                <a:schemeClr val="dk1"/>
              </a:buClr>
              <a:buSzPts val="2400"/>
              <a:buFont typeface="Calibri"/>
              <a:buNone/>
            </a:pPr>
            <a:r>
              <a:rPr lang="sv-SE" sz="2400" dirty="0">
                <a:solidFill>
                  <a:schemeClr val="dk1"/>
                </a:solidFill>
                <a:latin typeface="Calibri"/>
                <a:ea typeface="Calibri"/>
                <a:cs typeface="Calibri"/>
                <a:sym typeface="Calibri"/>
              </a:rPr>
              <a:t>Läs mer på; Naturskyddsföreningen</a:t>
            </a:r>
            <a:endParaRPr lang="sv-SE" dirty="0"/>
          </a:p>
        </p:txBody>
      </p:sp>
      <p:sp>
        <p:nvSpPr>
          <p:cNvPr id="1173" name="Google Shape;1173;p66"/>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66</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1177"/>
        <p:cNvGrpSpPr/>
        <p:nvPr/>
      </p:nvGrpSpPr>
      <p:grpSpPr>
        <a:xfrm>
          <a:off x="0" y="0"/>
          <a:ext cx="0" cy="0"/>
          <a:chOff x="0" y="0"/>
          <a:chExt cx="0" cy="0"/>
        </a:xfrm>
      </p:grpSpPr>
      <p:sp>
        <p:nvSpPr>
          <p:cNvPr id="1178" name="Google Shape;1178;p67"/>
          <p:cNvSpPr txBox="1">
            <a:spLocks noGrp="1"/>
          </p:cNvSpPr>
          <p:nvPr>
            <p:ph type="title"/>
          </p:nvPr>
        </p:nvSpPr>
        <p:spPr>
          <a:xfrm>
            <a:off x="838200" y="450851"/>
            <a:ext cx="10515600" cy="6725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800"/>
              <a:buFont typeface="Calibri"/>
              <a:buNone/>
            </a:pPr>
            <a:r>
              <a:rPr lang="sv-SE" dirty="0"/>
              <a:t>ÅKERLANDSKAPET</a:t>
            </a:r>
          </a:p>
        </p:txBody>
      </p:sp>
      <p:sp>
        <p:nvSpPr>
          <p:cNvPr id="1179" name="Google Shape;1179;p67"/>
          <p:cNvSpPr txBox="1"/>
          <p:nvPr/>
        </p:nvSpPr>
        <p:spPr>
          <a:xfrm>
            <a:off x="3422467" y="5040479"/>
            <a:ext cx="2473235" cy="890075"/>
          </a:xfrm>
          <a:prstGeom prst="rect">
            <a:avLst/>
          </a:prstGeom>
          <a:noFill/>
          <a:ln>
            <a:noFill/>
          </a:ln>
        </p:spPr>
        <p:txBody>
          <a:bodyPr spcFirstLastPara="1" wrap="square" lIns="91425" tIns="45700" rIns="91425" bIns="45700" anchor="t" anchorCtr="0">
            <a:spAutoFit/>
          </a:bodyPr>
          <a:lstStyle/>
          <a:p>
            <a:pPr marL="0" marR="0" lvl="0" indent="0" algn="l" rtl="0">
              <a:lnSpc>
                <a:spcPct val="108333"/>
              </a:lnSpc>
              <a:spcBef>
                <a:spcPts val="0"/>
              </a:spcBef>
              <a:spcAft>
                <a:spcPts val="0"/>
              </a:spcAft>
              <a:buNone/>
            </a:pPr>
            <a:r>
              <a:rPr lang="sv-SE" sz="2400" dirty="0">
                <a:solidFill>
                  <a:schemeClr val="dk1"/>
                </a:solidFill>
                <a:latin typeface="Calibri"/>
                <a:ea typeface="Calibri"/>
                <a:cs typeface="Calibri"/>
                <a:sym typeface="Calibri"/>
              </a:rPr>
              <a:t>Läs mer på; </a:t>
            </a:r>
            <a:br>
              <a:rPr lang="sv-SE" sz="2400" dirty="0">
                <a:solidFill>
                  <a:schemeClr val="dk1"/>
                </a:solidFill>
                <a:latin typeface="Calibri"/>
                <a:ea typeface="Calibri"/>
                <a:cs typeface="Calibri"/>
                <a:sym typeface="Calibri"/>
              </a:rPr>
            </a:br>
            <a:r>
              <a:rPr lang="sv-SE" sz="2400" dirty="0">
                <a:solidFill>
                  <a:srgbClr val="000000"/>
                </a:solidFill>
                <a:latin typeface="Calibri"/>
                <a:ea typeface="Calibri"/>
                <a:cs typeface="Calibri"/>
                <a:sym typeface="Calibri"/>
              </a:rPr>
              <a:t>www.wwf.se</a:t>
            </a:r>
            <a:endParaRPr lang="sv-SE" dirty="0"/>
          </a:p>
        </p:txBody>
      </p:sp>
      <p:pic>
        <p:nvPicPr>
          <p:cNvPr id="1180" name="Google Shape;1180;p67"/>
          <p:cNvPicPr preferRelativeResize="0"/>
          <p:nvPr/>
        </p:nvPicPr>
        <p:blipFill rotWithShape="1">
          <a:blip r:embed="rId3">
            <a:alphaModFix/>
          </a:blip>
          <a:srcRect/>
          <a:stretch/>
        </p:blipFill>
        <p:spPr>
          <a:xfrm rot="214380">
            <a:off x="6036790" y="370907"/>
            <a:ext cx="4177586" cy="6220277"/>
          </a:xfrm>
          <a:prstGeom prst="rect">
            <a:avLst/>
          </a:prstGeom>
          <a:noFill/>
          <a:ln>
            <a:noFill/>
          </a:ln>
        </p:spPr>
      </p:pic>
      <p:sp>
        <p:nvSpPr>
          <p:cNvPr id="1181" name="Google Shape;1181;p67"/>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67</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1185"/>
        <p:cNvGrpSpPr/>
        <p:nvPr/>
      </p:nvGrpSpPr>
      <p:grpSpPr>
        <a:xfrm>
          <a:off x="0" y="0"/>
          <a:ext cx="0" cy="0"/>
          <a:chOff x="0" y="0"/>
          <a:chExt cx="0" cy="0"/>
        </a:xfrm>
      </p:grpSpPr>
      <p:sp>
        <p:nvSpPr>
          <p:cNvPr id="1186" name="Google Shape;1186;p68"/>
          <p:cNvSpPr txBox="1">
            <a:spLocks noGrp="1"/>
          </p:cNvSpPr>
          <p:nvPr>
            <p:ph type="body" idx="1"/>
          </p:nvPr>
        </p:nvSpPr>
        <p:spPr>
          <a:xfrm>
            <a:off x="838201" y="1723481"/>
            <a:ext cx="5571308" cy="45423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000"/>
              <a:buNone/>
            </a:pPr>
            <a:r>
              <a:rPr lang="sv-SE" sz="2000" dirty="0"/>
              <a:t>Djurvälfärd betyder att ta hänsyn till djurens naturliga beteenden så att tillväxt men även hälsa bibehålls och minimalt med behandling såsom antibiotika behövs. </a:t>
            </a:r>
            <a:endParaRPr lang="sv-SE" dirty="0"/>
          </a:p>
          <a:p>
            <a:pPr marL="0" lvl="0" indent="0" algn="l" rtl="0">
              <a:lnSpc>
                <a:spcPct val="90000"/>
              </a:lnSpc>
              <a:spcBef>
                <a:spcPts val="1000"/>
              </a:spcBef>
              <a:spcAft>
                <a:spcPts val="0"/>
              </a:spcAft>
              <a:buClr>
                <a:schemeClr val="dk2"/>
              </a:buClr>
              <a:buSzPts val="2000"/>
              <a:buNone/>
            </a:pPr>
            <a:r>
              <a:rPr lang="sv-SE" sz="2000" dirty="0"/>
              <a:t>Ofta använda de ”Five Freedoms som är </a:t>
            </a:r>
            <a:br>
              <a:rPr lang="sv-SE" sz="2000" dirty="0"/>
            </a:br>
            <a:r>
              <a:rPr lang="sv-SE" sz="2000" dirty="0"/>
              <a:t>definierade av EU Farm Animal Welfare Council/ World Organisation for Animal Health (OIE). </a:t>
            </a:r>
            <a:endParaRPr lang="sv-SE" dirty="0"/>
          </a:p>
          <a:p>
            <a:pPr marL="0" lvl="0" indent="0" algn="l" rtl="0">
              <a:lnSpc>
                <a:spcPct val="90000"/>
              </a:lnSpc>
              <a:spcBef>
                <a:spcPts val="1000"/>
              </a:spcBef>
              <a:spcAft>
                <a:spcPts val="0"/>
              </a:spcAft>
              <a:buClr>
                <a:schemeClr val="dk2"/>
              </a:buClr>
              <a:buSzPts val="2000"/>
              <a:buNone/>
            </a:pPr>
            <a:r>
              <a:rPr lang="sv-SE" sz="2000" dirty="0"/>
              <a:t>Det finns olika produktionsstandarder i olika </a:t>
            </a:r>
            <a:br>
              <a:rPr lang="sv-SE" sz="2000" dirty="0"/>
            </a:br>
            <a:r>
              <a:rPr lang="sv-SE" sz="2000" dirty="0"/>
              <a:t>länder samt certifieringar som tar hänsyn till djurvälfärdskrav. Länders förbrukning av antibiotika finns offentligt och en hög användning visar ofta starkt samband med sämre levnadsvillkor för djuren vilket påverkar deras hälsa och därmed större användning av antibiotika och annan behandling.</a:t>
            </a:r>
            <a:endParaRPr lang="sv-SE" dirty="0"/>
          </a:p>
          <a:p>
            <a:pPr marL="0" lvl="0" indent="0" algn="l" rtl="0">
              <a:lnSpc>
                <a:spcPct val="90000"/>
              </a:lnSpc>
              <a:spcBef>
                <a:spcPts val="1000"/>
              </a:spcBef>
              <a:spcAft>
                <a:spcPts val="0"/>
              </a:spcAft>
              <a:buClr>
                <a:schemeClr val="dk2"/>
              </a:buClr>
              <a:buSzPts val="2000"/>
              <a:buNone/>
            </a:pPr>
            <a:endParaRPr lang="sv-SE" sz="2000" dirty="0"/>
          </a:p>
        </p:txBody>
      </p:sp>
      <p:sp>
        <p:nvSpPr>
          <p:cNvPr id="1187" name="Google Shape;1187;p68"/>
          <p:cNvSpPr txBox="1">
            <a:spLocks noGrp="1"/>
          </p:cNvSpPr>
          <p:nvPr>
            <p:ph type="title"/>
          </p:nvPr>
        </p:nvSpPr>
        <p:spPr>
          <a:xfrm>
            <a:off x="838200" y="450851"/>
            <a:ext cx="10515600" cy="6925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800"/>
              <a:buFont typeface="Calibri"/>
              <a:buNone/>
            </a:pPr>
            <a:r>
              <a:rPr lang="sv-SE" dirty="0"/>
              <a:t>DJURVÄLFÄRD</a:t>
            </a:r>
          </a:p>
        </p:txBody>
      </p:sp>
      <p:pic>
        <p:nvPicPr>
          <p:cNvPr id="1188" name="Google Shape;1188;p68"/>
          <p:cNvPicPr preferRelativeResize="0"/>
          <p:nvPr/>
        </p:nvPicPr>
        <p:blipFill rotWithShape="1">
          <a:blip r:embed="rId3">
            <a:alphaModFix/>
          </a:blip>
          <a:srcRect/>
          <a:stretch/>
        </p:blipFill>
        <p:spPr>
          <a:xfrm rot="296871">
            <a:off x="6801218" y="338301"/>
            <a:ext cx="4386260" cy="6161047"/>
          </a:xfrm>
          <a:prstGeom prst="rect">
            <a:avLst/>
          </a:prstGeom>
          <a:noFill/>
          <a:ln>
            <a:noFill/>
          </a:ln>
        </p:spPr>
      </p:pic>
      <p:sp>
        <p:nvSpPr>
          <p:cNvPr id="1189" name="Google Shape;1189;p68"/>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68</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1194"/>
        <p:cNvGrpSpPr/>
        <p:nvPr/>
      </p:nvGrpSpPr>
      <p:grpSpPr>
        <a:xfrm>
          <a:off x="0" y="0"/>
          <a:ext cx="0" cy="0"/>
          <a:chOff x="0" y="0"/>
          <a:chExt cx="0" cy="0"/>
        </a:xfrm>
      </p:grpSpPr>
      <p:sp>
        <p:nvSpPr>
          <p:cNvPr id="1195" name="Google Shape;1195;p69"/>
          <p:cNvSpPr txBox="1">
            <a:spLocks noGrp="1"/>
          </p:cNvSpPr>
          <p:nvPr>
            <p:ph type="title"/>
          </p:nvPr>
        </p:nvSpPr>
        <p:spPr>
          <a:xfrm>
            <a:off x="838200" y="498475"/>
            <a:ext cx="10515600" cy="1325563"/>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2"/>
              </a:buClr>
              <a:buSzPts val="2900"/>
              <a:buFont typeface="Calibri"/>
              <a:buNone/>
            </a:pPr>
            <a:r>
              <a:rPr lang="sv-SE" dirty="0"/>
              <a:t>EV TA BORT BILD LÄGGA IN SOM TEXT </a:t>
            </a:r>
            <a:br>
              <a:rPr lang="sv-SE" dirty="0"/>
            </a:br>
            <a:r>
              <a:rPr lang="sv-SE" dirty="0"/>
              <a:t>PÅ FÖRSTA KLIMATSIDAN</a:t>
            </a:r>
          </a:p>
        </p:txBody>
      </p:sp>
      <p:pic>
        <p:nvPicPr>
          <p:cNvPr id="1196" name="Google Shape;1196;p69"/>
          <p:cNvPicPr preferRelativeResize="0"/>
          <p:nvPr/>
        </p:nvPicPr>
        <p:blipFill rotWithShape="1">
          <a:blip r:embed="rId3">
            <a:alphaModFix/>
          </a:blip>
          <a:srcRect l="13429" t="40042" r="32299" b="14355"/>
          <a:stretch/>
        </p:blipFill>
        <p:spPr>
          <a:xfrm>
            <a:off x="5617257" y="2181622"/>
            <a:ext cx="6604642" cy="3288306"/>
          </a:xfrm>
          <a:prstGeom prst="rect">
            <a:avLst/>
          </a:prstGeom>
          <a:noFill/>
          <a:ln>
            <a:noFill/>
          </a:ln>
        </p:spPr>
      </p:pic>
      <p:sp>
        <p:nvSpPr>
          <p:cNvPr id="1197" name="Google Shape;1197;p69"/>
          <p:cNvSpPr txBox="1"/>
          <p:nvPr/>
        </p:nvSpPr>
        <p:spPr>
          <a:xfrm>
            <a:off x="1544346" y="2505403"/>
            <a:ext cx="2746279" cy="1393959"/>
          </a:xfrm>
          <a:prstGeom prst="rect">
            <a:avLst/>
          </a:prstGeom>
          <a:solidFill>
            <a:srgbClr val="FF0000"/>
          </a:solidFill>
          <a:ln>
            <a:noFill/>
          </a:ln>
        </p:spPr>
        <p:txBody>
          <a:bodyPr spcFirstLastPara="1" wrap="square" lIns="121775" tIns="121775" rIns="121775" bIns="121775" anchor="t" anchorCtr="0">
            <a:spAutoFit/>
          </a:bodyPr>
          <a:lstStyle/>
          <a:p>
            <a:pPr marL="0" marR="0" lvl="0" indent="0" algn="l" rtl="0">
              <a:spcBef>
                <a:spcPts val="0"/>
              </a:spcBef>
              <a:spcAft>
                <a:spcPts val="0"/>
              </a:spcAft>
              <a:buNone/>
            </a:pPr>
            <a:r>
              <a:rPr lang="sv-SE" sz="1865" dirty="0">
                <a:solidFill>
                  <a:schemeClr val="lt1"/>
                </a:solidFill>
                <a:latin typeface="Arial"/>
                <a:ea typeface="Arial"/>
                <a:cs typeface="Arial"/>
                <a:sym typeface="Arial"/>
              </a:rPr>
              <a:t>Behöver hjälp med vilken slide!?</a:t>
            </a:r>
            <a:endParaRPr lang="sv-SE" dirty="0"/>
          </a:p>
          <a:p>
            <a:pPr marL="0" marR="0" lvl="0" indent="0" algn="l" rtl="0">
              <a:spcBef>
                <a:spcPts val="0"/>
              </a:spcBef>
              <a:spcAft>
                <a:spcPts val="0"/>
              </a:spcAft>
              <a:buNone/>
            </a:pPr>
            <a:endParaRPr lang="sv-SE" sz="1865" dirty="0">
              <a:solidFill>
                <a:schemeClr val="lt1"/>
              </a:solidFill>
              <a:latin typeface="Arial"/>
              <a:ea typeface="Arial"/>
              <a:cs typeface="Arial"/>
              <a:sym typeface="Arial"/>
            </a:endParaRPr>
          </a:p>
          <a:p>
            <a:pPr marL="0" marR="0" lvl="0" indent="0" algn="l" rtl="0">
              <a:spcBef>
                <a:spcPts val="0"/>
              </a:spcBef>
              <a:spcAft>
                <a:spcPts val="0"/>
              </a:spcAft>
              <a:buNone/>
            </a:pPr>
            <a:r>
              <a:rPr lang="sv-SE" sz="1865" dirty="0">
                <a:solidFill>
                  <a:schemeClr val="lt1"/>
                </a:solidFill>
                <a:latin typeface="Arial"/>
                <a:ea typeface="Arial"/>
                <a:cs typeface="Arial"/>
                <a:sym typeface="Arial"/>
              </a:rPr>
              <a:t>/Petra??</a:t>
            </a:r>
          </a:p>
        </p:txBody>
      </p:sp>
      <p:sp>
        <p:nvSpPr>
          <p:cNvPr id="1198" name="Google Shape;1198;p69"/>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69</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7"/>
          <p:cNvSpPr txBox="1">
            <a:spLocks noGrp="1"/>
          </p:cNvSpPr>
          <p:nvPr>
            <p:ph type="title"/>
          </p:nvPr>
        </p:nvSpPr>
        <p:spPr>
          <a:xfrm>
            <a:off x="838200" y="450851"/>
            <a:ext cx="10515600" cy="67189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GRUNDEN ÄR FN´S 17 GLOBALA MÅL</a:t>
            </a:r>
          </a:p>
        </p:txBody>
      </p:sp>
      <p:sp>
        <p:nvSpPr>
          <p:cNvPr id="120" name="Google Shape;120;p7"/>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7</a:t>
            </a:fld>
            <a:endParaRPr lang="sv-SE" dirty="0"/>
          </a:p>
        </p:txBody>
      </p:sp>
      <p:grpSp>
        <p:nvGrpSpPr>
          <p:cNvPr id="121" name="Google Shape;121;p7"/>
          <p:cNvGrpSpPr/>
          <p:nvPr/>
        </p:nvGrpSpPr>
        <p:grpSpPr>
          <a:xfrm>
            <a:off x="2411927" y="1420586"/>
            <a:ext cx="7402664" cy="4829175"/>
            <a:chOff x="2411927" y="1420586"/>
            <a:chExt cx="7402664" cy="4829175"/>
          </a:xfrm>
        </p:grpSpPr>
        <p:sp>
          <p:nvSpPr>
            <p:cNvPr id="122" name="Google Shape;122;p7"/>
            <p:cNvSpPr/>
            <p:nvPr/>
          </p:nvSpPr>
          <p:spPr>
            <a:xfrm>
              <a:off x="2411927" y="1420586"/>
              <a:ext cx="7402664" cy="4829175"/>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pic>
          <p:nvPicPr>
            <p:cNvPr id="123" name="Google Shape;123;p7"/>
            <p:cNvPicPr preferRelativeResize="0"/>
            <p:nvPr/>
          </p:nvPicPr>
          <p:blipFill rotWithShape="1">
            <a:blip r:embed="rId3">
              <a:alphaModFix/>
            </a:blip>
            <a:srcRect t="2927" b="2542"/>
            <a:stretch/>
          </p:blipFill>
          <p:spPr>
            <a:xfrm>
              <a:off x="3019646" y="1594884"/>
              <a:ext cx="6148200" cy="4519664"/>
            </a:xfrm>
            <a:prstGeom prst="rect">
              <a:avLst/>
            </a:prstGeom>
            <a:noFill/>
            <a:ln>
              <a:noFill/>
            </a:ln>
          </p:spPr>
        </p:pic>
      </p:grpSp>
      <p:sp>
        <p:nvSpPr>
          <p:cNvPr id="124" name="Google Shape;124;p7"/>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Bakgrund 7</a:t>
            </a:r>
            <a:endParaRPr lang="sv-SE" dirty="0"/>
          </a:p>
        </p:txBody>
      </p:sp>
      <p:sp>
        <p:nvSpPr>
          <p:cNvPr id="8" name="Google Shape;135;p8">
            <a:extLst>
              <a:ext uri="{FF2B5EF4-FFF2-40B4-BE49-F238E27FC236}">
                <a16:creationId xmlns:a16="http://schemas.microsoft.com/office/drawing/2014/main" id="{437B34CB-69A7-4AAC-8DA8-8A59837FD047}"/>
              </a:ext>
            </a:extLst>
          </p:cNvPr>
          <p:cNvSpPr txBox="1"/>
          <p:nvPr/>
        </p:nvSpPr>
        <p:spPr>
          <a:xfrm>
            <a:off x="850789" y="6285386"/>
            <a:ext cx="8958262" cy="46166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https://www.globalamalen.se/ett-nytt-satt-att-se-de-globala-malen-som-en-tarta/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1203"/>
        <p:cNvGrpSpPr/>
        <p:nvPr/>
      </p:nvGrpSpPr>
      <p:grpSpPr>
        <a:xfrm>
          <a:off x="0" y="0"/>
          <a:ext cx="0" cy="0"/>
          <a:chOff x="0" y="0"/>
          <a:chExt cx="0" cy="0"/>
        </a:xfrm>
      </p:grpSpPr>
      <p:sp>
        <p:nvSpPr>
          <p:cNvPr id="1204" name="Google Shape;1204;p70"/>
          <p:cNvSpPr/>
          <p:nvPr/>
        </p:nvSpPr>
        <p:spPr>
          <a:xfrm>
            <a:off x="984069" y="1227908"/>
            <a:ext cx="10241656" cy="5442857"/>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205" name="Google Shape;1205;p70"/>
          <p:cNvSpPr txBox="1">
            <a:spLocks noGrp="1"/>
          </p:cNvSpPr>
          <p:nvPr>
            <p:ph type="title"/>
          </p:nvPr>
        </p:nvSpPr>
        <p:spPr>
          <a:xfrm>
            <a:off x="838200" y="450850"/>
            <a:ext cx="10515600" cy="59417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endParaRPr lang="sv-SE" cap="all" dirty="0"/>
          </a:p>
        </p:txBody>
      </p:sp>
      <p:pic>
        <p:nvPicPr>
          <p:cNvPr id="1206" name="Google Shape;1206;p70"/>
          <p:cNvPicPr preferRelativeResize="0"/>
          <p:nvPr/>
        </p:nvPicPr>
        <p:blipFill rotWithShape="1">
          <a:blip r:embed="rId3">
            <a:alphaModFix/>
          </a:blip>
          <a:srcRect/>
          <a:stretch/>
        </p:blipFill>
        <p:spPr>
          <a:xfrm>
            <a:off x="1324897" y="2137184"/>
            <a:ext cx="4196525" cy="3735635"/>
          </a:xfrm>
          <a:prstGeom prst="rect">
            <a:avLst/>
          </a:prstGeom>
          <a:noFill/>
          <a:ln>
            <a:noFill/>
          </a:ln>
        </p:spPr>
      </p:pic>
      <p:pic>
        <p:nvPicPr>
          <p:cNvPr id="1207" name="Google Shape;1207;p70"/>
          <p:cNvPicPr preferRelativeResize="0"/>
          <p:nvPr/>
        </p:nvPicPr>
        <p:blipFill rotWithShape="1">
          <a:blip r:embed="rId4">
            <a:alphaModFix/>
          </a:blip>
          <a:srcRect/>
          <a:stretch/>
        </p:blipFill>
        <p:spPr>
          <a:xfrm>
            <a:off x="6203883" y="1481947"/>
            <a:ext cx="4481534" cy="5004379"/>
          </a:xfrm>
          <a:prstGeom prst="rect">
            <a:avLst/>
          </a:prstGeom>
          <a:noFill/>
          <a:ln>
            <a:noFill/>
          </a:ln>
        </p:spPr>
      </p:pic>
      <p:sp>
        <p:nvSpPr>
          <p:cNvPr id="1208" name="Google Shape;1208;p70"/>
          <p:cNvSpPr txBox="1"/>
          <p:nvPr/>
        </p:nvSpPr>
        <p:spPr>
          <a:xfrm>
            <a:off x="233906" y="187235"/>
            <a:ext cx="2746279" cy="2254964"/>
          </a:xfrm>
          <a:prstGeom prst="rect">
            <a:avLst/>
          </a:prstGeom>
          <a:solidFill>
            <a:srgbClr val="FF0000"/>
          </a:solidFill>
          <a:ln>
            <a:noFill/>
          </a:ln>
        </p:spPr>
        <p:txBody>
          <a:bodyPr spcFirstLastPara="1" wrap="square" lIns="121775" tIns="121775" rIns="121775" bIns="121775" anchor="t" anchorCtr="0">
            <a:spAutoFit/>
          </a:bodyPr>
          <a:lstStyle/>
          <a:p>
            <a:pPr marL="0" marR="0" lvl="0" indent="0" algn="l" rtl="0">
              <a:spcBef>
                <a:spcPts val="0"/>
              </a:spcBef>
              <a:spcAft>
                <a:spcPts val="0"/>
              </a:spcAft>
              <a:buNone/>
            </a:pPr>
            <a:r>
              <a:rPr lang="sv-SE" sz="1865" dirty="0">
                <a:solidFill>
                  <a:schemeClr val="lt1"/>
                </a:solidFill>
                <a:latin typeface="Arial"/>
                <a:ea typeface="Arial"/>
                <a:cs typeface="Arial"/>
                <a:sym typeface="Arial"/>
              </a:rPr>
              <a:t>- Rubrik?</a:t>
            </a:r>
            <a:br>
              <a:rPr lang="sv-SE" sz="1865" dirty="0">
                <a:solidFill>
                  <a:schemeClr val="lt1"/>
                </a:solidFill>
                <a:latin typeface="Arial"/>
                <a:ea typeface="Arial"/>
                <a:cs typeface="Arial"/>
                <a:sym typeface="Arial"/>
              </a:rPr>
            </a:br>
            <a:r>
              <a:rPr lang="sv-SE" sz="1865" dirty="0">
                <a:solidFill>
                  <a:schemeClr val="lt1"/>
                </a:solidFill>
                <a:latin typeface="Arial"/>
                <a:ea typeface="Arial"/>
                <a:cs typeface="Arial"/>
                <a:sym typeface="Arial"/>
              </a:rPr>
              <a:t>- Hittade ingen bättre version (vänstra illustrationen)</a:t>
            </a:r>
            <a:br>
              <a:rPr lang="sv-SE" sz="1865" dirty="0">
                <a:solidFill>
                  <a:schemeClr val="lt1"/>
                </a:solidFill>
                <a:latin typeface="Arial"/>
                <a:ea typeface="Arial"/>
                <a:cs typeface="Arial"/>
                <a:sym typeface="Arial"/>
              </a:rPr>
            </a:br>
            <a:r>
              <a:rPr lang="sv-SE" sz="1865" dirty="0">
                <a:solidFill>
                  <a:schemeClr val="lt1"/>
                </a:solidFill>
                <a:latin typeface="Arial"/>
                <a:ea typeface="Arial"/>
                <a:cs typeface="Arial"/>
                <a:sym typeface="Arial"/>
              </a:rPr>
              <a:t>- Källa?</a:t>
            </a:r>
            <a:endParaRPr lang="sv-SE" dirty="0"/>
          </a:p>
          <a:p>
            <a:pPr marL="0" marR="0" lvl="0" indent="0" algn="l" rtl="0">
              <a:spcBef>
                <a:spcPts val="0"/>
              </a:spcBef>
              <a:spcAft>
                <a:spcPts val="0"/>
              </a:spcAft>
              <a:buNone/>
            </a:pPr>
            <a:endParaRPr lang="sv-SE" sz="1865" dirty="0">
              <a:solidFill>
                <a:schemeClr val="lt1"/>
              </a:solidFill>
              <a:latin typeface="Arial"/>
              <a:ea typeface="Arial"/>
              <a:cs typeface="Arial"/>
              <a:sym typeface="Arial"/>
            </a:endParaRPr>
          </a:p>
          <a:p>
            <a:pPr marL="0" marR="0" lvl="0" indent="0" algn="l" rtl="0">
              <a:spcBef>
                <a:spcPts val="0"/>
              </a:spcBef>
              <a:spcAft>
                <a:spcPts val="0"/>
              </a:spcAft>
              <a:buNone/>
            </a:pPr>
            <a:r>
              <a:rPr lang="sv-SE" sz="1865" dirty="0">
                <a:solidFill>
                  <a:schemeClr val="lt1"/>
                </a:solidFill>
                <a:latin typeface="Arial"/>
                <a:ea typeface="Arial"/>
                <a:cs typeface="Arial"/>
                <a:sym typeface="Arial"/>
              </a:rPr>
              <a:t>/Petra??</a:t>
            </a:r>
          </a:p>
        </p:txBody>
      </p:sp>
      <p:sp>
        <p:nvSpPr>
          <p:cNvPr id="1209" name="Google Shape;1209;p70"/>
          <p:cNvSpPr txBox="1">
            <a:spLocks noGrp="1"/>
          </p:cNvSpPr>
          <p:nvPr>
            <p:ph type="sldNum" idx="12"/>
          </p:nvPr>
        </p:nvSpPr>
        <p:spPr>
          <a:xfrm>
            <a:off x="37283"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70</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1218"/>
        <p:cNvGrpSpPr/>
        <p:nvPr/>
      </p:nvGrpSpPr>
      <p:grpSpPr>
        <a:xfrm>
          <a:off x="0" y="0"/>
          <a:ext cx="0" cy="0"/>
          <a:chOff x="0" y="0"/>
          <a:chExt cx="0" cy="0"/>
        </a:xfrm>
      </p:grpSpPr>
      <p:sp>
        <p:nvSpPr>
          <p:cNvPr id="1219" name="Google Shape;1219;p72"/>
          <p:cNvSpPr txBox="1">
            <a:spLocks noGrp="1"/>
          </p:cNvSpPr>
          <p:nvPr>
            <p:ph type="body" idx="1"/>
          </p:nvPr>
        </p:nvSpPr>
        <p:spPr>
          <a:xfrm>
            <a:off x="838200" y="1819275"/>
            <a:ext cx="10515600" cy="436245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2800"/>
              <a:buNone/>
            </a:pPr>
            <a:r>
              <a:rPr lang="sv-SE" dirty="0"/>
              <a:t>Hemsida: </a:t>
            </a:r>
            <a:r>
              <a:rPr lang="sv-SE" u="sng" dirty="0">
                <a:solidFill>
                  <a:schemeClr val="hlink"/>
                </a:solidFill>
                <a:hlinkClick r:id="rId3"/>
              </a:rPr>
              <a:t>www.matochcancer.se</a:t>
            </a:r>
            <a:endParaRPr lang="sv-SE" dirty="0"/>
          </a:p>
          <a:p>
            <a:pPr marL="0" lvl="0" indent="0" algn="ctr" rtl="0">
              <a:lnSpc>
                <a:spcPct val="90000"/>
              </a:lnSpc>
              <a:spcBef>
                <a:spcPts val="1400"/>
              </a:spcBef>
              <a:spcAft>
                <a:spcPts val="0"/>
              </a:spcAft>
              <a:buClr>
                <a:schemeClr val="dk2"/>
              </a:buClr>
              <a:buSzPts val="2800"/>
              <a:buNone/>
            </a:pPr>
            <a:r>
              <a:rPr lang="sv-SE" dirty="0"/>
              <a:t>Mejl: </a:t>
            </a:r>
            <a:r>
              <a:rPr lang="sv-SE" u="sng" dirty="0">
                <a:solidFill>
                  <a:schemeClr val="hlink"/>
                </a:solidFill>
                <a:hlinkClick r:id="rId4"/>
              </a:rPr>
              <a:t>matochcancer@drf.nu</a:t>
            </a:r>
            <a:r>
              <a:rPr lang="sv-SE" dirty="0"/>
              <a:t> </a:t>
            </a:r>
          </a:p>
          <a:p>
            <a:pPr marL="0" lvl="0" indent="0" algn="ctr" rtl="0">
              <a:lnSpc>
                <a:spcPct val="90000"/>
              </a:lnSpc>
              <a:spcBef>
                <a:spcPts val="1400"/>
              </a:spcBef>
              <a:spcAft>
                <a:spcPts val="0"/>
              </a:spcAft>
              <a:buClr>
                <a:schemeClr val="dk2"/>
              </a:buClr>
              <a:buSzPts val="2800"/>
              <a:buNone/>
            </a:pPr>
            <a:r>
              <a:rPr lang="sv-SE" dirty="0"/>
              <a:t>Facebook: matochcancer </a:t>
            </a:r>
          </a:p>
          <a:p>
            <a:pPr marL="0" lvl="0" indent="0" algn="ctr" rtl="0">
              <a:lnSpc>
                <a:spcPct val="90000"/>
              </a:lnSpc>
              <a:spcBef>
                <a:spcPts val="1400"/>
              </a:spcBef>
              <a:spcAft>
                <a:spcPts val="0"/>
              </a:spcAft>
              <a:buClr>
                <a:schemeClr val="dk2"/>
              </a:buClr>
              <a:buSzPts val="2800"/>
              <a:buNone/>
            </a:pPr>
            <a:r>
              <a:rPr lang="sv-SE" dirty="0"/>
              <a:t>Instagram: matochcancer</a:t>
            </a:r>
          </a:p>
        </p:txBody>
      </p:sp>
      <p:sp>
        <p:nvSpPr>
          <p:cNvPr id="1220" name="Google Shape;1220;p72"/>
          <p:cNvSpPr txBox="1">
            <a:spLocks noGrp="1"/>
          </p:cNvSpPr>
          <p:nvPr>
            <p:ph type="title"/>
          </p:nvPr>
        </p:nvSpPr>
        <p:spPr>
          <a:xfrm>
            <a:off x="3605349" y="450850"/>
            <a:ext cx="4981302" cy="66384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KONTAKT</a:t>
            </a:r>
          </a:p>
        </p:txBody>
      </p:sp>
      <p:pic>
        <p:nvPicPr>
          <p:cNvPr id="1221" name="Google Shape;1221;p72" descr="powerpoint-sida1.png"/>
          <p:cNvPicPr preferRelativeResize="0"/>
          <p:nvPr/>
        </p:nvPicPr>
        <p:blipFill rotWithShape="1">
          <a:blip r:embed="rId5">
            <a:alphaModFix/>
          </a:blip>
          <a:srcRect/>
          <a:stretch/>
        </p:blipFill>
        <p:spPr>
          <a:xfrm>
            <a:off x="4477517" y="4655393"/>
            <a:ext cx="3276377" cy="1608267"/>
          </a:xfrm>
          <a:prstGeom prst="rect">
            <a:avLst/>
          </a:prstGeom>
          <a:noFill/>
          <a:ln>
            <a:noFill/>
          </a:ln>
        </p:spPr>
      </p:pic>
      <p:sp>
        <p:nvSpPr>
          <p:cNvPr id="1222" name="Google Shape;1222;p72"/>
          <p:cNvSpPr txBox="1">
            <a:spLocks noGrp="1"/>
          </p:cNvSpPr>
          <p:nvPr>
            <p:ph type="sldNum" idx="12"/>
          </p:nvPr>
        </p:nvSpPr>
        <p:spPr>
          <a:xfrm>
            <a:off x="8708" y="6504192"/>
            <a:ext cx="450397" cy="228600"/>
          </a:xfrm>
          <a:prstGeom prst="rect">
            <a:avLst/>
          </a:prstGeom>
          <a:noFill/>
          <a:ln>
            <a:noFill/>
          </a:ln>
        </p:spPr>
        <p:txBody>
          <a:bodyPr spcFirstLastPara="1" wrap="square" lIns="121775" tIns="60875" rIns="121775" bIns="60875" anchor="ctr" anchorCtr="0">
            <a:noAutofit/>
          </a:bodyPr>
          <a:lstStyle/>
          <a:p>
            <a:pPr marL="0" lvl="0" indent="0" algn="r" rtl="0">
              <a:spcBef>
                <a:spcPts val="0"/>
              </a:spcBef>
              <a:spcAft>
                <a:spcPts val="0"/>
              </a:spcAft>
              <a:buNone/>
            </a:pPr>
            <a:fld id="{00000000-1234-1234-1234-123412341234}" type="slidenum">
              <a:rPr lang="sv-SE" smtClean="0"/>
              <a:t>71</a:t>
            </a:fld>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4" name="Bildobjekt 3">
            <a:extLst>
              <a:ext uri="{FF2B5EF4-FFF2-40B4-BE49-F238E27FC236}">
                <a16:creationId xmlns:a16="http://schemas.microsoft.com/office/drawing/2014/main" id="{43DA9D54-CA65-4E11-A7B7-22352F524290}"/>
              </a:ext>
            </a:extLst>
          </p:cNvPr>
          <p:cNvPicPr>
            <a:picLocks noChangeAspect="1"/>
          </p:cNvPicPr>
          <p:nvPr/>
        </p:nvPicPr>
        <p:blipFill>
          <a:blip r:embed="rId3"/>
          <a:stretch>
            <a:fillRect/>
          </a:stretch>
        </p:blipFill>
        <p:spPr>
          <a:xfrm>
            <a:off x="2782326" y="232725"/>
            <a:ext cx="6531096" cy="6392549"/>
          </a:xfrm>
          <a:prstGeom prst="rect">
            <a:avLst/>
          </a:prstGeom>
        </p:spPr>
      </p:pic>
      <p:sp>
        <p:nvSpPr>
          <p:cNvPr id="264" name="Google Shape;264;p15"/>
          <p:cNvSpPr txBox="1"/>
          <p:nvPr/>
        </p:nvSpPr>
        <p:spPr>
          <a:xfrm>
            <a:off x="850789" y="6407150"/>
            <a:ext cx="8958262" cy="3399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Foto: </a:t>
            </a:r>
            <a:r>
              <a:rPr lang="sv-SE" sz="1000" dirty="0">
                <a:solidFill>
                  <a:srgbClr val="526741"/>
                </a:solidFill>
                <a:latin typeface="Calibri"/>
                <a:ea typeface="Calibri"/>
                <a:cs typeface="Calibri"/>
                <a:sym typeface="Calibri"/>
              </a:rPr>
              <a:t>Stefan Vladimirov on Unsplash</a:t>
            </a:r>
            <a:endParaRPr lang="sv-SE" sz="1000" dirty="0">
              <a:solidFill>
                <a:schemeClr val="dk1"/>
              </a:solidFill>
              <a:latin typeface="Calibri"/>
              <a:ea typeface="Calibri"/>
              <a:cs typeface="Calibri"/>
              <a:sym typeface="Calibri"/>
            </a:endParaRPr>
          </a:p>
        </p:txBody>
      </p:sp>
      <p:sp>
        <p:nvSpPr>
          <p:cNvPr id="283" name="Google Shape;283;p15"/>
          <p:cNvSpPr txBox="1"/>
          <p:nvPr/>
        </p:nvSpPr>
        <p:spPr>
          <a:xfrm>
            <a:off x="-17419" y="-391886"/>
            <a:ext cx="2891248" cy="307777"/>
          </a:xfrm>
          <a:prstGeom prst="rect">
            <a:avLst/>
          </a:prstGeom>
          <a:solidFill>
            <a:schemeClr val="accent2"/>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Matens påverkan på planeten 15</a:t>
            </a:r>
            <a:endParaRPr lang="sv-SE" dirty="0"/>
          </a:p>
        </p:txBody>
      </p:sp>
    </p:spTree>
    <p:extLst>
      <p:ext uri="{BB962C8B-B14F-4D97-AF65-F5344CB8AC3E}">
        <p14:creationId xmlns:p14="http://schemas.microsoft.com/office/powerpoint/2010/main" val="16838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8"/>
          <p:cNvSpPr txBox="1">
            <a:spLocks noGrp="1"/>
          </p:cNvSpPr>
          <p:nvPr>
            <p:ph type="title"/>
          </p:nvPr>
        </p:nvSpPr>
        <p:spPr>
          <a:xfrm>
            <a:off x="838200" y="450851"/>
            <a:ext cx="10515600" cy="67189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GENERATIONSMÅLET</a:t>
            </a:r>
          </a:p>
        </p:txBody>
      </p:sp>
      <p:sp>
        <p:nvSpPr>
          <p:cNvPr id="131" name="Google Shape;131;p8"/>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8</a:t>
            </a:fld>
            <a:endParaRPr lang="sv-SE" dirty="0"/>
          </a:p>
        </p:txBody>
      </p:sp>
      <p:grpSp>
        <p:nvGrpSpPr>
          <p:cNvPr id="132" name="Google Shape;132;p8"/>
          <p:cNvGrpSpPr/>
          <p:nvPr/>
        </p:nvGrpSpPr>
        <p:grpSpPr>
          <a:xfrm>
            <a:off x="1339702" y="1998922"/>
            <a:ext cx="9547114" cy="3672504"/>
            <a:chOff x="1339702" y="1998922"/>
            <a:chExt cx="9547114" cy="3672504"/>
          </a:xfrm>
        </p:grpSpPr>
        <p:sp>
          <p:nvSpPr>
            <p:cNvPr id="133" name="Google Shape;133;p8"/>
            <p:cNvSpPr/>
            <p:nvPr/>
          </p:nvSpPr>
          <p:spPr>
            <a:xfrm>
              <a:off x="1339702" y="1998922"/>
              <a:ext cx="9547114" cy="3672504"/>
            </a:xfrm>
            <a:prstGeom prst="roundRect">
              <a:avLst>
                <a:gd name="adj" fmla="val 6213"/>
              </a:avLst>
            </a:prstGeom>
            <a:solidFill>
              <a:schemeClr val="lt1"/>
            </a:solidFill>
            <a:ln w="28575" cap="flat" cmpd="sng">
              <a:solidFill>
                <a:srgbClr val="91A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pic>
          <p:nvPicPr>
            <p:cNvPr id="134" name="Google Shape;134;p8"/>
            <p:cNvPicPr preferRelativeResize="0"/>
            <p:nvPr/>
          </p:nvPicPr>
          <p:blipFill rotWithShape="1">
            <a:blip r:embed="rId3">
              <a:alphaModFix/>
            </a:blip>
            <a:srcRect/>
            <a:stretch/>
          </p:blipFill>
          <p:spPr>
            <a:xfrm>
              <a:off x="2084203" y="2436771"/>
              <a:ext cx="2796806" cy="2796806"/>
            </a:xfrm>
            <a:prstGeom prst="rect">
              <a:avLst/>
            </a:prstGeom>
            <a:noFill/>
            <a:ln>
              <a:noFill/>
            </a:ln>
          </p:spPr>
        </p:pic>
      </p:grpSp>
      <p:sp>
        <p:nvSpPr>
          <p:cNvPr id="135" name="Google Shape;135;p8"/>
          <p:cNvSpPr txBox="1"/>
          <p:nvPr/>
        </p:nvSpPr>
        <p:spPr>
          <a:xfrm>
            <a:off x="850789" y="6285386"/>
            <a:ext cx="8958262" cy="46166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www.sverigesmiljomal.se/miljomalen</a:t>
            </a:r>
          </a:p>
        </p:txBody>
      </p:sp>
      <p:sp>
        <p:nvSpPr>
          <p:cNvPr id="136" name="Google Shape;136;p8"/>
          <p:cNvSpPr txBox="1"/>
          <p:nvPr/>
        </p:nvSpPr>
        <p:spPr>
          <a:xfrm>
            <a:off x="5329920" y="3190875"/>
            <a:ext cx="2194190"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100" b="1" dirty="0">
                <a:solidFill>
                  <a:schemeClr val="dk1"/>
                </a:solidFill>
                <a:latin typeface="Calibri"/>
                <a:ea typeface="Calibri"/>
                <a:cs typeface="Calibri"/>
                <a:sym typeface="Calibri"/>
              </a:rPr>
              <a:t>Generationsmålet</a:t>
            </a:r>
            <a:endParaRPr lang="sv-SE" dirty="0"/>
          </a:p>
        </p:txBody>
      </p:sp>
      <p:cxnSp>
        <p:nvCxnSpPr>
          <p:cNvPr id="137" name="Google Shape;137;p8"/>
          <p:cNvCxnSpPr/>
          <p:nvPr/>
        </p:nvCxnSpPr>
        <p:spPr>
          <a:xfrm>
            <a:off x="5429250" y="3606373"/>
            <a:ext cx="1990725" cy="0"/>
          </a:xfrm>
          <a:prstGeom prst="straightConnector1">
            <a:avLst/>
          </a:prstGeom>
          <a:noFill/>
          <a:ln w="31750" cap="flat" cmpd="sng">
            <a:solidFill>
              <a:schemeClr val="dk1"/>
            </a:solidFill>
            <a:prstDash val="solid"/>
            <a:miter lim="800000"/>
            <a:headEnd type="none" w="sm" len="sm"/>
            <a:tailEnd type="none" w="sm" len="sm"/>
          </a:ln>
        </p:spPr>
      </p:cxnSp>
      <p:sp>
        <p:nvSpPr>
          <p:cNvPr id="138" name="Google Shape;138;p8"/>
          <p:cNvSpPr txBox="1"/>
          <p:nvPr/>
        </p:nvSpPr>
        <p:spPr>
          <a:xfrm>
            <a:off x="5329920" y="3663950"/>
            <a:ext cx="4582216" cy="945411"/>
          </a:xfrm>
          <a:prstGeom prst="rect">
            <a:avLst/>
          </a:prstGeom>
          <a:noFill/>
          <a:ln>
            <a:noFill/>
          </a:ln>
        </p:spPr>
        <p:txBody>
          <a:bodyPr spcFirstLastPara="1" wrap="square" lIns="91425" tIns="45700" rIns="91425" bIns="45700" anchor="t" anchorCtr="0">
            <a:spAutoFit/>
          </a:bodyPr>
          <a:lstStyle/>
          <a:p>
            <a:pPr marL="0" marR="0" lvl="0" indent="0" algn="l" rtl="0">
              <a:lnSpc>
                <a:spcPct val="132142"/>
              </a:lnSpc>
              <a:spcBef>
                <a:spcPts val="0"/>
              </a:spcBef>
              <a:spcAft>
                <a:spcPts val="0"/>
              </a:spcAft>
              <a:buNone/>
            </a:pPr>
            <a:r>
              <a:rPr lang="sv-SE" sz="1400" dirty="0">
                <a:solidFill>
                  <a:schemeClr val="dk1"/>
                </a:solidFill>
                <a:latin typeface="Calibri"/>
                <a:ea typeface="Calibri"/>
                <a:cs typeface="Calibri"/>
                <a:sym typeface="Calibri"/>
              </a:rPr>
              <a:t>Generationsmålet är ett övergripande mål som inriktar den</a:t>
            </a:r>
            <a:br>
              <a:rPr lang="sv-SE" sz="1400" dirty="0">
                <a:solidFill>
                  <a:schemeClr val="dk1"/>
                </a:solidFill>
                <a:latin typeface="Calibri"/>
                <a:ea typeface="Calibri"/>
                <a:cs typeface="Calibri"/>
                <a:sym typeface="Calibri"/>
              </a:rPr>
            </a:br>
            <a:r>
              <a:rPr lang="sv-SE" sz="1400" dirty="0">
                <a:solidFill>
                  <a:schemeClr val="dk1"/>
                </a:solidFill>
                <a:latin typeface="Calibri"/>
                <a:ea typeface="Calibri"/>
                <a:cs typeface="Calibri"/>
                <a:sym typeface="Calibri"/>
              </a:rPr>
              <a:t>svenska miljöpolitiken och är vägledande för miljöarbetet på</a:t>
            </a:r>
            <a:br>
              <a:rPr lang="sv-SE" sz="1400" dirty="0">
                <a:solidFill>
                  <a:schemeClr val="dk1"/>
                </a:solidFill>
                <a:latin typeface="Calibri"/>
                <a:ea typeface="Calibri"/>
                <a:cs typeface="Calibri"/>
                <a:sym typeface="Calibri"/>
              </a:rPr>
            </a:br>
            <a:r>
              <a:rPr lang="sv-SE" sz="1400" dirty="0">
                <a:solidFill>
                  <a:schemeClr val="dk1"/>
                </a:solidFill>
                <a:latin typeface="Calibri"/>
                <a:ea typeface="Calibri"/>
                <a:cs typeface="Calibri"/>
                <a:sym typeface="Calibri"/>
              </a:rPr>
              <a:t>alla nivåer i samhället.</a:t>
            </a:r>
            <a:endParaRPr lang="sv-SE" dirty="0"/>
          </a:p>
        </p:txBody>
      </p:sp>
      <p:sp>
        <p:nvSpPr>
          <p:cNvPr id="139" name="Google Shape;139;p8"/>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Bakgrund 8</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9"/>
          <p:cNvSpPr txBox="1">
            <a:spLocks noGrp="1"/>
          </p:cNvSpPr>
          <p:nvPr>
            <p:ph type="body" idx="1"/>
          </p:nvPr>
        </p:nvSpPr>
        <p:spPr>
          <a:xfrm>
            <a:off x="838200" y="1776743"/>
            <a:ext cx="2830033" cy="43624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2"/>
              </a:buClr>
              <a:buSzPts val="1600"/>
              <a:buChar char="•"/>
            </a:pPr>
            <a:r>
              <a:rPr lang="sv-SE" sz="1600" dirty="0"/>
              <a:t>De globala hållbarhetsmålen inom Agenda 2030 innebär att vi ska uppnå en socialt, miljömässigt och ekonomiskt hållbar värld. Att uppnå miljömålen innebär att vi uppnår den miljömässiga dimensionen av Agenda 2030 i Sverige.</a:t>
            </a:r>
            <a:endParaRPr lang="sv-SE" dirty="0"/>
          </a:p>
        </p:txBody>
      </p:sp>
      <p:sp>
        <p:nvSpPr>
          <p:cNvPr id="146" name="Google Shape;146;p9"/>
          <p:cNvSpPr txBox="1">
            <a:spLocks noGrp="1"/>
          </p:cNvSpPr>
          <p:nvPr>
            <p:ph type="title"/>
          </p:nvPr>
        </p:nvSpPr>
        <p:spPr>
          <a:xfrm>
            <a:off x="838200" y="450850"/>
            <a:ext cx="10515600" cy="68794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3800"/>
              <a:buFont typeface="Calibri"/>
              <a:buNone/>
            </a:pPr>
            <a:r>
              <a:rPr lang="sv-SE" dirty="0"/>
              <a:t>DE SVENSKA MILJÖMÅLEN </a:t>
            </a:r>
          </a:p>
        </p:txBody>
      </p:sp>
      <p:grpSp>
        <p:nvGrpSpPr>
          <p:cNvPr id="147" name="Google Shape;147;p9"/>
          <p:cNvGrpSpPr/>
          <p:nvPr/>
        </p:nvGrpSpPr>
        <p:grpSpPr>
          <a:xfrm>
            <a:off x="3949163" y="1587578"/>
            <a:ext cx="7737740" cy="4678285"/>
            <a:chOff x="3949163" y="1587578"/>
            <a:chExt cx="7737740" cy="4678285"/>
          </a:xfrm>
        </p:grpSpPr>
        <p:sp>
          <p:nvSpPr>
            <p:cNvPr id="148" name="Google Shape;148;p9"/>
            <p:cNvSpPr/>
            <p:nvPr/>
          </p:nvSpPr>
          <p:spPr>
            <a:xfrm>
              <a:off x="3949163" y="1587578"/>
              <a:ext cx="7737740" cy="467828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v-SE" sz="1800" dirty="0">
                <a:solidFill>
                  <a:schemeClr val="lt1"/>
                </a:solidFill>
                <a:latin typeface="Calibri"/>
                <a:ea typeface="Calibri"/>
                <a:cs typeface="Calibri"/>
                <a:sym typeface="Calibri"/>
              </a:endParaRPr>
            </a:p>
          </p:txBody>
        </p:sp>
        <p:sp>
          <p:nvSpPr>
            <p:cNvPr id="149" name="Google Shape;149;p9"/>
            <p:cNvSpPr txBox="1"/>
            <p:nvPr/>
          </p:nvSpPr>
          <p:spPr>
            <a:xfrm>
              <a:off x="8373616" y="1930606"/>
              <a:ext cx="3152078" cy="4155425"/>
            </a:xfrm>
            <a:prstGeom prst="rect">
              <a:avLst/>
            </a:prstGeom>
            <a:noFill/>
            <a:ln>
              <a:noFill/>
            </a:ln>
          </p:spPr>
          <p:txBody>
            <a:bodyPr spcFirstLastPara="1" wrap="square" lIns="91425" tIns="45700" rIns="91425" bIns="45700" anchor="t" anchorCtr="0">
              <a:noAutofit/>
            </a:bodyPr>
            <a:lstStyle/>
            <a:p>
              <a:pPr marL="233363" marR="0" lvl="0" indent="-233363" algn="l" rtl="0">
                <a:lnSpc>
                  <a:spcPct val="90000"/>
                </a:lnSpc>
                <a:spcBef>
                  <a:spcPts val="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Begränsad klimatpåverkan</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Frisk luft</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Bara naturlig försurning</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Giftfri miljö</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Skyddande ozonskikt</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Säker strålmiljö</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Ingen övergödning</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Levande sjöar och vattendrag</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Grundvatten av god kvalitet</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Hav i balans samt levande kust och skärgård</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Myllrande våtmarker</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Levande skogar</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Ett rikt odlingslandskap</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Storslagen fjällmiljö</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God bebyggd miljö</a:t>
              </a:r>
              <a:endParaRPr lang="sv-SE" dirty="0"/>
            </a:p>
            <a:p>
              <a:pPr marL="233363" marR="0" lvl="0" indent="-233363" algn="l" rtl="0">
                <a:lnSpc>
                  <a:spcPct val="90000"/>
                </a:lnSpc>
                <a:spcBef>
                  <a:spcPts val="700"/>
                </a:spcBef>
                <a:spcAft>
                  <a:spcPts val="0"/>
                </a:spcAft>
                <a:buClr>
                  <a:schemeClr val="dk1"/>
                </a:buClr>
                <a:buSzPts val="1200"/>
                <a:buFont typeface="Arial"/>
                <a:buAutoNum type="arabicPeriod"/>
              </a:pPr>
              <a:r>
                <a:rPr lang="sv-SE" sz="1200" dirty="0">
                  <a:solidFill>
                    <a:schemeClr val="dk1"/>
                  </a:solidFill>
                  <a:latin typeface="Calibri"/>
                  <a:ea typeface="Calibri"/>
                  <a:cs typeface="Calibri"/>
                  <a:sym typeface="Calibri"/>
                </a:rPr>
                <a:t>Ett rikt växt och djurliv</a:t>
              </a:r>
              <a:endParaRPr lang="sv-SE" dirty="0"/>
            </a:p>
            <a:p>
              <a:pPr marL="228600" marR="0" lvl="0" indent="-152400" algn="l" rtl="0">
                <a:lnSpc>
                  <a:spcPct val="90000"/>
                </a:lnSpc>
                <a:spcBef>
                  <a:spcPts val="700"/>
                </a:spcBef>
                <a:spcAft>
                  <a:spcPts val="0"/>
                </a:spcAft>
                <a:buClr>
                  <a:schemeClr val="dk2"/>
                </a:buClr>
                <a:buSzPts val="1200"/>
                <a:buFont typeface="Arial"/>
                <a:buNone/>
              </a:pPr>
              <a:endParaRPr lang="sv-SE" sz="1200" dirty="0">
                <a:solidFill>
                  <a:schemeClr val="dk1"/>
                </a:solidFill>
                <a:latin typeface="Calibri"/>
                <a:ea typeface="Calibri"/>
                <a:cs typeface="Calibri"/>
                <a:sym typeface="Calibri"/>
              </a:endParaRPr>
            </a:p>
          </p:txBody>
        </p:sp>
        <p:grpSp>
          <p:nvGrpSpPr>
            <p:cNvPr id="150" name="Google Shape;150;p9"/>
            <p:cNvGrpSpPr/>
            <p:nvPr/>
          </p:nvGrpSpPr>
          <p:grpSpPr>
            <a:xfrm>
              <a:off x="4022238" y="1664216"/>
              <a:ext cx="4236280" cy="4595127"/>
              <a:chOff x="4022238" y="1664216"/>
              <a:chExt cx="4236280" cy="4595127"/>
            </a:xfrm>
          </p:grpSpPr>
          <p:grpSp>
            <p:nvGrpSpPr>
              <p:cNvPr id="151" name="Google Shape;151;p9"/>
              <p:cNvGrpSpPr/>
              <p:nvPr/>
            </p:nvGrpSpPr>
            <p:grpSpPr>
              <a:xfrm>
                <a:off x="4022238" y="1664216"/>
                <a:ext cx="4236280" cy="4510000"/>
                <a:chOff x="4022238" y="1664216"/>
                <a:chExt cx="4236280" cy="4510000"/>
              </a:xfrm>
            </p:grpSpPr>
            <p:pic>
              <p:nvPicPr>
                <p:cNvPr id="152" name="Google Shape;152;p9"/>
                <p:cNvPicPr preferRelativeResize="0"/>
                <p:nvPr/>
              </p:nvPicPr>
              <p:blipFill rotWithShape="1">
                <a:blip r:embed="rId3">
                  <a:alphaModFix/>
                </a:blip>
                <a:srcRect b="74502"/>
                <a:stretch/>
              </p:blipFill>
              <p:spPr>
                <a:xfrm>
                  <a:off x="4022238" y="1664216"/>
                  <a:ext cx="4236280" cy="1107032"/>
                </a:xfrm>
                <a:prstGeom prst="rect">
                  <a:avLst/>
                </a:prstGeom>
                <a:noFill/>
                <a:ln>
                  <a:noFill/>
                </a:ln>
              </p:spPr>
            </p:pic>
            <p:pic>
              <p:nvPicPr>
                <p:cNvPr id="153" name="Google Shape;153;p9"/>
                <p:cNvPicPr preferRelativeResize="0"/>
                <p:nvPr/>
              </p:nvPicPr>
              <p:blipFill rotWithShape="1">
                <a:blip r:embed="rId3">
                  <a:alphaModFix/>
                </a:blip>
                <a:srcRect t="25627" b="49953"/>
                <a:stretch/>
              </p:blipFill>
              <p:spPr>
                <a:xfrm>
                  <a:off x="4022238" y="2832955"/>
                  <a:ext cx="4236280" cy="1060257"/>
                </a:xfrm>
                <a:prstGeom prst="rect">
                  <a:avLst/>
                </a:prstGeom>
                <a:noFill/>
                <a:ln>
                  <a:noFill/>
                </a:ln>
              </p:spPr>
            </p:pic>
            <p:pic>
              <p:nvPicPr>
                <p:cNvPr id="154" name="Google Shape;154;p9"/>
                <p:cNvPicPr preferRelativeResize="0"/>
                <p:nvPr/>
              </p:nvPicPr>
              <p:blipFill rotWithShape="1">
                <a:blip r:embed="rId3">
                  <a:alphaModFix/>
                </a:blip>
                <a:srcRect t="50176" b="25919"/>
                <a:stretch/>
              </p:blipFill>
              <p:spPr>
                <a:xfrm>
                  <a:off x="4022238" y="3949309"/>
                  <a:ext cx="4236280" cy="1037817"/>
                </a:xfrm>
                <a:prstGeom prst="rect">
                  <a:avLst/>
                </a:prstGeom>
                <a:noFill/>
                <a:ln>
                  <a:noFill/>
                </a:ln>
              </p:spPr>
            </p:pic>
            <p:pic>
              <p:nvPicPr>
                <p:cNvPr id="155" name="Google Shape;155;p9"/>
                <p:cNvPicPr preferRelativeResize="0"/>
                <p:nvPr/>
              </p:nvPicPr>
              <p:blipFill rotWithShape="1">
                <a:blip r:embed="rId3">
                  <a:alphaModFix/>
                </a:blip>
                <a:srcRect t="74726"/>
                <a:stretch/>
              </p:blipFill>
              <p:spPr>
                <a:xfrm>
                  <a:off x="4022238" y="5076883"/>
                  <a:ext cx="4236280" cy="1097333"/>
                </a:xfrm>
                <a:prstGeom prst="rect">
                  <a:avLst/>
                </a:prstGeom>
                <a:noFill/>
                <a:ln>
                  <a:noFill/>
                </a:ln>
              </p:spPr>
            </p:pic>
          </p:grpSp>
          <p:sp>
            <p:nvSpPr>
              <p:cNvPr id="156" name="Google Shape;156;p9"/>
              <p:cNvSpPr txBox="1"/>
              <p:nvPr/>
            </p:nvSpPr>
            <p:spPr>
              <a:xfrm>
                <a:off x="4036524" y="2698320"/>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1.</a:t>
                </a:r>
                <a:endParaRPr lang="sv-SE" dirty="0"/>
              </a:p>
            </p:txBody>
          </p:sp>
          <p:sp>
            <p:nvSpPr>
              <p:cNvPr id="157" name="Google Shape;157;p9"/>
              <p:cNvSpPr txBox="1"/>
              <p:nvPr/>
            </p:nvSpPr>
            <p:spPr>
              <a:xfrm>
                <a:off x="5074340" y="2698320"/>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2.</a:t>
                </a:r>
                <a:endParaRPr lang="sv-SE" dirty="0"/>
              </a:p>
            </p:txBody>
          </p:sp>
          <p:sp>
            <p:nvSpPr>
              <p:cNvPr id="158" name="Google Shape;158;p9"/>
              <p:cNvSpPr txBox="1"/>
              <p:nvPr/>
            </p:nvSpPr>
            <p:spPr>
              <a:xfrm>
                <a:off x="6112156" y="2698320"/>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3.</a:t>
                </a:r>
                <a:endParaRPr lang="sv-SE" dirty="0"/>
              </a:p>
            </p:txBody>
          </p:sp>
          <p:sp>
            <p:nvSpPr>
              <p:cNvPr id="159" name="Google Shape;159;p9"/>
              <p:cNvSpPr txBox="1"/>
              <p:nvPr/>
            </p:nvSpPr>
            <p:spPr>
              <a:xfrm>
                <a:off x="7149972" y="2698320"/>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4.</a:t>
                </a:r>
                <a:endParaRPr lang="sv-SE" dirty="0"/>
              </a:p>
            </p:txBody>
          </p:sp>
          <p:sp>
            <p:nvSpPr>
              <p:cNvPr id="160" name="Google Shape;160;p9"/>
              <p:cNvSpPr txBox="1"/>
              <p:nvPr/>
            </p:nvSpPr>
            <p:spPr>
              <a:xfrm>
                <a:off x="4036524" y="3809063"/>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5.</a:t>
                </a:r>
                <a:endParaRPr lang="sv-SE" dirty="0"/>
              </a:p>
            </p:txBody>
          </p:sp>
          <p:sp>
            <p:nvSpPr>
              <p:cNvPr id="161" name="Google Shape;161;p9"/>
              <p:cNvSpPr txBox="1"/>
              <p:nvPr/>
            </p:nvSpPr>
            <p:spPr>
              <a:xfrm>
                <a:off x="5074340" y="3809063"/>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6.</a:t>
                </a:r>
                <a:endParaRPr lang="sv-SE" dirty="0"/>
              </a:p>
            </p:txBody>
          </p:sp>
          <p:sp>
            <p:nvSpPr>
              <p:cNvPr id="162" name="Google Shape;162;p9"/>
              <p:cNvSpPr txBox="1"/>
              <p:nvPr/>
            </p:nvSpPr>
            <p:spPr>
              <a:xfrm>
                <a:off x="6112156" y="3809063"/>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7.</a:t>
                </a:r>
                <a:endParaRPr lang="sv-SE" dirty="0"/>
              </a:p>
            </p:txBody>
          </p:sp>
          <p:sp>
            <p:nvSpPr>
              <p:cNvPr id="163" name="Google Shape;163;p9"/>
              <p:cNvSpPr txBox="1"/>
              <p:nvPr/>
            </p:nvSpPr>
            <p:spPr>
              <a:xfrm>
                <a:off x="7149972" y="3809063"/>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8.</a:t>
                </a:r>
                <a:endParaRPr lang="sv-SE" dirty="0"/>
              </a:p>
            </p:txBody>
          </p:sp>
          <p:sp>
            <p:nvSpPr>
              <p:cNvPr id="164" name="Google Shape;164;p9"/>
              <p:cNvSpPr txBox="1"/>
              <p:nvPr/>
            </p:nvSpPr>
            <p:spPr>
              <a:xfrm>
                <a:off x="4036524" y="4931026"/>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9.</a:t>
                </a:r>
                <a:endParaRPr lang="sv-SE" dirty="0"/>
              </a:p>
            </p:txBody>
          </p:sp>
          <p:sp>
            <p:nvSpPr>
              <p:cNvPr id="165" name="Google Shape;165;p9"/>
              <p:cNvSpPr txBox="1"/>
              <p:nvPr/>
            </p:nvSpPr>
            <p:spPr>
              <a:xfrm>
                <a:off x="5074340" y="4931026"/>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10.</a:t>
                </a:r>
                <a:endParaRPr lang="sv-SE" dirty="0"/>
              </a:p>
            </p:txBody>
          </p:sp>
          <p:sp>
            <p:nvSpPr>
              <p:cNvPr id="166" name="Google Shape;166;p9"/>
              <p:cNvSpPr txBox="1"/>
              <p:nvPr/>
            </p:nvSpPr>
            <p:spPr>
              <a:xfrm>
                <a:off x="6112156" y="4931026"/>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11.</a:t>
                </a:r>
                <a:endParaRPr lang="sv-SE" dirty="0"/>
              </a:p>
            </p:txBody>
          </p:sp>
          <p:sp>
            <p:nvSpPr>
              <p:cNvPr id="167" name="Google Shape;167;p9"/>
              <p:cNvSpPr txBox="1"/>
              <p:nvPr/>
            </p:nvSpPr>
            <p:spPr>
              <a:xfrm>
                <a:off x="7149972" y="4931026"/>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12.</a:t>
                </a:r>
                <a:endParaRPr lang="sv-SE" dirty="0"/>
              </a:p>
            </p:txBody>
          </p:sp>
          <p:sp>
            <p:nvSpPr>
              <p:cNvPr id="168" name="Google Shape;168;p9"/>
              <p:cNvSpPr txBox="1"/>
              <p:nvPr/>
            </p:nvSpPr>
            <p:spPr>
              <a:xfrm>
                <a:off x="4036524" y="6047379"/>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13.</a:t>
                </a:r>
                <a:endParaRPr lang="sv-SE" dirty="0"/>
              </a:p>
            </p:txBody>
          </p:sp>
          <p:sp>
            <p:nvSpPr>
              <p:cNvPr id="169" name="Google Shape;169;p9"/>
              <p:cNvSpPr txBox="1"/>
              <p:nvPr/>
            </p:nvSpPr>
            <p:spPr>
              <a:xfrm>
                <a:off x="5074340" y="6047379"/>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14.</a:t>
                </a:r>
                <a:endParaRPr lang="sv-SE" dirty="0"/>
              </a:p>
            </p:txBody>
          </p:sp>
          <p:sp>
            <p:nvSpPr>
              <p:cNvPr id="170" name="Google Shape;170;p9"/>
              <p:cNvSpPr txBox="1"/>
              <p:nvPr/>
            </p:nvSpPr>
            <p:spPr>
              <a:xfrm>
                <a:off x="6112156" y="6047379"/>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15.</a:t>
                </a:r>
                <a:endParaRPr lang="sv-SE" dirty="0"/>
              </a:p>
            </p:txBody>
          </p:sp>
          <p:sp>
            <p:nvSpPr>
              <p:cNvPr id="171" name="Google Shape;171;p9"/>
              <p:cNvSpPr txBox="1"/>
              <p:nvPr/>
            </p:nvSpPr>
            <p:spPr>
              <a:xfrm>
                <a:off x="7149972" y="6047379"/>
                <a:ext cx="283034" cy="2119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sv-SE" sz="1000" dirty="0">
                    <a:solidFill>
                      <a:schemeClr val="dk2"/>
                    </a:solidFill>
                    <a:latin typeface="Calibri"/>
                    <a:ea typeface="Calibri"/>
                    <a:cs typeface="Calibri"/>
                    <a:sym typeface="Calibri"/>
                  </a:rPr>
                  <a:t>16.</a:t>
                </a:r>
                <a:endParaRPr lang="sv-SE" dirty="0"/>
              </a:p>
            </p:txBody>
          </p:sp>
        </p:grpSp>
      </p:grpSp>
      <p:sp>
        <p:nvSpPr>
          <p:cNvPr id="172" name="Google Shape;172;p9"/>
          <p:cNvSpPr txBox="1"/>
          <p:nvPr/>
        </p:nvSpPr>
        <p:spPr>
          <a:xfrm>
            <a:off x="850789" y="6285386"/>
            <a:ext cx="8958262" cy="46166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sv-SE" sz="1000" b="1" dirty="0">
                <a:solidFill>
                  <a:srgbClr val="526741"/>
                </a:solidFill>
                <a:latin typeface="Calibri"/>
                <a:ea typeface="Calibri"/>
                <a:cs typeface="Calibri"/>
                <a:sym typeface="Calibri"/>
              </a:rPr>
              <a:t>Källa: </a:t>
            </a:r>
            <a:r>
              <a:rPr lang="sv-SE" sz="1000" dirty="0">
                <a:solidFill>
                  <a:srgbClr val="526741"/>
                </a:solidFill>
                <a:latin typeface="Calibri"/>
                <a:ea typeface="Calibri"/>
                <a:cs typeface="Calibri"/>
                <a:sym typeface="Calibri"/>
              </a:rPr>
              <a:t>sverigesmiljomal.se</a:t>
            </a:r>
          </a:p>
        </p:txBody>
      </p:sp>
      <p:sp>
        <p:nvSpPr>
          <p:cNvPr id="173" name="Google Shape;173;p9"/>
          <p:cNvSpPr txBox="1">
            <a:spLocks noGrp="1"/>
          </p:cNvSpPr>
          <p:nvPr>
            <p:ph type="sldNum" idx="12"/>
          </p:nvPr>
        </p:nvSpPr>
        <p:spPr>
          <a:xfrm>
            <a:off x="8708" y="6504192"/>
            <a:ext cx="450397"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smtClean="0"/>
              <a:t>9</a:t>
            </a:fld>
            <a:endParaRPr lang="sv-SE" dirty="0"/>
          </a:p>
        </p:txBody>
      </p:sp>
      <p:sp>
        <p:nvSpPr>
          <p:cNvPr id="174" name="Google Shape;174;p9"/>
          <p:cNvSpPr txBox="1"/>
          <p:nvPr/>
        </p:nvSpPr>
        <p:spPr>
          <a:xfrm>
            <a:off x="-17419" y="-391886"/>
            <a:ext cx="1210493" cy="30777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400" dirty="0">
                <a:solidFill>
                  <a:schemeClr val="lt1"/>
                </a:solidFill>
                <a:latin typeface="Calibri"/>
                <a:ea typeface="Calibri"/>
                <a:cs typeface="Calibri"/>
                <a:sym typeface="Calibri"/>
              </a:rPr>
              <a:t>Bakgrund 9</a:t>
            </a:r>
            <a:endParaRPr lang="sv-S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tema">
  <a:themeElements>
    <a:clrScheme name="DRF 2019">
      <a:dk1>
        <a:srgbClr val="000000"/>
      </a:dk1>
      <a:lt1>
        <a:srgbClr val="FFFFFF"/>
      </a:lt1>
      <a:dk2>
        <a:srgbClr val="0C290E"/>
      </a:dk2>
      <a:lt2>
        <a:srgbClr val="1F6622"/>
      </a:lt2>
      <a:accent1>
        <a:srgbClr val="D2DCC9"/>
      </a:accent1>
      <a:accent2>
        <a:srgbClr val="BEC831"/>
      </a:accent2>
      <a:accent3>
        <a:srgbClr val="7D041B"/>
      </a:accent3>
      <a:accent4>
        <a:srgbClr val="0077B7"/>
      </a:accent4>
      <a:accent5>
        <a:srgbClr val="CE6E37"/>
      </a:accent5>
      <a:accent6>
        <a:srgbClr val="FDECB5"/>
      </a:accent6>
      <a:hlink>
        <a:srgbClr val="1F6622"/>
      </a:hlink>
      <a:folHlink>
        <a:srgbClr val="BEC8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TotalTime>
  <Words>7320</Words>
  <Application>Microsoft Office PowerPoint</Application>
  <PresentationFormat>Bredbild</PresentationFormat>
  <Paragraphs>711</Paragraphs>
  <Slides>72</Slides>
  <Notes>72</Notes>
  <HiddenSlides>27</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72</vt:i4>
      </vt:variant>
    </vt:vector>
  </HeadingPairs>
  <TitlesOfParts>
    <vt:vector size="78" baseType="lpstr">
      <vt:lpstr>Calibri</vt:lpstr>
      <vt:lpstr>Lato</vt:lpstr>
      <vt:lpstr>Arial</vt:lpstr>
      <vt:lpstr>Verdana</vt:lpstr>
      <vt:lpstr>Arial Narrow</vt:lpstr>
      <vt:lpstr>Office-tema</vt:lpstr>
      <vt:lpstr>MATENS PÅVERKAN  PÅ PLANETEN</vt:lpstr>
      <vt:lpstr>INNEHÅLL</vt:lpstr>
      <vt:lpstr>SEKTIONEN HÅLLBART ÄTANDE DRF</vt:lpstr>
      <vt:lpstr>SYFTE MED PRESENTATIONEN</vt:lpstr>
      <vt:lpstr>PARISAVTALET 2015</vt:lpstr>
      <vt:lpstr>GRUNDEN ÄR FN´S 17 GLOBALA MÅL</vt:lpstr>
      <vt:lpstr>GRUNDEN ÄR FN´S 17 GLOBALA MÅL</vt:lpstr>
      <vt:lpstr>GENERATIONSMÅLET</vt:lpstr>
      <vt:lpstr>DE SVENSKA MILJÖMÅLEN </vt:lpstr>
      <vt:lpstr>VÅR PÅVERKAN PÅ JORDEN HAR ÖKAT </vt:lpstr>
      <vt:lpstr>PowerPoint-presentation</vt:lpstr>
      <vt:lpstr>PowerPoint-presentation</vt:lpstr>
      <vt:lpstr>VÅR UTMANING ÄR  ATT FÖRSE JORDENS BEFOLKNING MED HÄLSOSAM MAT UTAN ATT TÄRA PÅ JORDENS RESURSER</vt:lpstr>
      <vt:lpstr>UTMANING  ATT PRODUCERA  MAT FÖR ALLA HÅLLBART</vt:lpstr>
      <vt:lpstr>PowerPoint-presentation</vt:lpstr>
      <vt:lpstr>JORDBRUKETS STORA PÅVERKAN PÅ PLANETENS RESURSER</vt:lpstr>
      <vt:lpstr>JORDENS MEDELTEMPERATUR HAR  STIGIT DE SENASTE DECENNIERNA </vt:lpstr>
      <vt:lpstr>“HUMAN INFLUENCE HAS VARMED  THE CLIMATE AT A RATE THAT IS UNPRECEDENTED  IN AT LEAST THE LAST 2000 YEARS”</vt:lpstr>
      <vt:lpstr>VAD ÄR CO2e (koldioxid ekvivalenter)?</vt:lpstr>
      <vt:lpstr>LIVSMEDEL STÅR FÖR 25 % AV VÄXTHUSGASUTSLÄPPEN</vt:lpstr>
      <vt:lpstr>ANIMALISKA LIVSMEDEL STÅR  FÖR 83 % AV UTSLÄPPEN</vt:lpstr>
      <vt:lpstr>STOR SKILLNAD MELLAN LIVSMEDEL NÄR  DET KOMMER UTSLÄPP AV VÄXTHUSGASER</vt:lpstr>
      <vt:lpstr>SVERIGE ÄR INTE BÄST I KLASSEN</vt:lpstr>
      <vt:lpstr>COUNTRY OVERSHOOT DAYS 2021</vt:lpstr>
      <vt:lpstr>SVENSKARNAS MATVANOR OCH KONSUMTION</vt:lpstr>
      <vt:lpstr>SVENSKEN BEHÖVER MINSKA  FRÅN 8 TILL 1 TONS UTSLÄPP</vt:lpstr>
      <vt:lpstr>PowerPoint-presentation</vt:lpstr>
      <vt:lpstr>ÖVERFISKE</vt:lpstr>
      <vt:lpstr>PowerPoint-presentation</vt:lpstr>
      <vt:lpstr>BIODIVERSITET OCH EKOSYSTEMEN</vt:lpstr>
      <vt:lpstr>PowerPoint-presentation</vt:lpstr>
      <vt:lpstr>REGNSKOGSSKÖVLING</vt:lpstr>
      <vt:lpstr>“ECOSYSTEM AND BIODIVERSITY – HUMAN  ACTIVITY IS ERODING THE WORLD’S  ECOLOGICAL FOUNDATIONS”</vt:lpstr>
      <vt:lpstr>PowerPoint-presentation</vt:lpstr>
      <vt:lpstr>BÖRDIGHET</vt:lpstr>
      <vt:lpstr>PowerPoint-presentation</vt:lpstr>
      <vt:lpstr>VATTENANVÄNDNING</vt:lpstr>
      <vt:lpstr>PowerPoint-presentation</vt:lpstr>
      <vt:lpstr>ÖVERGÖDNING</vt:lpstr>
      <vt:lpstr>PowerPoint-presentation</vt:lpstr>
      <vt:lpstr>BEKÄMPNINGSMEDEL</vt:lpstr>
      <vt:lpstr>MATSVINN</vt:lpstr>
      <vt:lpstr>VI KAN ALLA BÖRJA GÖRA MER  HÄLSOSAMMA OCH HÅLLBARA VAL IDAG!</vt:lpstr>
      <vt:lpstr>BAKGRUNDSRAPPORTER</vt:lpstr>
      <vt:lpstr>SLUT</vt:lpstr>
      <vt:lpstr>MINSKAT KLIMATPÅVERKAN  MED HÄLSOSAM MAT</vt:lpstr>
      <vt:lpstr>ONE PLANET PLATE 11 KG CO2/VECKA (WWF)</vt:lpstr>
      <vt:lpstr>HÄLSOSAM MAT  ÄR NÄSTAN ALLTID HÅLLBAR!</vt:lpstr>
      <vt:lpstr>ÖVRIGT MATERIAL</vt:lpstr>
      <vt:lpstr>CHEMICALS AND MATERIAL</vt:lpstr>
      <vt:lpstr>PLASTICS</vt:lpstr>
      <vt:lpstr>THE FIVE FREEDOMS OF ANIMAL WELFARE</vt:lpstr>
      <vt:lpstr>HUNGER IS INCREASING IN THE WORLD</vt:lpstr>
      <vt:lpstr>THE EAT LANCET REPORT – HEALTHY  AND SUSTAINABLE DIETS</vt:lpstr>
      <vt:lpstr>ONE WEEK’S FOOD SUPPLY FOR ONE FAMILY</vt:lpstr>
      <vt:lpstr>MULTIPLE HEALTH AND ENVIRONMENTAL IMPACTS OF FOODS</vt:lpstr>
      <vt:lpstr> MULTIPLE HEALTH AND ENVIRONMENTAL IMPACTS OF FOODS</vt:lpstr>
      <vt:lpstr>CERTIFICATIONS – THE SHORTCUT TO SUSTAINABILITY AND QUALITY</vt:lpstr>
      <vt:lpstr>OLIKA LIVSMEDELS KLIMATAVTRYCK</vt:lpstr>
      <vt:lpstr>PROTEINERS OLIKA KLIMATAVTRYCK</vt:lpstr>
      <vt:lpstr>KLIMATAVTRYCK FRÅN OLIKA LIVSMEDEL</vt:lpstr>
      <vt:lpstr>MÄNNISKANS PÅVERKAN SEDAN  1950-TALET PÅ PLANETEN</vt:lpstr>
      <vt:lpstr>KLI</vt:lpstr>
      <vt:lpstr>CO2-UTSLÄPP</vt:lpstr>
      <vt:lpstr>VÄXTHUSGASER I SVERIGE 2018 (MILJ TON CO2)</vt:lpstr>
      <vt:lpstr>BIDÖDEN</vt:lpstr>
      <vt:lpstr>ÅKERLANDSKAPET</vt:lpstr>
      <vt:lpstr>DJURVÄLFÄRD</vt:lpstr>
      <vt:lpstr>EV TA BORT BILD LÄGGA IN SOM TEXT  PÅ FÖRSTA KLIMATSIDAN</vt:lpstr>
      <vt:lpstr>PowerPoint-presentation</vt:lpstr>
      <vt:lpstr>KONTAKT</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MATENS PÅVERKAN  PÅ PLANETEN</dc:title>
  <dc:creator>Petra Nilsson</dc:creator>
  <cp:lastModifiedBy>Anneli Bylund</cp:lastModifiedBy>
  <cp:revision>26</cp:revision>
  <dcterms:created xsi:type="dcterms:W3CDTF">2019-12-02T10:58:58Z</dcterms:created>
  <dcterms:modified xsi:type="dcterms:W3CDTF">2022-02-19T07:08:56Z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0x01010062A5B28C4EB9CD4BBFDFAA575D46BE97</vt:lpwstr>
  </property>
</Properties>
</file>