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sldIdLst>
    <p:sldId id="769" r:id="rId5"/>
    <p:sldId id="770" r:id="rId6"/>
    <p:sldId id="258" r:id="rId7"/>
    <p:sldId id="755" r:id="rId8"/>
    <p:sldId id="756" r:id="rId9"/>
    <p:sldId id="757" r:id="rId10"/>
    <p:sldId id="758" r:id="rId11"/>
    <p:sldId id="759" r:id="rId12"/>
    <p:sldId id="264" r:id="rId13"/>
    <p:sldId id="760" r:id="rId14"/>
    <p:sldId id="761" r:id="rId15"/>
    <p:sldId id="762" r:id="rId16"/>
    <p:sldId id="763" r:id="rId17"/>
    <p:sldId id="764" r:id="rId18"/>
    <p:sldId id="765" r:id="rId19"/>
    <p:sldId id="766" r:id="rId20"/>
    <p:sldId id="767" r:id="rId21"/>
    <p:sldId id="768" r:id="rId22"/>
    <p:sldId id="274" r:id="rId23"/>
    <p:sldId id="275" r:id="rId24"/>
    <p:sldId id="276" r:id="rId25"/>
    <p:sldId id="771"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Gill Sans" panose="020B0604020202020204" charset="0"/>
      <p:regular r:id="rId32"/>
      <p:bold r:id="rId33"/>
    </p:embeddedFont>
    <p:embeddedFont>
      <p:font typeface="Lato" panose="020F0502020204030203"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4" userDrawn="1">
          <p15:clr>
            <a:srgbClr val="A4A3A4"/>
          </p15:clr>
        </p15:guide>
        <p15:guide id="4" orient="horz" pos="4206" userDrawn="1">
          <p15:clr>
            <a:srgbClr val="A4A3A4"/>
          </p15:clr>
        </p15:guide>
        <p15:guide id="5" pos="594" userDrawn="1">
          <p15:clr>
            <a:srgbClr val="A4A3A4"/>
          </p15:clr>
        </p15:guide>
        <p15:guide id="6" orient="horz" pos="3947" userDrawn="1">
          <p15:clr>
            <a:srgbClr val="A4A3A4"/>
          </p15:clr>
        </p15:guide>
        <p15:guide id="7" orient="horz" pos="2160" userDrawn="1">
          <p15:clr>
            <a:srgbClr val="A4A3A4"/>
          </p15:clr>
        </p15:guide>
        <p15:guide id="8" orient="horz" pos="561" userDrawn="1">
          <p15:clr>
            <a:srgbClr val="A4A3A4"/>
          </p15:clr>
        </p15:guide>
        <p15:guide id="9" pos="7358" userDrawn="1">
          <p15:clr>
            <a:srgbClr val="A4A3A4"/>
          </p15:clr>
        </p15:guide>
        <p15:guide id="15" pos="346" userDrawn="1">
          <p15:clr>
            <a:srgbClr val="A4A3A4"/>
          </p15:clr>
        </p15:guide>
        <p15:guide id="16" orient="horz" pos="1245" userDrawn="1">
          <p15:clr>
            <a:srgbClr val="A4A3A4"/>
          </p15:clr>
        </p15:guide>
        <p15:guide id="17" pos="4793" userDrawn="1">
          <p15:clr>
            <a:srgbClr val="A4A3A4"/>
          </p15:clr>
        </p15:guide>
        <p15:guide id="18" orient="horz" pos="4092" userDrawn="1">
          <p15:clr>
            <a:srgbClr val="A4A3A4"/>
          </p15:clr>
        </p15:guide>
        <p15:guide id="19" pos="1299" userDrawn="1">
          <p15:clr>
            <a:srgbClr val="A4A3A4"/>
          </p15:clr>
        </p15:guide>
        <p15:guide id="20" pos="6363" userDrawn="1">
          <p15:clr>
            <a:srgbClr val="A4A3A4"/>
          </p15:clr>
        </p15:guide>
        <p15:guide id="21" orient="horz" pos="3571" userDrawn="1">
          <p15:clr>
            <a:srgbClr val="A4A3A4"/>
          </p15:clr>
        </p15:guide>
        <p15:guide id="22" orient="horz" pos="1844" userDrawn="1">
          <p15:clr>
            <a:srgbClr val="A4A3A4"/>
          </p15:clr>
        </p15:guide>
        <p15:guide id="23" pos="741" userDrawn="1">
          <p15:clr>
            <a:srgbClr val="A4A3A4"/>
          </p15:clr>
        </p15:guide>
        <p15:guide id="24" pos="110" userDrawn="1">
          <p15:clr>
            <a:srgbClr val="A4A3A4"/>
          </p15:clr>
        </p15:guide>
        <p15:guide id="25" pos="7559" userDrawn="1">
          <p15:clr>
            <a:srgbClr val="A4A3A4"/>
          </p15:clr>
        </p15:guide>
        <p15:guide id="26" orient="horz" pos="1404" userDrawn="1">
          <p15:clr>
            <a:srgbClr val="A4A3A4"/>
          </p15:clr>
        </p15:guide>
        <p15:guide id="27" orient="horz" pos="16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ållbart Ätande" initials="" lastIdx="18" clrIdx="6"/>
  <p:cmAuthor id="1" name="Anna Stubbendorff" initials="AS" lastIdx="5" clrIdx="0"/>
  <p:cmAuthor id="8" name="Hanna Olvenmark" initials="" lastIdx="3" clrIdx="7"/>
  <p:cmAuthor id="2" name="Anna Jörnvi" initials="AJ" lastIdx="45" clrIdx="1"/>
  <p:cmAuthor id="9" name="Anna Hägg" initials="" lastIdx="2" clrIdx="8"/>
  <p:cmAuthor id="3" name="Anna Jörnvi" initials="AJ [2]" lastIdx="1" clrIdx="2"/>
  <p:cmAuthor id="4" name="Anna Jörnvi" initials="AJ [3]" lastIdx="1" clrIdx="3"/>
  <p:cmAuthor id="5" name="Anna Jörnvi" initials="AJ [4]" lastIdx="1" clrIdx="4"/>
  <p:cmAuthor id="6" name="Christin Anderhov Eriksson" initials="CAE" lastIdx="29"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1AB7B"/>
    <a:srgbClr val="526741"/>
    <a:srgbClr val="1E9CCE"/>
    <a:srgbClr val="EB1932"/>
    <a:srgbClr val="FFFFFF"/>
    <a:srgbClr val="96FEA6"/>
    <a:srgbClr val="AF3B0A"/>
    <a:srgbClr val="8DB9E5"/>
    <a:srgbClr val="525768"/>
    <a:srgbClr val="0014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68" autoAdjust="0"/>
    <p:restoredTop sz="95983" autoAdjust="0"/>
  </p:normalViewPr>
  <p:slideViewPr>
    <p:cSldViewPr snapToGrid="0" showGuides="1">
      <p:cViewPr varScale="1">
        <p:scale>
          <a:sx n="110" d="100"/>
          <a:sy n="110" d="100"/>
        </p:scale>
        <p:origin x="222" y="108"/>
      </p:cViewPr>
      <p:guideLst>
        <p:guide pos="3844"/>
        <p:guide orient="horz" pos="4206"/>
        <p:guide pos="594"/>
        <p:guide orient="horz" pos="3947"/>
        <p:guide orient="horz" pos="2160"/>
        <p:guide orient="horz" pos="561"/>
        <p:guide pos="7358"/>
        <p:guide pos="346"/>
        <p:guide orient="horz" pos="1245"/>
        <p:guide pos="4793"/>
        <p:guide orient="horz" pos="4092"/>
        <p:guide pos="1299"/>
        <p:guide pos="6363"/>
        <p:guide orient="horz" pos="3571"/>
        <p:guide orient="horz" pos="1844"/>
        <p:guide pos="741"/>
        <p:guide pos="110"/>
        <p:guide pos="7559"/>
        <p:guide orient="horz" pos="1404"/>
        <p:guide orient="horz" pos="1613"/>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i Bylund" userId="db942755-affd-4d71-8ac5-d28c542c6087" providerId="ADAL" clId="{7E85B631-AA9A-4161-AEAF-9F55EA384C94}"/>
    <pc:docChg chg="modSld">
      <pc:chgData name="Anneli Bylund" userId="db942755-affd-4d71-8ac5-d28c542c6087" providerId="ADAL" clId="{7E85B631-AA9A-4161-AEAF-9F55EA384C94}" dt="2022-03-20T06:52:27.551" v="25" actId="20577"/>
      <pc:docMkLst>
        <pc:docMk/>
      </pc:docMkLst>
      <pc:sldChg chg="modSp mod">
        <pc:chgData name="Anneli Bylund" userId="db942755-affd-4d71-8ac5-d28c542c6087" providerId="ADAL" clId="{7E85B631-AA9A-4161-AEAF-9F55EA384C94}" dt="2022-03-20T06:52:04.336" v="24" actId="20577"/>
        <pc:sldMkLst>
          <pc:docMk/>
          <pc:sldMk cId="0" sldId="758"/>
        </pc:sldMkLst>
        <pc:spChg chg="mod">
          <ac:chgData name="Anneli Bylund" userId="db942755-affd-4d71-8ac5-d28c542c6087" providerId="ADAL" clId="{7E85B631-AA9A-4161-AEAF-9F55EA384C94}" dt="2022-03-20T06:52:04.336" v="24" actId="20577"/>
          <ac:spMkLst>
            <pc:docMk/>
            <pc:sldMk cId="0" sldId="758"/>
            <ac:spMk id="7" creationId="{BA6ABA88-67A7-4631-8010-053138F13D1B}"/>
          </ac:spMkLst>
        </pc:spChg>
      </pc:sldChg>
      <pc:sldChg chg="modSp mod">
        <pc:chgData name="Anneli Bylund" userId="db942755-affd-4d71-8ac5-d28c542c6087" providerId="ADAL" clId="{7E85B631-AA9A-4161-AEAF-9F55EA384C94}" dt="2022-03-20T06:52:27.551" v="25" actId="20577"/>
        <pc:sldMkLst>
          <pc:docMk/>
          <pc:sldMk cId="0" sldId="760"/>
        </pc:sldMkLst>
        <pc:spChg chg="mod">
          <ac:chgData name="Anneli Bylund" userId="db942755-affd-4d71-8ac5-d28c542c6087" providerId="ADAL" clId="{7E85B631-AA9A-4161-AEAF-9F55EA384C94}" dt="2022-03-20T06:52:27.551" v="25" actId="20577"/>
          <ac:spMkLst>
            <pc:docMk/>
            <pc:sldMk cId="0" sldId="760"/>
            <ac:spMk id="6" creationId="{3A9C5A80-899A-4272-BFF5-D55ACF9F1758}"/>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7" dt="2021-11-21T20:41:28.738" idx="17">
    <p:pos x="161" y="-530"/>
    <p:text>Diskutera och kommentera riskgrupper för lågt proteinintag? Äldre, katabola tillstånd. Ökad behov vid vissa sjudomstillstånd.</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7" dt="2021-11-21T20:37:06.026" idx="18">
    <p:pos x="56" y="-599"/>
    <p:text>När det gäller vitaminer och mineraler:
Jag fortsätter gärna på Elin Röös fråga kring berikning och kosttillskott. Egentligen borde vi ha någon från Livsmedelsverket med i diskussionen. Det är mycket komplexa frågeställningar. Något som man alltid behöver beakta är ju risk för överdosering när det gäller vissa kosttillskott och hur livslång supplementering av friska personer kan påverka. Här tycks kunskapsunderlag och riktlinjerna vara bäst för vitamin D.
Järn, B12 är ju andra näringsämnen som kan vara lägre i växtbaserad kost. Vid berikning är ju risken för överdosering mindre men Järnbehovet är ju mycket olika och berikning olämplig för vissa grupper ( vid hemokromatos) och det var väl därför järnberikningen av vetemjöl togs bort?
Lämpligt supplement av B12 till barn som är veganer har ju efterfrågats. Vet  inte hur läget är idag? Det finns ju dags. reko doser i mulitvitaminer- , mineraltillskott men som enskilt ämne är doserna ofta höga. Dock är risken för överdosering låg men är det vettigt att äta flera ggr av dagsbehovet?  Att veganer ska ta tillskott är ju självklart, men när ska B12 rek till de som äter mest växtbaserat? Dietisten bör ju kunna göra den bedömningen. Jag diskuterar gärna det här mer. Här har jag massa frågor och funderingar och inga bra svar! Hoppas ni har!
/Anna Hägg</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D7E8D-6962-4939-8C2A-9E47DE236613}" type="datetimeFigureOut">
              <a:rPr lang="sv-SE" smtClean="0"/>
              <a:t>2022-03-20</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699B3-F062-44F7-A1CB-CFE53627BBC8}" type="slidenum">
              <a:rPr lang="sv-SE" smtClean="0"/>
              <a:t>‹#›</a:t>
            </a:fld>
            <a:endParaRPr lang="sv-SE" dirty="0"/>
          </a:p>
        </p:txBody>
      </p:sp>
    </p:spTree>
    <p:extLst>
      <p:ext uri="{BB962C8B-B14F-4D97-AF65-F5344CB8AC3E}">
        <p14:creationId xmlns:p14="http://schemas.microsoft.com/office/powerpoint/2010/main" val="3176823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5E7D604-9733-4933-BCFB-7DF54491AAF5}" type="slidenum">
              <a:rPr lang="sv-SE" smtClean="0"/>
              <a:t>1</a:t>
            </a:fld>
            <a:endParaRPr lang="sv-SE" dirty="0"/>
          </a:p>
        </p:txBody>
      </p:sp>
    </p:spTree>
    <p:extLst>
      <p:ext uri="{BB962C8B-B14F-4D97-AF65-F5344CB8AC3E}">
        <p14:creationId xmlns:p14="http://schemas.microsoft.com/office/powerpoint/2010/main" val="129679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0b490634e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0b490634e_0_3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ge0b490634e_0_3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SE" dirty="0"/>
              <a:t>Skulle man kunna lägga till exempel-dagar där järnbehovet täcks? Skulle vi också vilja göra med protein. </a:t>
            </a:r>
            <a:endParaRPr dirty="0"/>
          </a:p>
        </p:txBody>
      </p:sp>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a:t>Anna ska lägga till vilka råd som finns om D-vitamin för de som äter helt växtbaserat (hon tror det är att äta 10 mikrogram/dag)</a:t>
            </a:r>
            <a:endParaRPr dirty="0"/>
          </a:p>
        </p:txBody>
      </p:sp>
      <p:sp>
        <p:nvSpPr>
          <p:cNvPr id="196" name="Google Shape;1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SE" dirty="0"/>
              <a:t>vad gäller för barn? Här behöver en dietistkollega kopplas in - sara ask? Barn har ju inga lager - hur tar man hänsyn till det?</a:t>
            </a:r>
            <a:endParaRPr dirty="0"/>
          </a:p>
        </p:txBody>
      </p:sp>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sv-SE" dirty="0"/>
          </a:p>
        </p:txBody>
      </p:sp>
      <p:sp>
        <p:nvSpPr>
          <p:cNvPr id="4" name="Platshållare för bildnummer 3"/>
          <p:cNvSpPr>
            <a:spLocks noGrp="1"/>
          </p:cNvSpPr>
          <p:nvPr>
            <p:ph type="sldNum" sz="quarter" idx="10"/>
          </p:nvPr>
        </p:nvSpPr>
        <p:spPr/>
        <p:txBody>
          <a:bodyPr/>
          <a:lstStyle/>
          <a:p>
            <a:fld id="{A5E7D604-9733-4933-BCFB-7DF54491AAF5}" type="slidenum">
              <a:rPr lang="sv-SE" smtClean="0"/>
              <a:t>2</a:t>
            </a:fld>
            <a:endParaRPr lang="sv-SE" dirty="0"/>
          </a:p>
        </p:txBody>
      </p:sp>
    </p:spTree>
    <p:extLst>
      <p:ext uri="{BB962C8B-B14F-4D97-AF65-F5344CB8AC3E}">
        <p14:creationId xmlns:p14="http://schemas.microsoft.com/office/powerpoint/2010/main" val="147027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5" name="Google Shape;2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da821511b6_1_4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gda821511b6_1_42: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27" name="Google Shape;1227;gda821511b6_1_42: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dirty="0"/>
          </a:p>
        </p:txBody>
      </p:sp>
    </p:spTree>
    <p:extLst>
      <p:ext uri="{BB962C8B-B14F-4D97-AF65-F5344CB8AC3E}">
        <p14:creationId xmlns:p14="http://schemas.microsoft.com/office/powerpoint/2010/main" val="270914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6c3bcb9f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6c3bcb9f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gf6c3bcb9f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6c3bcb9f6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42900" algn="l" rtl="0">
              <a:lnSpc>
                <a:spcPct val="80000"/>
              </a:lnSpc>
              <a:spcBef>
                <a:spcPts val="0"/>
              </a:spcBef>
              <a:spcAft>
                <a:spcPts val="0"/>
              </a:spcAft>
              <a:buClr>
                <a:srgbClr val="9BAFB5"/>
              </a:buClr>
              <a:buSzPts val="1800"/>
              <a:buChar char="-"/>
            </a:pPr>
            <a:r>
              <a:rPr lang="sv-SE" sz="1800" dirty="0">
                <a:solidFill>
                  <a:srgbClr val="262626"/>
                </a:solidFill>
                <a:latin typeface="Calibri" panose="020F0502020204030204" pitchFamily="34" charset="0"/>
                <a:ea typeface="Gill Sans"/>
                <a:cs typeface="Calibri" panose="020F0502020204030204" pitchFamily="34" charset="0"/>
                <a:sym typeface="Gill Sans"/>
              </a:rPr>
              <a:t>World Cancer Research Fund bedömer att en kost rik på fullkorn, icke-stärkelserika grönsaker, frukt och baljväxter är kopplat till en lägre risk för cancer. Utifrån cancerprevention, bör dessa livsmedel (istället för livsmedel av animaliskt ursprung) utgöra basen i kosten</a:t>
            </a:r>
            <a:endParaRPr sz="1800" dirty="0">
              <a:solidFill>
                <a:srgbClr val="262626"/>
              </a:solidFill>
              <a:latin typeface="Calibri" panose="020F0502020204030204" pitchFamily="34" charset="0"/>
              <a:ea typeface="Gill Sans"/>
              <a:cs typeface="Calibri" panose="020F0502020204030204" pitchFamily="34" charset="0"/>
              <a:sym typeface="Gill Sans"/>
            </a:endParaRPr>
          </a:p>
          <a:p>
            <a:pPr marL="457200" lvl="0" indent="-342900" algn="l" rtl="0">
              <a:lnSpc>
                <a:spcPct val="80000"/>
              </a:lnSpc>
              <a:spcBef>
                <a:spcPts val="0"/>
              </a:spcBef>
              <a:spcAft>
                <a:spcPts val="0"/>
              </a:spcAft>
              <a:buClr>
                <a:srgbClr val="9BAFB5"/>
              </a:buClr>
              <a:buSzPts val="1800"/>
              <a:buChar char="-"/>
            </a:pPr>
            <a:r>
              <a:rPr lang="sv-SE" sz="1800" dirty="0">
                <a:solidFill>
                  <a:srgbClr val="262626"/>
                </a:solidFill>
                <a:latin typeface="Calibri" panose="020F0502020204030204" pitchFamily="34" charset="0"/>
                <a:ea typeface="Gill Sans"/>
                <a:cs typeface="Calibri" panose="020F0502020204030204" pitchFamily="34" charset="0"/>
                <a:sym typeface="Gill Sans"/>
              </a:rPr>
              <a:t>En systematisk översiktsartikel och metaanalys visade en signifikant skyddande effekt av vegetarisk kost och incidensen och/eller förekomsten av ichemisk hjärtsjukdom (-25 %) och förekomsten av total cancer (-8%). En helt växtbaserad kost gav en signifikant minskad risk (-15%) av förekomsten av total cancer.</a:t>
            </a:r>
            <a:endParaRPr sz="1800" dirty="0">
              <a:solidFill>
                <a:srgbClr val="262626"/>
              </a:solidFill>
              <a:latin typeface="Calibri" panose="020F0502020204030204" pitchFamily="34" charset="0"/>
              <a:ea typeface="Gill Sans"/>
              <a:cs typeface="Calibri" panose="020F0502020204030204" pitchFamily="34" charset="0"/>
              <a:sym typeface="Gill Sans"/>
            </a:endParaRPr>
          </a:p>
          <a:p>
            <a:pPr marL="457200" lvl="0" indent="-342900" algn="l" rtl="0">
              <a:lnSpc>
                <a:spcPct val="80000"/>
              </a:lnSpc>
              <a:spcBef>
                <a:spcPts val="0"/>
              </a:spcBef>
              <a:spcAft>
                <a:spcPts val="0"/>
              </a:spcAft>
              <a:buClr>
                <a:srgbClr val="9BAFB5"/>
              </a:buClr>
              <a:buSzPts val="1800"/>
              <a:buChar char="-"/>
            </a:pPr>
            <a:r>
              <a:rPr lang="sv-SE" sz="1800" dirty="0">
                <a:solidFill>
                  <a:srgbClr val="262626"/>
                </a:solidFill>
                <a:latin typeface="Calibri" panose="020F0502020204030204" pitchFamily="34" charset="0"/>
                <a:ea typeface="Gill Sans"/>
                <a:cs typeface="Calibri" panose="020F0502020204030204" pitchFamily="34" charset="0"/>
                <a:sym typeface="Gill Sans"/>
              </a:rPr>
              <a:t>En prospektiv kohortstudie med 42 544 deltagare visade en association mellan en kost rik på växtbaserade livsmedel som del av en balanserad kost och lägre risk för total-, magtarm-, och lungcancer. </a:t>
            </a:r>
            <a:endParaRPr dirty="0"/>
          </a:p>
        </p:txBody>
      </p:sp>
      <p:sp>
        <p:nvSpPr>
          <p:cNvPr id="121" name="Google Shape;121;gf6c3bcb9f6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f32e6b6e6e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lnSpc>
                <a:spcPct val="80000"/>
              </a:lnSpc>
              <a:spcBef>
                <a:spcPts val="0"/>
              </a:spcBef>
              <a:spcAft>
                <a:spcPts val="0"/>
              </a:spcAft>
              <a:buClr>
                <a:srgbClr val="9BAFB5"/>
              </a:buClr>
              <a:buSzPts val="1400"/>
              <a:buChar char="-"/>
            </a:pPr>
            <a:r>
              <a:rPr lang="sv-SE" sz="1400" dirty="0">
                <a:solidFill>
                  <a:srgbClr val="262626"/>
                </a:solidFill>
                <a:latin typeface="Calibri" panose="020F0502020204030204" pitchFamily="34" charset="0"/>
                <a:ea typeface="Gill Sans"/>
                <a:cs typeface="Calibri" panose="020F0502020204030204" pitchFamily="34" charset="0"/>
                <a:sym typeface="Gill Sans"/>
              </a:rPr>
              <a:t>En systematisk översiktsartikel och metaanalys visade att vegetariska koster är associerad med signifikant blodtryckssänkning. Den största skillnaden sågs för växtbaserad kost, medan associationen var svagare för lakto-ovo-vegetarisk kost. </a:t>
            </a:r>
            <a:endParaRPr sz="1400" dirty="0">
              <a:solidFill>
                <a:srgbClr val="262626"/>
              </a:solidFill>
              <a:latin typeface="Calibri" panose="020F0502020204030204" pitchFamily="34" charset="0"/>
              <a:ea typeface="Gill Sans"/>
              <a:cs typeface="Calibri" panose="020F0502020204030204" pitchFamily="34" charset="0"/>
              <a:sym typeface="Gill Sans"/>
            </a:endParaRPr>
          </a:p>
          <a:p>
            <a:pPr marL="457200" lvl="0" indent="0" algn="l" rtl="0">
              <a:lnSpc>
                <a:spcPct val="80000"/>
              </a:lnSpc>
              <a:spcBef>
                <a:spcPts val="0"/>
              </a:spcBef>
              <a:spcAft>
                <a:spcPts val="0"/>
              </a:spcAft>
              <a:buNone/>
            </a:pPr>
            <a:endParaRPr sz="1400" dirty="0">
              <a:solidFill>
                <a:srgbClr val="262626"/>
              </a:solidFill>
              <a:latin typeface="Calibri" panose="020F0502020204030204" pitchFamily="34" charset="0"/>
              <a:ea typeface="Gill Sans"/>
              <a:cs typeface="Calibri" panose="020F0502020204030204" pitchFamily="34" charset="0"/>
              <a:sym typeface="Gill Sans"/>
            </a:endParaRPr>
          </a:p>
          <a:p>
            <a:pPr marL="457200" lvl="0" indent="-317500" algn="l" rtl="0">
              <a:lnSpc>
                <a:spcPct val="80000"/>
              </a:lnSpc>
              <a:spcBef>
                <a:spcPts val="0"/>
              </a:spcBef>
              <a:spcAft>
                <a:spcPts val="0"/>
              </a:spcAft>
              <a:buClr>
                <a:srgbClr val="9BAFB5"/>
              </a:buClr>
              <a:buSzPts val="1400"/>
              <a:buChar char="-"/>
            </a:pPr>
            <a:r>
              <a:rPr lang="sv-SE" sz="1400" dirty="0">
                <a:solidFill>
                  <a:srgbClr val="262626"/>
                </a:solidFill>
                <a:latin typeface="Calibri" panose="020F0502020204030204" pitchFamily="34" charset="0"/>
                <a:ea typeface="Gill Sans"/>
                <a:cs typeface="Calibri" panose="020F0502020204030204" pitchFamily="34" charset="0"/>
                <a:sym typeface="Gill Sans"/>
              </a:rPr>
              <a:t>Ytterligare en systematisk översiktsartikel och metaanalys visade på växtbaserade koster är associerade med lägre koncentrationer av totalkolesterol, LDL och HDL i jämförelse med en blandkost. Man såg ingen association mellan växtbaserad kost och minskade koncentrationer av triglycerider. </a:t>
            </a:r>
            <a:endParaRPr sz="1400" dirty="0">
              <a:solidFill>
                <a:srgbClr val="262626"/>
              </a:solidFill>
              <a:latin typeface="Calibri" panose="020F0502020204030204" pitchFamily="34" charset="0"/>
              <a:ea typeface="Gill Sans"/>
              <a:cs typeface="Calibri" panose="020F0502020204030204" pitchFamily="34" charset="0"/>
              <a:sym typeface="Gill Sans"/>
            </a:endParaRPr>
          </a:p>
          <a:p>
            <a:pPr marL="457200" lvl="0" indent="0" algn="l" rtl="0">
              <a:lnSpc>
                <a:spcPct val="80000"/>
              </a:lnSpc>
              <a:spcBef>
                <a:spcPts val="0"/>
              </a:spcBef>
              <a:spcAft>
                <a:spcPts val="0"/>
              </a:spcAft>
              <a:buNone/>
            </a:pPr>
            <a:endParaRPr sz="1400" dirty="0">
              <a:solidFill>
                <a:srgbClr val="262626"/>
              </a:solidFill>
              <a:latin typeface="Calibri" panose="020F0502020204030204" pitchFamily="34" charset="0"/>
              <a:ea typeface="Gill Sans"/>
              <a:cs typeface="Calibri" panose="020F0502020204030204" pitchFamily="34" charset="0"/>
              <a:sym typeface="Gill Sans"/>
            </a:endParaRPr>
          </a:p>
          <a:p>
            <a:pPr marL="457200" lvl="0" indent="-317500" algn="l" rtl="0">
              <a:lnSpc>
                <a:spcPct val="80000"/>
              </a:lnSpc>
              <a:spcBef>
                <a:spcPts val="0"/>
              </a:spcBef>
              <a:spcAft>
                <a:spcPts val="0"/>
              </a:spcAft>
              <a:buClr>
                <a:srgbClr val="9BAFB5"/>
              </a:buClr>
              <a:buSzPts val="1400"/>
              <a:buChar char="-"/>
            </a:pPr>
            <a:r>
              <a:rPr lang="sv-SE" sz="1400" dirty="0">
                <a:solidFill>
                  <a:srgbClr val="262626"/>
                </a:solidFill>
                <a:latin typeface="Calibri" panose="020F0502020204030204" pitchFamily="34" charset="0"/>
                <a:ea typeface="Gill Sans"/>
                <a:cs typeface="Calibri" panose="020F0502020204030204" pitchFamily="34" charset="0"/>
                <a:sym typeface="Gill Sans"/>
              </a:rPr>
              <a:t>En studie baserad på data från 3 stora prospektiva kohortstudier visade en association mellan en kost rik på hälsosamma växtbaserade livsmedel (t.ex. fullkorn, frukt, grönsaker, baljväxter) och kraftigt minskad risk för hjärt- och kärlsjukdom (-25%). Sammansättningen av en växtbaserad kost spelar sannolikt roll då en ökad risk (+32%) associerades med en kost rik på ohälsosamma växtbaserade livsmedel (t.ex. sockersötade drycker, godis och dessert). </a:t>
            </a:r>
            <a:endParaRPr sz="1400" dirty="0">
              <a:solidFill>
                <a:srgbClr val="262626"/>
              </a:solidFill>
              <a:latin typeface="Calibri" panose="020F0502020204030204" pitchFamily="34" charset="0"/>
              <a:ea typeface="Gill Sans"/>
              <a:cs typeface="Calibri" panose="020F0502020204030204" pitchFamily="34" charset="0"/>
              <a:sym typeface="Gill Sans"/>
            </a:endParaRPr>
          </a:p>
          <a:p>
            <a:pPr marL="914400" lvl="1" indent="-317500" algn="l" rtl="0">
              <a:lnSpc>
                <a:spcPct val="80000"/>
              </a:lnSpc>
              <a:spcBef>
                <a:spcPts val="0"/>
              </a:spcBef>
              <a:spcAft>
                <a:spcPts val="0"/>
              </a:spcAft>
              <a:buClr>
                <a:srgbClr val="9BAFB5"/>
              </a:buClr>
              <a:buSzPts val="1400"/>
              <a:buChar char="-"/>
            </a:pPr>
            <a:r>
              <a:rPr lang="sv-SE" sz="1400" dirty="0">
                <a:solidFill>
                  <a:srgbClr val="262626"/>
                </a:solidFill>
                <a:latin typeface="Calibri" panose="020F0502020204030204" pitchFamily="34" charset="0"/>
                <a:ea typeface="Gill Sans"/>
                <a:cs typeface="Calibri" panose="020F0502020204030204" pitchFamily="34" charset="0"/>
                <a:sym typeface="Gill Sans"/>
              </a:rPr>
              <a:t>Ytterligare en studie baserad på data från samma kohortstudier visade en association mellan växtbaserade koster och reducerad viktuppgång under ett fyra-års intervall vilket framförallt sågs för hälsosamma växtbaserade livsmedel som t.ex. fullkorn, nötter, grönsaker, baljväxter.</a:t>
            </a:r>
            <a:endParaRPr dirty="0"/>
          </a:p>
          <a:p>
            <a:pPr marL="457200" lvl="0" indent="-317500" algn="l" rtl="0">
              <a:spcBef>
                <a:spcPts val="0"/>
              </a:spcBef>
              <a:spcAft>
                <a:spcPts val="0"/>
              </a:spcAft>
              <a:buSzPts val="1400"/>
              <a:buChar char="-"/>
            </a:pPr>
            <a:endParaRPr dirty="0"/>
          </a:p>
        </p:txBody>
      </p:sp>
      <p:sp>
        <p:nvSpPr>
          <p:cNvPr id="127" name="Google Shape;127;gf32e6b6e6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32e6b6e6e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61950" algn="l" rtl="0">
              <a:lnSpc>
                <a:spcPct val="80000"/>
              </a:lnSpc>
              <a:spcBef>
                <a:spcPts val="0"/>
              </a:spcBef>
              <a:spcAft>
                <a:spcPts val="0"/>
              </a:spcAft>
              <a:buClr>
                <a:srgbClr val="9BAFB5"/>
              </a:buClr>
              <a:buSzPts val="2100"/>
              <a:buChar char="-"/>
            </a:pPr>
            <a:r>
              <a:rPr lang="sv-SE" sz="1700" dirty="0">
                <a:solidFill>
                  <a:srgbClr val="262626"/>
                </a:solidFill>
                <a:latin typeface="Calibri" panose="020F0502020204030204" pitchFamily="34" charset="0"/>
                <a:ea typeface="Gill Sans"/>
                <a:cs typeface="Calibri" panose="020F0502020204030204" pitchFamily="34" charset="0"/>
                <a:sym typeface="Gill Sans"/>
              </a:rPr>
              <a:t>En studie med underlag från en kohort (n=12 168) visade en association mellan koster med ett högt intag av växtbaserade livsmedel och reducerad risk för total dödlighet och hjärt- och kärlsjukdom. Ökad följsamhet till en hälsosam växtbaserad kost var associerad med 19% och 11% lägre risk för hjärt- och kärlsjukdom och total dödlighet. En hälsosam växtbaserad kost definierades som en kost rik på fullkorn, frukt, grönsaker, nötter, baljväxter, te, kaffe och ett lägre intag av animalier. Resultatet från studien antyder att ett successivt ökat intag av växtbaserade livsmedel parallellt med ett nedsatt intag av animalier är kopplat till hälsofördelar på hjärt- och kärlhälsa och dödlighet.</a:t>
            </a:r>
            <a:endParaRPr sz="1700" dirty="0">
              <a:solidFill>
                <a:srgbClr val="262626"/>
              </a:solidFill>
              <a:latin typeface="Calibri" panose="020F0502020204030204" pitchFamily="34" charset="0"/>
              <a:ea typeface="Gill Sans"/>
              <a:cs typeface="Calibri" panose="020F0502020204030204" pitchFamily="34" charset="0"/>
              <a:sym typeface="Gill Sans"/>
            </a:endParaRPr>
          </a:p>
          <a:p>
            <a:pPr marL="457200" lvl="0" indent="0" algn="l" rtl="0">
              <a:lnSpc>
                <a:spcPct val="80000"/>
              </a:lnSpc>
              <a:spcBef>
                <a:spcPts val="0"/>
              </a:spcBef>
              <a:spcAft>
                <a:spcPts val="0"/>
              </a:spcAft>
              <a:buClr>
                <a:schemeClr val="dk1"/>
              </a:buClr>
              <a:buSzPts val="1100"/>
              <a:buFont typeface="Arial"/>
              <a:buNone/>
            </a:pPr>
            <a:endParaRPr sz="1700" dirty="0">
              <a:solidFill>
                <a:srgbClr val="262626"/>
              </a:solidFill>
              <a:latin typeface="Calibri" panose="020F0502020204030204" pitchFamily="34" charset="0"/>
              <a:ea typeface="Gill Sans"/>
              <a:cs typeface="Calibri" panose="020F0502020204030204" pitchFamily="34" charset="0"/>
              <a:sym typeface="Gill Sans"/>
            </a:endParaRPr>
          </a:p>
          <a:p>
            <a:pPr marL="457200" lvl="0" indent="-336550" algn="l" rtl="0">
              <a:lnSpc>
                <a:spcPct val="80000"/>
              </a:lnSpc>
              <a:spcBef>
                <a:spcPts val="0"/>
              </a:spcBef>
              <a:spcAft>
                <a:spcPts val="0"/>
              </a:spcAft>
              <a:buClr>
                <a:srgbClr val="9BAFB5"/>
              </a:buClr>
              <a:buSzPts val="1700"/>
              <a:buChar char="-"/>
            </a:pPr>
            <a:r>
              <a:rPr lang="sv-SE" sz="1700" dirty="0">
                <a:solidFill>
                  <a:srgbClr val="262626"/>
                </a:solidFill>
                <a:latin typeface="Calibri" panose="020F0502020204030204" pitchFamily="34" charset="0"/>
                <a:ea typeface="Gill Sans"/>
                <a:cs typeface="Calibri" panose="020F0502020204030204" pitchFamily="34" charset="0"/>
                <a:sym typeface="Gill Sans"/>
              </a:rPr>
              <a:t>Ytterligare en studie med underlag från en kohort (n=11 879) visade att en hälsosam växtbaserad kost (rik på frukt, grönsaker, fullkorn, nötter, baljväxter, te och kaffe) var associerat med 5% lägre risk för total dödlighet. </a:t>
            </a:r>
            <a:endParaRPr dirty="0"/>
          </a:p>
        </p:txBody>
      </p:sp>
      <p:sp>
        <p:nvSpPr>
          <p:cNvPr id="133" name="Google Shape;133;gf32e6b6e6e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E394BA68-0D21-40A4-A0EF-D345016FC8C7}"/>
              </a:ext>
            </a:extLst>
          </p:cNvPr>
          <p:cNvSpPr>
            <a:spLocks noGrp="1"/>
          </p:cNvSpPr>
          <p:nvPr>
            <p:ph type="body" sz="quarter" idx="10" hasCustomPrompt="1"/>
          </p:nvPr>
        </p:nvSpPr>
        <p:spPr>
          <a:xfrm>
            <a:off x="1219200" y="4162425"/>
            <a:ext cx="9772650" cy="923925"/>
          </a:xfrm>
        </p:spPr>
        <p:txBody>
          <a:bodyPr>
            <a:noAutofit/>
          </a:bodyPr>
          <a:lstStyle>
            <a:lvl1pPr marL="0" indent="0" algn="ctr">
              <a:buNone/>
              <a:defRPr sz="3000" cap="all" baseline="0">
                <a:solidFill>
                  <a:schemeClr val="tx2"/>
                </a:solidFill>
              </a:defRPr>
            </a:lvl1pPr>
          </a:lstStyle>
          <a:p>
            <a:pPr lvl="0"/>
            <a:r>
              <a:rPr lang="sv-SE" dirty="0"/>
              <a:t>NAMN</a:t>
            </a:r>
          </a:p>
        </p:txBody>
      </p:sp>
      <p:sp>
        <p:nvSpPr>
          <p:cNvPr id="2" name="Rubrik 1">
            <a:extLst>
              <a:ext uri="{FF2B5EF4-FFF2-40B4-BE49-F238E27FC236}">
                <a16:creationId xmlns:a16="http://schemas.microsoft.com/office/drawing/2014/main" id="{9925F4E9-98B4-406A-8CCC-F0137E798BC9}"/>
              </a:ext>
            </a:extLst>
          </p:cNvPr>
          <p:cNvSpPr>
            <a:spLocks noGrp="1"/>
          </p:cNvSpPr>
          <p:nvPr>
            <p:ph type="title"/>
          </p:nvPr>
        </p:nvSpPr>
        <p:spPr>
          <a:xfrm>
            <a:off x="1219200" y="1536700"/>
            <a:ext cx="9753600" cy="2481742"/>
          </a:xfrm>
        </p:spPr>
        <p:txBody>
          <a:bodyPr anchor="b" anchorCtr="0"/>
          <a:lstStyle>
            <a:lvl1pPr>
              <a:defRPr sz="5800">
                <a:solidFill>
                  <a:srgbClr val="525768"/>
                </a:solidFill>
              </a:defRPr>
            </a:lvl1pPr>
          </a:lstStyle>
          <a:p>
            <a:r>
              <a:rPr lang="sv-SE" dirty="0"/>
              <a:t>Klicka här för att ändra mall för rubrikformat</a:t>
            </a:r>
            <a:endParaRPr lang="en-GB" dirty="0"/>
          </a:p>
        </p:txBody>
      </p:sp>
      <p:pic>
        <p:nvPicPr>
          <p:cNvPr id="7" name="Google Shape;89;p13" descr="powerpoint-sida1.png">
            <a:extLst>
              <a:ext uri="{FF2B5EF4-FFF2-40B4-BE49-F238E27FC236}">
                <a16:creationId xmlns:a16="http://schemas.microsoft.com/office/drawing/2014/main" id="{ED112048-85CC-414B-B181-89A01BCE0BDB}"/>
              </a:ext>
            </a:extLst>
          </p:cNvPr>
          <p:cNvPicPr preferRelativeResize="0"/>
          <p:nvPr userDrawn="1"/>
        </p:nvPicPr>
        <p:blipFill rotWithShape="1">
          <a:blip r:embed="rId2">
            <a:alphaModFix/>
          </a:blip>
          <a:srcRect/>
          <a:stretch/>
        </p:blipFill>
        <p:spPr>
          <a:xfrm>
            <a:off x="390748" y="506156"/>
            <a:ext cx="1618806" cy="794966"/>
          </a:xfrm>
          <a:prstGeom prst="rect">
            <a:avLst/>
          </a:prstGeom>
          <a:noFill/>
          <a:ln>
            <a:noFill/>
          </a:ln>
        </p:spPr>
      </p:pic>
    </p:spTree>
    <p:extLst>
      <p:ext uri="{BB962C8B-B14F-4D97-AF65-F5344CB8AC3E}">
        <p14:creationId xmlns:p14="http://schemas.microsoft.com/office/powerpoint/2010/main" val="1198593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ld med bildtext" type="picTx">
  <p:cSld name="Bild med bild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dirty="0"/>
          </a:p>
        </p:txBody>
      </p:sp>
    </p:spTree>
    <p:extLst>
      <p:ext uri="{BB962C8B-B14F-4D97-AF65-F5344CB8AC3E}">
        <p14:creationId xmlns:p14="http://schemas.microsoft.com/office/powerpoint/2010/main" val="1214305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ubrikbild" type="title">
  <p:cSld name="2_Rubrikbild">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3F3F3F"/>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8" name="Google Shape;18;p2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20"/>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sv-SE"/>
              <a:t>‹#›</a:t>
            </a:fld>
            <a:endParaRPr dirty="0"/>
          </a:p>
        </p:txBody>
      </p:sp>
    </p:spTree>
    <p:extLst>
      <p:ext uri="{BB962C8B-B14F-4D97-AF65-F5344CB8AC3E}">
        <p14:creationId xmlns:p14="http://schemas.microsoft.com/office/powerpoint/2010/main" val="5305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Endast rubrik">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E6E26F13-B7F3-499C-8738-34469AA6624C}"/>
              </a:ext>
            </a:extLst>
          </p:cNvPr>
          <p:cNvSpPr>
            <a:spLocks noGrp="1"/>
          </p:cNvSpPr>
          <p:nvPr>
            <p:ph type="body" sz="quarter" idx="13" hasCustomPrompt="1"/>
          </p:nvPr>
        </p:nvSpPr>
        <p:spPr>
          <a:xfrm>
            <a:off x="1219200" y="2038350"/>
            <a:ext cx="9763125" cy="923925"/>
          </a:xfrm>
        </p:spPr>
        <p:txBody>
          <a:bodyPr anchor="b" anchorCtr="0">
            <a:noAutofit/>
          </a:bodyPr>
          <a:lstStyle>
            <a:lvl1pPr marL="0" indent="0" algn="ctr">
              <a:buNone/>
              <a:defRPr sz="3000" cap="all" baseline="0">
                <a:solidFill>
                  <a:schemeClr val="tx2"/>
                </a:solidFill>
              </a:defRPr>
            </a:lvl1pPr>
          </a:lstStyle>
          <a:p>
            <a:pPr lvl="0"/>
            <a:r>
              <a:rPr lang="sv-SE" dirty="0"/>
              <a:t>Kapitel</a:t>
            </a:r>
          </a:p>
        </p:txBody>
      </p:sp>
      <p:sp>
        <p:nvSpPr>
          <p:cNvPr id="2" name="Rubrik 1">
            <a:extLst>
              <a:ext uri="{FF2B5EF4-FFF2-40B4-BE49-F238E27FC236}">
                <a16:creationId xmlns:a16="http://schemas.microsoft.com/office/drawing/2014/main" id="{9925F4E9-98B4-406A-8CCC-F0137E798BC9}"/>
              </a:ext>
            </a:extLst>
          </p:cNvPr>
          <p:cNvSpPr>
            <a:spLocks noGrp="1"/>
          </p:cNvSpPr>
          <p:nvPr>
            <p:ph type="title"/>
          </p:nvPr>
        </p:nvSpPr>
        <p:spPr>
          <a:xfrm>
            <a:off x="1219200" y="2981325"/>
            <a:ext cx="9753600" cy="1618142"/>
          </a:xfrm>
        </p:spPr>
        <p:txBody>
          <a:bodyPr anchor="t" anchorCtr="0"/>
          <a:lstStyle>
            <a:lvl1pPr>
              <a:defRPr sz="4600">
                <a:solidFill>
                  <a:schemeClr val="tx2"/>
                </a:solidFill>
              </a:defRPr>
            </a:lvl1pPr>
          </a:lstStyle>
          <a:p>
            <a:r>
              <a:rPr lang="sv-SE" dirty="0"/>
              <a:t>Klicka här för att ändra mall för rubrikformat</a:t>
            </a:r>
            <a:endParaRPr lang="en-GB" dirty="0"/>
          </a:p>
        </p:txBody>
      </p:sp>
      <p:sp>
        <p:nvSpPr>
          <p:cNvPr id="3" name="Platshållare för datum 2">
            <a:extLst>
              <a:ext uri="{FF2B5EF4-FFF2-40B4-BE49-F238E27FC236}">
                <a16:creationId xmlns:a16="http://schemas.microsoft.com/office/drawing/2014/main" id="{AB7F9CD3-D921-4988-9C9B-5187D1AD7BDF}"/>
              </a:ext>
            </a:extLst>
          </p:cNvPr>
          <p:cNvSpPr>
            <a:spLocks noGrp="1"/>
          </p:cNvSpPr>
          <p:nvPr>
            <p:ph type="dt" sz="half" idx="10"/>
          </p:nvPr>
        </p:nvSpPr>
        <p:spPr/>
        <p:txBody>
          <a:bodyPr/>
          <a:lstStyle/>
          <a:p>
            <a:endParaRPr lang="en-GB" dirty="0"/>
          </a:p>
        </p:txBody>
      </p:sp>
      <p:sp>
        <p:nvSpPr>
          <p:cNvPr id="4" name="Platshållare för sidfot 3">
            <a:extLst>
              <a:ext uri="{FF2B5EF4-FFF2-40B4-BE49-F238E27FC236}">
                <a16:creationId xmlns:a16="http://schemas.microsoft.com/office/drawing/2014/main" id="{D4A4AF24-D1FF-4179-8C34-CA5FF5C778A5}"/>
              </a:ext>
            </a:extLst>
          </p:cNvPr>
          <p:cNvSpPr>
            <a:spLocks noGrp="1"/>
          </p:cNvSpPr>
          <p:nvPr>
            <p:ph type="ftr" sz="quarter" idx="11"/>
          </p:nvPr>
        </p:nvSpPr>
        <p:spPr/>
        <p:txBody>
          <a:bodyPr/>
          <a:lstStyle/>
          <a:p>
            <a:endParaRPr lang="en-GB" dirty="0"/>
          </a:p>
        </p:txBody>
      </p:sp>
      <p:pic>
        <p:nvPicPr>
          <p:cNvPr id="7" name="Google Shape;89;p13" descr="powerpoint-sida1.png">
            <a:extLst>
              <a:ext uri="{FF2B5EF4-FFF2-40B4-BE49-F238E27FC236}">
                <a16:creationId xmlns:a16="http://schemas.microsoft.com/office/drawing/2014/main" id="{ED112048-85CC-414B-B181-89A01BCE0BDB}"/>
              </a:ext>
            </a:extLst>
          </p:cNvPr>
          <p:cNvPicPr preferRelativeResize="0"/>
          <p:nvPr userDrawn="1"/>
        </p:nvPicPr>
        <p:blipFill rotWithShape="1">
          <a:blip r:embed="rId2">
            <a:alphaModFix/>
          </a:blip>
          <a:srcRect/>
          <a:stretch/>
        </p:blipFill>
        <p:spPr>
          <a:xfrm>
            <a:off x="390748" y="506156"/>
            <a:ext cx="1618806" cy="794966"/>
          </a:xfrm>
          <a:prstGeom prst="rect">
            <a:avLst/>
          </a:prstGeom>
          <a:noFill/>
          <a:ln>
            <a:noFill/>
          </a:ln>
        </p:spPr>
      </p:pic>
    </p:spTree>
    <p:extLst>
      <p:ext uri="{BB962C8B-B14F-4D97-AF65-F5344CB8AC3E}">
        <p14:creationId xmlns:p14="http://schemas.microsoft.com/office/powerpoint/2010/main" val="4176612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9E0EE0F1-31FF-47D1-B9BC-B24E4D0E7153}"/>
              </a:ext>
            </a:extLst>
          </p:cNvPr>
          <p:cNvSpPr>
            <a:spLocks noGrp="1"/>
          </p:cNvSpPr>
          <p:nvPr>
            <p:ph type="body" sz="quarter" idx="13"/>
          </p:nvPr>
        </p:nvSpPr>
        <p:spPr>
          <a:xfrm>
            <a:off x="838200" y="1819275"/>
            <a:ext cx="10515600" cy="4362450"/>
          </a:xfrm>
        </p:spPr>
        <p:txBody>
          <a:bodyPr/>
          <a:lstStyle>
            <a:lvl2pPr marL="495300" indent="-247650">
              <a:buFont typeface="Lato" panose="020F0502020204030203" pitchFamily="34" charset="0"/>
              <a:buChar char="‒"/>
              <a:defRPr/>
            </a:lvl2pPr>
            <a:lvl3pPr marL="742950" indent="-219075">
              <a:defRPr/>
            </a:lvl3pPr>
          </a:lstStyle>
          <a:p>
            <a:pPr lvl="0"/>
            <a:r>
              <a:rPr lang="sv-SE" dirty="0"/>
              <a:t>Klicka här för att ändra format på bakgrundstexten</a:t>
            </a:r>
          </a:p>
          <a:p>
            <a:pPr lvl="1"/>
            <a:r>
              <a:rPr lang="sv-SE" dirty="0"/>
              <a:t>Nivå två</a:t>
            </a:r>
          </a:p>
          <a:p>
            <a:pPr lvl="2"/>
            <a:r>
              <a:rPr lang="sv-SE" dirty="0"/>
              <a:t>Nivå tre</a:t>
            </a:r>
          </a:p>
        </p:txBody>
      </p:sp>
      <p:sp>
        <p:nvSpPr>
          <p:cNvPr id="2" name="Rubrik 1">
            <a:extLst>
              <a:ext uri="{FF2B5EF4-FFF2-40B4-BE49-F238E27FC236}">
                <a16:creationId xmlns:a16="http://schemas.microsoft.com/office/drawing/2014/main" id="{BC9CEFA4-BEA6-4C9A-8493-63C4F87D3B33}"/>
              </a:ext>
            </a:extLst>
          </p:cNvPr>
          <p:cNvSpPr>
            <a:spLocks noGrp="1"/>
          </p:cNvSpPr>
          <p:nvPr>
            <p:ph type="title"/>
          </p:nvPr>
        </p:nvSpPr>
        <p:spPr/>
        <p:txBody>
          <a:bodyPr/>
          <a:lstStyle>
            <a:lvl1pPr>
              <a:defRPr sz="3800"/>
            </a:lvl1p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4D4CFB43-B717-40BF-966B-F0FBF534CD5C}"/>
              </a:ext>
            </a:extLst>
          </p:cNvPr>
          <p:cNvSpPr>
            <a:spLocks noGrp="1"/>
          </p:cNvSpPr>
          <p:nvPr>
            <p:ph type="dt" sz="half" idx="10"/>
          </p:nvPr>
        </p:nvSpPr>
        <p:spPr/>
        <p:txBody>
          <a:bodyPr/>
          <a:lstStyle/>
          <a:p>
            <a:endParaRPr lang="en-GB" dirty="0"/>
          </a:p>
        </p:txBody>
      </p:sp>
      <p:sp>
        <p:nvSpPr>
          <p:cNvPr id="5" name="Platshållare för sidfot 4">
            <a:extLst>
              <a:ext uri="{FF2B5EF4-FFF2-40B4-BE49-F238E27FC236}">
                <a16:creationId xmlns:a16="http://schemas.microsoft.com/office/drawing/2014/main" id="{8B2B08A4-AEDC-450C-AD85-552A234FAC33}"/>
              </a:ext>
            </a:extLst>
          </p:cNvPr>
          <p:cNvSpPr>
            <a:spLocks noGrp="1"/>
          </p:cNvSpPr>
          <p:nvPr>
            <p:ph type="ftr" sz="quarter" idx="11"/>
          </p:nvPr>
        </p:nvSpPr>
        <p:spPr/>
        <p:txBody>
          <a:bodyPr/>
          <a:lstStyle/>
          <a:p>
            <a:endParaRPr lang="en-GB" dirty="0"/>
          </a:p>
        </p:txBody>
      </p:sp>
      <p:sp>
        <p:nvSpPr>
          <p:cNvPr id="7" name="Platshållare för bildnummer 5">
            <a:extLst>
              <a:ext uri="{FF2B5EF4-FFF2-40B4-BE49-F238E27FC236}">
                <a16:creationId xmlns:a16="http://schemas.microsoft.com/office/drawing/2014/main" id="{AC7C311C-67ED-4792-8BF0-3B5EA2E1E3FC}"/>
              </a:ext>
            </a:extLst>
          </p:cNvPr>
          <p:cNvSpPr>
            <a:spLocks noGrp="1"/>
          </p:cNvSpPr>
          <p:nvPr>
            <p:ph type="sldNum" sz="quarter" idx="4"/>
          </p:nvPr>
        </p:nvSpPr>
        <p:spPr>
          <a:xfrm>
            <a:off x="8708" y="6504192"/>
            <a:ext cx="450397" cy="228600"/>
          </a:xfrm>
          <a:prstGeom prst="rect">
            <a:avLst/>
          </a:prstGeom>
        </p:spPr>
        <p:txBody>
          <a:bodyPr vert="horz" lIns="91440" tIns="45720" rIns="91440" bIns="45720" rtlCol="0" anchor="ctr"/>
          <a:lstStyle>
            <a:lvl1pPr algn="r">
              <a:defRPr sz="1200">
                <a:solidFill>
                  <a:srgbClr val="526741"/>
                </a:solidFill>
              </a:defRPr>
            </a:lvl1pPr>
          </a:lstStyle>
          <a:p>
            <a:fld id="{E16B5806-BA0C-47B8-9276-AD76FDABAC04}" type="slidenum">
              <a:rPr lang="en-GB" smtClean="0"/>
              <a:pPr/>
              <a:t>‹#›</a:t>
            </a:fld>
            <a:endParaRPr lang="en-GB" dirty="0"/>
          </a:p>
        </p:txBody>
      </p:sp>
    </p:spTree>
    <p:extLst>
      <p:ext uri="{BB962C8B-B14F-4D97-AF65-F5344CB8AC3E}">
        <p14:creationId xmlns:p14="http://schemas.microsoft.com/office/powerpoint/2010/main" val="3079358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4" name="Platshållare för bildnummer 5">
            <a:extLst>
              <a:ext uri="{FF2B5EF4-FFF2-40B4-BE49-F238E27FC236}">
                <a16:creationId xmlns:a16="http://schemas.microsoft.com/office/drawing/2014/main" id="{6E7CC01C-87D6-4D31-BC06-3954880457A1}"/>
              </a:ext>
            </a:extLst>
          </p:cNvPr>
          <p:cNvSpPr txBox="1">
            <a:spLocks/>
          </p:cNvSpPr>
          <p:nvPr userDrawn="1"/>
        </p:nvSpPr>
        <p:spPr>
          <a:xfrm>
            <a:off x="8708" y="6504192"/>
            <a:ext cx="450397"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5267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6B5806-BA0C-47B8-9276-AD76FDABAC04}" type="slidenum">
              <a:rPr lang="en-GB" smtClean="0"/>
              <a:pPr/>
              <a:t>‹#›</a:t>
            </a:fld>
            <a:endParaRPr lang="en-GB" dirty="0"/>
          </a:p>
        </p:txBody>
      </p:sp>
    </p:spTree>
    <p:extLst>
      <p:ext uri="{BB962C8B-B14F-4D97-AF65-F5344CB8AC3E}">
        <p14:creationId xmlns:p14="http://schemas.microsoft.com/office/powerpoint/2010/main" val="126145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25F4E9-98B4-406A-8CCC-F0137E798BC9}"/>
              </a:ext>
            </a:extLst>
          </p:cNvPr>
          <p:cNvSpPr>
            <a:spLocks noGrp="1"/>
          </p:cNvSpPr>
          <p:nvPr>
            <p:ph type="title"/>
          </p:nvPr>
        </p:nvSpPr>
        <p:spPr/>
        <p:txBody>
          <a:bodyPr/>
          <a:lstStyle>
            <a:lvl1pPr>
              <a:defRPr sz="3800"/>
            </a:lvl1pPr>
          </a:lstStyle>
          <a:p>
            <a:r>
              <a:rPr lang="sv-SE" dirty="0"/>
              <a:t>Klicka här för att ändra mall för rubrikformat</a:t>
            </a:r>
            <a:endParaRPr lang="en-GB" dirty="0"/>
          </a:p>
        </p:txBody>
      </p:sp>
      <p:sp>
        <p:nvSpPr>
          <p:cNvPr id="3" name="Platshållare för datum 2">
            <a:extLst>
              <a:ext uri="{FF2B5EF4-FFF2-40B4-BE49-F238E27FC236}">
                <a16:creationId xmlns:a16="http://schemas.microsoft.com/office/drawing/2014/main" id="{AB7F9CD3-D921-4988-9C9B-5187D1AD7BDF}"/>
              </a:ext>
            </a:extLst>
          </p:cNvPr>
          <p:cNvSpPr>
            <a:spLocks noGrp="1"/>
          </p:cNvSpPr>
          <p:nvPr>
            <p:ph type="dt" sz="half" idx="10"/>
          </p:nvPr>
        </p:nvSpPr>
        <p:spPr/>
        <p:txBody>
          <a:bodyPr/>
          <a:lstStyle/>
          <a:p>
            <a:endParaRPr lang="en-GB" dirty="0"/>
          </a:p>
        </p:txBody>
      </p:sp>
      <p:sp>
        <p:nvSpPr>
          <p:cNvPr id="4" name="Platshållare för sidfot 3">
            <a:extLst>
              <a:ext uri="{FF2B5EF4-FFF2-40B4-BE49-F238E27FC236}">
                <a16:creationId xmlns:a16="http://schemas.microsoft.com/office/drawing/2014/main" id="{D4A4AF24-D1FF-4179-8C34-CA5FF5C778A5}"/>
              </a:ext>
            </a:extLst>
          </p:cNvPr>
          <p:cNvSpPr>
            <a:spLocks noGrp="1"/>
          </p:cNvSpPr>
          <p:nvPr>
            <p:ph type="ftr" sz="quarter" idx="11"/>
          </p:nvPr>
        </p:nvSpPr>
        <p:spPr/>
        <p:txBody>
          <a:bodyPr/>
          <a:lstStyle/>
          <a:p>
            <a:endParaRPr lang="en-GB" dirty="0"/>
          </a:p>
        </p:txBody>
      </p:sp>
      <p:sp>
        <p:nvSpPr>
          <p:cNvPr id="6" name="Platshållare för bildnummer 5">
            <a:extLst>
              <a:ext uri="{FF2B5EF4-FFF2-40B4-BE49-F238E27FC236}">
                <a16:creationId xmlns:a16="http://schemas.microsoft.com/office/drawing/2014/main" id="{26131F3D-A240-4F0E-B639-BE2CA79F5471}"/>
              </a:ext>
            </a:extLst>
          </p:cNvPr>
          <p:cNvSpPr>
            <a:spLocks noGrp="1"/>
          </p:cNvSpPr>
          <p:nvPr>
            <p:ph type="sldNum" sz="quarter" idx="4"/>
          </p:nvPr>
        </p:nvSpPr>
        <p:spPr>
          <a:xfrm>
            <a:off x="8708" y="6504192"/>
            <a:ext cx="450397" cy="228600"/>
          </a:xfrm>
          <a:prstGeom prst="rect">
            <a:avLst/>
          </a:prstGeom>
        </p:spPr>
        <p:txBody>
          <a:bodyPr vert="horz" lIns="91440" tIns="45720" rIns="91440" bIns="45720" rtlCol="0" anchor="ctr"/>
          <a:lstStyle>
            <a:lvl1pPr algn="r">
              <a:defRPr sz="1200">
                <a:solidFill>
                  <a:srgbClr val="526741"/>
                </a:solidFill>
              </a:defRPr>
            </a:lvl1pPr>
          </a:lstStyle>
          <a:p>
            <a:fld id="{E16B5806-BA0C-47B8-9276-AD76FDABAC04}" type="slidenum">
              <a:rPr lang="en-GB" smtClean="0"/>
              <a:pPr/>
              <a:t>‹#›</a:t>
            </a:fld>
            <a:endParaRPr lang="en-GB" dirty="0"/>
          </a:p>
        </p:txBody>
      </p:sp>
    </p:spTree>
    <p:extLst>
      <p:ext uri="{BB962C8B-B14F-4D97-AF65-F5344CB8AC3E}">
        <p14:creationId xmlns:p14="http://schemas.microsoft.com/office/powerpoint/2010/main" val="269793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pic>
        <p:nvPicPr>
          <p:cNvPr id="9" name="Google Shape;89;p13" descr="powerpoint-sida1.png">
            <a:extLst>
              <a:ext uri="{FF2B5EF4-FFF2-40B4-BE49-F238E27FC236}">
                <a16:creationId xmlns:a16="http://schemas.microsoft.com/office/drawing/2014/main" id="{21E10667-AA06-4009-A0F9-723B40ABFAA0}"/>
              </a:ext>
            </a:extLst>
          </p:cNvPr>
          <p:cNvPicPr preferRelativeResize="0"/>
          <p:nvPr userDrawn="1"/>
        </p:nvPicPr>
        <p:blipFill rotWithShape="1">
          <a:blip r:embed="rId2">
            <a:alphaModFix/>
          </a:blip>
          <a:stretch/>
        </p:blipFill>
        <p:spPr>
          <a:xfrm>
            <a:off x="8039323" y="4594433"/>
            <a:ext cx="3276377" cy="1608267"/>
          </a:xfrm>
          <a:prstGeom prst="rect">
            <a:avLst/>
          </a:prstGeom>
          <a:noFill/>
          <a:ln>
            <a:noFill/>
          </a:ln>
        </p:spPr>
      </p:pic>
      <p:sp>
        <p:nvSpPr>
          <p:cNvPr id="2" name="Rubrik 1">
            <a:extLst>
              <a:ext uri="{FF2B5EF4-FFF2-40B4-BE49-F238E27FC236}">
                <a16:creationId xmlns:a16="http://schemas.microsoft.com/office/drawing/2014/main" id="{9B685346-C843-46DB-B11C-DA3359994072}"/>
              </a:ext>
            </a:extLst>
          </p:cNvPr>
          <p:cNvSpPr>
            <a:spLocks noGrp="1"/>
          </p:cNvSpPr>
          <p:nvPr>
            <p:ph type="title" hasCustomPrompt="1"/>
          </p:nvPr>
        </p:nvSpPr>
        <p:spPr>
          <a:xfrm>
            <a:off x="514016" y="4060825"/>
            <a:ext cx="5639134" cy="1325563"/>
          </a:xfrm>
        </p:spPr>
        <p:txBody>
          <a:bodyPr anchor="b" anchorCtr="0"/>
          <a:lstStyle>
            <a:lvl1pPr algn="l">
              <a:defRPr sz="4200"/>
            </a:lvl1pPr>
          </a:lstStyle>
          <a:p>
            <a:r>
              <a:rPr lang="sv-SE" dirty="0"/>
              <a:t>Namn</a:t>
            </a:r>
            <a:endParaRPr lang="en-GB" dirty="0"/>
          </a:p>
        </p:txBody>
      </p:sp>
      <p:sp>
        <p:nvSpPr>
          <p:cNvPr id="5" name="Platshållare för text 4">
            <a:extLst>
              <a:ext uri="{FF2B5EF4-FFF2-40B4-BE49-F238E27FC236}">
                <a16:creationId xmlns:a16="http://schemas.microsoft.com/office/drawing/2014/main" id="{E4D90CC3-B89E-4D36-B032-61121A234012}"/>
              </a:ext>
            </a:extLst>
          </p:cNvPr>
          <p:cNvSpPr>
            <a:spLocks noGrp="1"/>
          </p:cNvSpPr>
          <p:nvPr>
            <p:ph type="body" sz="quarter" idx="10" hasCustomPrompt="1"/>
          </p:nvPr>
        </p:nvSpPr>
        <p:spPr>
          <a:xfrm>
            <a:off x="514350" y="5429250"/>
            <a:ext cx="5638800" cy="581025"/>
          </a:xfrm>
        </p:spPr>
        <p:txBody>
          <a:bodyPr>
            <a:noAutofit/>
          </a:bodyPr>
          <a:lstStyle>
            <a:lvl1pPr marL="0" indent="0">
              <a:buNone/>
              <a:defRPr sz="3200">
                <a:solidFill>
                  <a:srgbClr val="525768"/>
                </a:solidFill>
              </a:defRPr>
            </a:lvl1pPr>
          </a:lstStyle>
          <a:p>
            <a:pPr lvl="0"/>
            <a:r>
              <a:rPr lang="sv-SE" dirty="0"/>
              <a:t>mailadress</a:t>
            </a:r>
          </a:p>
        </p:txBody>
      </p:sp>
    </p:spTree>
    <p:extLst>
      <p:ext uri="{BB962C8B-B14F-4D97-AF65-F5344CB8AC3E}">
        <p14:creationId xmlns:p14="http://schemas.microsoft.com/office/powerpoint/2010/main" val="1187144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npassad layout">
  <p:cSld name="Anpassad layout">
    <p:spTree>
      <p:nvGrpSpPr>
        <p:cNvPr id="1" name="Shape 244"/>
        <p:cNvGrpSpPr/>
        <p:nvPr/>
      </p:nvGrpSpPr>
      <p:grpSpPr>
        <a:xfrm>
          <a:off x="0" y="0"/>
          <a:ext cx="0" cy="0"/>
          <a:chOff x="0" y="0"/>
          <a:chExt cx="0" cy="0"/>
        </a:xfrm>
      </p:grpSpPr>
      <p:sp>
        <p:nvSpPr>
          <p:cNvPr id="245" name="Google Shape;245;p54"/>
          <p:cNvSpPr txBox="1">
            <a:spLocks noGrp="1"/>
          </p:cNvSpPr>
          <p:nvPr>
            <p:ph type="title"/>
          </p:nvPr>
        </p:nvSpPr>
        <p:spPr>
          <a:xfrm>
            <a:off x="487678" y="290463"/>
            <a:ext cx="11225956" cy="67741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6" name="Google Shape;246;p54"/>
          <p:cNvSpPr txBox="1">
            <a:spLocks noGrp="1"/>
          </p:cNvSpPr>
          <p:nvPr>
            <p:ph type="dt" idx="10"/>
          </p:nvPr>
        </p:nvSpPr>
        <p:spPr>
          <a:xfrm>
            <a:off x="3769256" y="6365723"/>
            <a:ext cx="184755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7" name="Google Shape;247;p54"/>
          <p:cNvSpPr txBox="1">
            <a:spLocks noGrp="1"/>
          </p:cNvSpPr>
          <p:nvPr>
            <p:ph type="sldNum" idx="12"/>
          </p:nvPr>
        </p:nvSpPr>
        <p:spPr>
          <a:xfrm>
            <a:off x="355497" y="6365723"/>
            <a:ext cx="694007"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8686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ubrik och innehåll" type="obj">
  <p:cSld name="1_Rubrik och innehåll">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dirty="0"/>
          </a:p>
        </p:txBody>
      </p:sp>
    </p:spTree>
    <p:extLst>
      <p:ext uri="{BB962C8B-B14F-4D97-AF65-F5344CB8AC3E}">
        <p14:creationId xmlns:p14="http://schemas.microsoft.com/office/powerpoint/2010/main" val="199645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Jämförelse" type="twoTxTwoObj">
  <p:cSld name="Jämförelse">
    <p:spTree>
      <p:nvGrpSpPr>
        <p:cNvPr id="1" name="Shape 44"/>
        <p:cNvGrpSpPr/>
        <p:nvPr/>
      </p:nvGrpSpPr>
      <p:grpSpPr>
        <a:xfrm>
          <a:off x="0" y="0"/>
          <a:ext cx="0" cy="0"/>
          <a:chOff x="0" y="0"/>
          <a:chExt cx="0" cy="0"/>
        </a:xfrm>
      </p:grpSpPr>
      <p:sp>
        <p:nvSpPr>
          <p:cNvPr id="45" name="Google Shape;45;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dirty="0"/>
          </a:p>
        </p:txBody>
      </p:sp>
    </p:spTree>
    <p:extLst>
      <p:ext uri="{BB962C8B-B14F-4D97-AF65-F5344CB8AC3E}">
        <p14:creationId xmlns:p14="http://schemas.microsoft.com/office/powerpoint/2010/main" val="85654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82B257F-5B1E-4E0B-98C1-65B104977F9C}"/>
              </a:ext>
            </a:extLst>
          </p:cNvPr>
          <p:cNvSpPr>
            <a:spLocks noGrp="1"/>
          </p:cNvSpPr>
          <p:nvPr>
            <p:ph type="title"/>
          </p:nvPr>
        </p:nvSpPr>
        <p:spPr>
          <a:xfrm>
            <a:off x="838200" y="450850"/>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endParaRPr lang="en-GB" dirty="0"/>
          </a:p>
        </p:txBody>
      </p:sp>
      <p:sp>
        <p:nvSpPr>
          <p:cNvPr id="3" name="Platshållare för text 2">
            <a:extLst>
              <a:ext uri="{FF2B5EF4-FFF2-40B4-BE49-F238E27FC236}">
                <a16:creationId xmlns:a16="http://schemas.microsoft.com/office/drawing/2014/main" id="{B0D5C614-5814-4F5D-AF7F-2ED4D184A7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B802F103-93C0-4C44-8660-05316C74EEB0}"/>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1200">
                <a:solidFill>
                  <a:schemeClr val="bg2"/>
                </a:solidFill>
                <a:latin typeface="Calibri" panose="020F0502020204030204" pitchFamily="34" charset="0"/>
                <a:cs typeface="Calibri" panose="020F0502020204030204" pitchFamily="34" charset="0"/>
              </a:defRPr>
            </a:lvl1pPr>
          </a:lstStyle>
          <a:p>
            <a:endParaRPr lang="en-GB" dirty="0"/>
          </a:p>
        </p:txBody>
      </p:sp>
      <p:sp>
        <p:nvSpPr>
          <p:cNvPr id="5" name="Platshållare för sidfot 4">
            <a:extLst>
              <a:ext uri="{FF2B5EF4-FFF2-40B4-BE49-F238E27FC236}">
                <a16:creationId xmlns:a16="http://schemas.microsoft.com/office/drawing/2014/main" id="{A4CEEEB1-EE49-42D9-B29F-9804E6E1A67D}"/>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1200">
                <a:solidFill>
                  <a:schemeClr val="bg2"/>
                </a:solidFill>
                <a:latin typeface="Calibri" panose="020F0502020204030204" pitchFamily="34" charset="0"/>
                <a:cs typeface="Calibri" panose="020F0502020204030204" pitchFamily="34" charset="0"/>
              </a:defRPr>
            </a:lvl1pPr>
          </a:lstStyle>
          <a:p>
            <a:endParaRPr lang="en-GB" dirty="0"/>
          </a:p>
        </p:txBody>
      </p:sp>
      <p:sp>
        <p:nvSpPr>
          <p:cNvPr id="6" name="Platshållare för bildnummer 5">
            <a:extLst>
              <a:ext uri="{FF2B5EF4-FFF2-40B4-BE49-F238E27FC236}">
                <a16:creationId xmlns:a16="http://schemas.microsoft.com/office/drawing/2014/main" id="{F74D944D-59D9-4D7C-884F-AFB0FB1520A0}"/>
              </a:ext>
            </a:extLst>
          </p:cNvPr>
          <p:cNvSpPr>
            <a:spLocks noGrp="1"/>
          </p:cNvSpPr>
          <p:nvPr>
            <p:ph type="sldNum" sz="quarter" idx="4"/>
          </p:nvPr>
        </p:nvSpPr>
        <p:spPr>
          <a:xfrm>
            <a:off x="8708" y="6504192"/>
            <a:ext cx="450397" cy="228600"/>
          </a:xfrm>
          <a:prstGeom prst="rect">
            <a:avLst/>
          </a:prstGeom>
        </p:spPr>
        <p:txBody>
          <a:bodyPr vert="horz" lIns="91440" tIns="45720" rIns="91440" bIns="45720" rtlCol="0" anchor="ctr"/>
          <a:lstStyle>
            <a:lvl1pPr algn="r">
              <a:defRPr sz="1200">
                <a:solidFill>
                  <a:srgbClr val="526741"/>
                </a:solidFill>
                <a:latin typeface="Calibri" panose="020F0502020204030204" pitchFamily="34" charset="0"/>
                <a:cs typeface="Calibri" panose="020F0502020204030204" pitchFamily="34" charset="0"/>
              </a:defRPr>
            </a:lvl1pPr>
          </a:lstStyle>
          <a:p>
            <a:fld id="{E16B5806-BA0C-47B8-9276-AD76FDABAC04}" type="slidenum">
              <a:rPr lang="en-GB" smtClean="0"/>
              <a:pPr/>
              <a:t>‹#›</a:t>
            </a:fld>
            <a:endParaRPr lang="en-GB" dirty="0"/>
          </a:p>
        </p:txBody>
      </p:sp>
    </p:spTree>
    <p:extLst>
      <p:ext uri="{BB962C8B-B14F-4D97-AF65-F5344CB8AC3E}">
        <p14:creationId xmlns:p14="http://schemas.microsoft.com/office/powerpoint/2010/main" val="1315280566"/>
      </p:ext>
    </p:extLst>
  </p:cSld>
  <p:clrMap bg1="lt1" tx1="dk1" bg2="lt2" tx2="dk2" accent1="accent1" accent2="accent2" accent3="accent3" accent4="accent4" accent5="accent5" accent6="accent6" hlink="hlink" folHlink="folHlink"/>
  <p:sldLayoutIdLst>
    <p:sldLayoutId id="2147483654" r:id="rId1"/>
    <p:sldLayoutId id="2147483662" r:id="rId2"/>
    <p:sldLayoutId id="2147483650" r:id="rId3"/>
    <p:sldLayoutId id="2147483649" r:id="rId4"/>
    <p:sldLayoutId id="2147483657" r:id="rId5"/>
    <p:sldLayoutId id="2147483658" r:id="rId6"/>
    <p:sldLayoutId id="2147483664" r:id="rId7"/>
    <p:sldLayoutId id="2147483666" r:id="rId8"/>
    <p:sldLayoutId id="2147483668" r:id="rId9"/>
    <p:sldLayoutId id="2147483669" r:id="rId10"/>
    <p:sldLayoutId id="2147483670" r:id="rId11"/>
  </p:sldLayoutIdLst>
  <p:hf hdr="0" ftr="0" dt="0"/>
  <p:txStyles>
    <p:titleStyle>
      <a:lvl1pPr algn="ctr" defTabSz="914400" rtl="0" eaLnBrk="1" latinLnBrk="0" hangingPunct="1">
        <a:lnSpc>
          <a:spcPct val="90000"/>
        </a:lnSpc>
        <a:spcBef>
          <a:spcPct val="0"/>
        </a:spcBef>
        <a:buNone/>
        <a:defRPr sz="3800" b="1" kern="1200" cap="all" baseline="0">
          <a:solidFill>
            <a:schemeClr val="tx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D480D07-C798-426A-A3EC-811E85566125}"/>
              </a:ext>
            </a:extLst>
          </p:cNvPr>
          <p:cNvPicPr>
            <a:picLocks noChangeAspect="1"/>
          </p:cNvPicPr>
          <p:nvPr/>
        </p:nvPicPr>
        <p:blipFill rotWithShape="1">
          <a:blip r:embed="rId3">
            <a:extLst>
              <a:ext uri="{28A0092B-C50C-407E-A947-70E740481C1C}">
                <a14:useLocalDpi xmlns:a14="http://schemas.microsoft.com/office/drawing/2010/main" val="0"/>
              </a:ext>
            </a:extLst>
          </a:blip>
          <a:srcRect r="13047"/>
          <a:stretch/>
        </p:blipFill>
        <p:spPr>
          <a:xfrm>
            <a:off x="-31805" y="4134680"/>
            <a:ext cx="12223806" cy="2177912"/>
          </a:xfrm>
          <a:prstGeom prst="rect">
            <a:avLst/>
          </a:prstGeom>
        </p:spPr>
      </p:pic>
      <p:sp>
        <p:nvSpPr>
          <p:cNvPr id="4" name="Platshållare för text 3">
            <a:extLst>
              <a:ext uri="{FF2B5EF4-FFF2-40B4-BE49-F238E27FC236}">
                <a16:creationId xmlns:a16="http://schemas.microsoft.com/office/drawing/2014/main" id="{4157557B-AE9F-4543-A7D6-4660FDCF1F59}"/>
              </a:ext>
            </a:extLst>
          </p:cNvPr>
          <p:cNvSpPr>
            <a:spLocks noGrp="1"/>
          </p:cNvSpPr>
          <p:nvPr>
            <p:ph type="body" sz="quarter" idx="10"/>
          </p:nvPr>
        </p:nvSpPr>
        <p:spPr>
          <a:xfrm>
            <a:off x="1219200" y="3168513"/>
            <a:ext cx="9772650" cy="584504"/>
          </a:xfrm>
        </p:spPr>
        <p:txBody>
          <a:bodyPr/>
          <a:lstStyle/>
          <a:p>
            <a:r>
              <a:rPr lang="sv-SE" dirty="0"/>
              <a:t>av DRF</a:t>
            </a:r>
            <a:r>
              <a:rPr lang="sv-SE" cap="none" dirty="0"/>
              <a:t>s</a:t>
            </a:r>
            <a:r>
              <a:rPr lang="sv-SE" dirty="0"/>
              <a:t> sektion för Hållbart Ätande</a:t>
            </a:r>
          </a:p>
          <a:p>
            <a:r>
              <a:rPr lang="sv-SE" dirty="0"/>
              <a:t> </a:t>
            </a:r>
          </a:p>
        </p:txBody>
      </p:sp>
      <p:sp>
        <p:nvSpPr>
          <p:cNvPr id="2" name="Rubrik 1">
            <a:extLst>
              <a:ext uri="{FF2B5EF4-FFF2-40B4-BE49-F238E27FC236}">
                <a16:creationId xmlns:a16="http://schemas.microsoft.com/office/drawing/2014/main" id="{04933FC8-A172-4A13-83FD-5022DA63B201}"/>
              </a:ext>
            </a:extLst>
          </p:cNvPr>
          <p:cNvSpPr>
            <a:spLocks noGrp="1"/>
          </p:cNvSpPr>
          <p:nvPr>
            <p:ph type="title"/>
          </p:nvPr>
        </p:nvSpPr>
        <p:spPr>
          <a:xfrm>
            <a:off x="1219200" y="542787"/>
            <a:ext cx="9753600" cy="2481742"/>
          </a:xfrm>
        </p:spPr>
        <p:txBody>
          <a:bodyPr/>
          <a:lstStyle/>
          <a:p>
            <a:r>
              <a:rPr lang="sv-SE" sz="6000" dirty="0"/>
              <a:t>KOST- OCH HÄLSOASPEKTER AV HÅLLBAR MAT</a:t>
            </a:r>
            <a:endParaRPr lang="sv-SE" dirty="0"/>
          </a:p>
        </p:txBody>
      </p:sp>
    </p:spTree>
    <p:extLst>
      <p:ext uri="{BB962C8B-B14F-4D97-AF65-F5344CB8AC3E}">
        <p14:creationId xmlns:p14="http://schemas.microsoft.com/office/powerpoint/2010/main" val="13583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4" name="Rubrik 3">
            <a:extLst>
              <a:ext uri="{FF2B5EF4-FFF2-40B4-BE49-F238E27FC236}">
                <a16:creationId xmlns:a16="http://schemas.microsoft.com/office/drawing/2014/main" id="{25BAD9FA-7C7B-46AD-B516-1D18FD993148}"/>
              </a:ext>
            </a:extLst>
          </p:cNvPr>
          <p:cNvSpPr>
            <a:spLocks noGrp="1"/>
          </p:cNvSpPr>
          <p:nvPr>
            <p:ph type="title"/>
          </p:nvPr>
        </p:nvSpPr>
        <p:spPr/>
        <p:txBody>
          <a:bodyPr/>
          <a:lstStyle/>
          <a:p>
            <a:r>
              <a:rPr lang="sv-SE" dirty="0"/>
              <a:t>MÖJLIGA NÄRINGSVINSTER AV</a:t>
            </a:r>
            <a:br>
              <a:rPr lang="sv-SE" dirty="0"/>
            </a:br>
            <a:r>
              <a:rPr lang="sv-SE" dirty="0"/>
              <a:t>ATT ÄTA MER FRÅN VÄXTRIKET</a:t>
            </a:r>
          </a:p>
        </p:txBody>
      </p:sp>
      <p:sp>
        <p:nvSpPr>
          <p:cNvPr id="6" name="Platshållare för text 5">
            <a:extLst>
              <a:ext uri="{FF2B5EF4-FFF2-40B4-BE49-F238E27FC236}">
                <a16:creationId xmlns:a16="http://schemas.microsoft.com/office/drawing/2014/main" id="{3A9C5A80-899A-4272-BFF5-D55ACF9F1758}"/>
              </a:ext>
            </a:extLst>
          </p:cNvPr>
          <p:cNvSpPr>
            <a:spLocks noGrp="1"/>
          </p:cNvSpPr>
          <p:nvPr>
            <p:ph type="body" sz="quarter" idx="13"/>
          </p:nvPr>
        </p:nvSpPr>
        <p:spPr>
          <a:xfrm>
            <a:off x="838200" y="1958614"/>
            <a:ext cx="5667103" cy="4362450"/>
          </a:xfrm>
        </p:spPr>
        <p:txBody>
          <a:bodyPr>
            <a:noAutofit/>
          </a:bodyPr>
          <a:lstStyle/>
          <a:p>
            <a:pPr marL="0" indent="0">
              <a:buNone/>
            </a:pPr>
            <a:r>
              <a:rPr lang="sv-SE" sz="2200" dirty="0"/>
              <a:t>En balanserad växtbaserad kost innebär ett ökat intag av flera näringsämnen och antioxidanter, exempelvis:</a:t>
            </a:r>
          </a:p>
          <a:p>
            <a:r>
              <a:rPr lang="sv-SE" sz="2200" dirty="0"/>
              <a:t>Folat, vitamin C, betakaroten, vitamin K, kalium </a:t>
            </a:r>
          </a:p>
          <a:p>
            <a:r>
              <a:rPr lang="sv-SE" sz="2200" dirty="0"/>
              <a:t>Fibrer (både fermerterbara och icke fermenterbara)</a:t>
            </a:r>
          </a:p>
          <a:p>
            <a:r>
              <a:rPr lang="sv-SE" sz="2200" dirty="0"/>
              <a:t>Fullkorn (växtsteroler och betaglukaner)</a:t>
            </a:r>
          </a:p>
          <a:p>
            <a:r>
              <a:rPr lang="sv-SE" sz="2200" dirty="0"/>
              <a:t>Antioxidanter som flavonoider, antocyaniner, </a:t>
            </a:r>
            <a:r>
              <a:rPr lang="sv-SE" sz="2200" dirty="0" err="1"/>
              <a:t>lykopen</a:t>
            </a:r>
            <a:endParaRPr lang="sv-SE" sz="2200" dirty="0"/>
          </a:p>
        </p:txBody>
      </p:sp>
      <p:sp>
        <p:nvSpPr>
          <p:cNvPr id="9" name="Ellips 8">
            <a:extLst>
              <a:ext uri="{FF2B5EF4-FFF2-40B4-BE49-F238E27FC236}">
                <a16:creationId xmlns:a16="http://schemas.microsoft.com/office/drawing/2014/main" id="{CCC504A2-094B-4080-823C-F02BAD5EEF9D}"/>
              </a:ext>
            </a:extLst>
          </p:cNvPr>
          <p:cNvSpPr/>
          <p:nvPr/>
        </p:nvSpPr>
        <p:spPr>
          <a:xfrm>
            <a:off x="7467600" y="1644976"/>
            <a:ext cx="4203374" cy="4203374"/>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2" name="Platshållare för bildnummer 1">
            <a:extLst>
              <a:ext uri="{FF2B5EF4-FFF2-40B4-BE49-F238E27FC236}">
                <a16:creationId xmlns:a16="http://schemas.microsoft.com/office/drawing/2014/main" id="{93264901-4946-4B60-8B9F-3A38EC73F9C7}"/>
              </a:ext>
            </a:extLst>
          </p:cNvPr>
          <p:cNvSpPr>
            <a:spLocks noGrp="1"/>
          </p:cNvSpPr>
          <p:nvPr>
            <p:ph type="sldNum" sz="quarter" idx="4"/>
          </p:nvPr>
        </p:nvSpPr>
        <p:spPr/>
        <p:txBody>
          <a:bodyPr/>
          <a:lstStyle/>
          <a:p>
            <a:fld id="{E16B5806-BA0C-47B8-9276-AD76FDABAC04}" type="slidenum">
              <a:rPr lang="en-GB" smtClean="0"/>
              <a:pPr/>
              <a:t>10</a:t>
            </a:fld>
            <a:endParaRPr lang="en-GB" dirty="0"/>
          </a:p>
        </p:txBody>
      </p:sp>
      <p:sp>
        <p:nvSpPr>
          <p:cNvPr id="7" name="Google Shape;100;p5">
            <a:extLst>
              <a:ext uri="{FF2B5EF4-FFF2-40B4-BE49-F238E27FC236}">
                <a16:creationId xmlns:a16="http://schemas.microsoft.com/office/drawing/2014/main" id="{15BD9562-8613-4AA1-87F3-00D8AD3081C8}"/>
              </a:ext>
            </a:extLst>
          </p:cNvPr>
          <p:cNvSpPr txBox="1"/>
          <p:nvPr/>
        </p:nvSpPr>
        <p:spPr>
          <a:xfrm>
            <a:off x="-17419" y="-391886"/>
            <a:ext cx="3259384" cy="307736"/>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Positiva närings- och hälsoaspekter  10</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4" name="Rubrik 3">
            <a:extLst>
              <a:ext uri="{FF2B5EF4-FFF2-40B4-BE49-F238E27FC236}">
                <a16:creationId xmlns:a16="http://schemas.microsoft.com/office/drawing/2014/main" id="{A222868E-6212-4688-92EB-6315A18344B8}"/>
              </a:ext>
            </a:extLst>
          </p:cNvPr>
          <p:cNvSpPr>
            <a:spLocks noGrp="1"/>
          </p:cNvSpPr>
          <p:nvPr>
            <p:ph type="title"/>
          </p:nvPr>
        </p:nvSpPr>
        <p:spPr/>
        <p:txBody>
          <a:bodyPr/>
          <a:lstStyle/>
          <a:p>
            <a:r>
              <a:rPr lang="sv-SE" dirty="0"/>
              <a:t>NÄRINGSÄMNEN ATT HÅLLA EXTRA KOLL </a:t>
            </a:r>
            <a:br>
              <a:rPr lang="sv-SE" dirty="0"/>
            </a:br>
            <a:r>
              <a:rPr lang="sv-SE" dirty="0"/>
              <a:t>PÅ VID EN VÄXTBASERAD KOST</a:t>
            </a:r>
          </a:p>
        </p:txBody>
      </p:sp>
      <p:sp>
        <p:nvSpPr>
          <p:cNvPr id="6" name="Platshållare för text 5">
            <a:extLst>
              <a:ext uri="{FF2B5EF4-FFF2-40B4-BE49-F238E27FC236}">
                <a16:creationId xmlns:a16="http://schemas.microsoft.com/office/drawing/2014/main" id="{739BC704-E2E3-43DE-A10B-E1CE0B094F3D}"/>
              </a:ext>
            </a:extLst>
          </p:cNvPr>
          <p:cNvSpPr>
            <a:spLocks noGrp="1"/>
          </p:cNvSpPr>
          <p:nvPr>
            <p:ph type="body" sz="quarter" idx="13"/>
          </p:nvPr>
        </p:nvSpPr>
        <p:spPr>
          <a:xfrm>
            <a:off x="838201" y="2263417"/>
            <a:ext cx="5264150" cy="3606160"/>
          </a:xfrm>
        </p:spPr>
        <p:txBody>
          <a:bodyPr>
            <a:normAutofit/>
          </a:bodyPr>
          <a:lstStyle/>
          <a:p>
            <a:pPr>
              <a:spcBef>
                <a:spcPts val="2000"/>
              </a:spcBef>
            </a:pPr>
            <a:r>
              <a:rPr lang="sv-SE" sz="2400" dirty="0">
                <a:latin typeface="+mn-lt"/>
              </a:rPr>
              <a:t>Finns risk för nutritionsproblem </a:t>
            </a:r>
            <a:br>
              <a:rPr lang="sv-SE" sz="2400" dirty="0">
                <a:latin typeface="+mn-lt"/>
              </a:rPr>
            </a:br>
            <a:r>
              <a:rPr lang="sv-SE" sz="2400" dirty="0">
                <a:latin typeface="+mn-lt"/>
              </a:rPr>
              <a:t>och näringsbrister när en stor del </a:t>
            </a:r>
            <a:br>
              <a:rPr lang="sv-SE" sz="2400" dirty="0">
                <a:latin typeface="+mn-lt"/>
              </a:rPr>
            </a:br>
            <a:r>
              <a:rPr lang="sv-SE" sz="2400" dirty="0">
                <a:latin typeface="+mn-lt"/>
              </a:rPr>
              <a:t>av animaliska livsmedel byts ut </a:t>
            </a:r>
            <a:br>
              <a:rPr lang="sv-SE" sz="2400" dirty="0">
                <a:latin typeface="+mn-lt"/>
              </a:rPr>
            </a:br>
            <a:r>
              <a:rPr lang="sv-SE" sz="2400" dirty="0">
                <a:latin typeface="+mn-lt"/>
              </a:rPr>
              <a:t>mot växtbaserade alternativ?</a:t>
            </a:r>
          </a:p>
          <a:p>
            <a:pPr>
              <a:spcBef>
                <a:spcPts val="2000"/>
              </a:spcBef>
            </a:pPr>
            <a:r>
              <a:rPr lang="sv-SE" sz="2400" dirty="0">
                <a:latin typeface="+mn-lt"/>
              </a:rPr>
              <a:t>Ensidiga och obalanserade </a:t>
            </a:r>
            <a:br>
              <a:rPr lang="sv-SE" sz="2400" dirty="0">
                <a:latin typeface="+mn-lt"/>
              </a:rPr>
            </a:br>
            <a:r>
              <a:rPr lang="sv-SE" sz="2400" dirty="0">
                <a:latin typeface="+mn-lt"/>
              </a:rPr>
              <a:t>koster kan medföra hälsorisker </a:t>
            </a:r>
            <a:br>
              <a:rPr lang="sv-SE" sz="2400" dirty="0">
                <a:latin typeface="+mn-lt"/>
              </a:rPr>
            </a:br>
            <a:r>
              <a:rPr lang="sv-SE" sz="2400" dirty="0">
                <a:latin typeface="+mn-lt"/>
              </a:rPr>
              <a:t>och nutritionsproblem </a:t>
            </a:r>
            <a:br>
              <a:rPr lang="sv-SE" sz="2400" dirty="0">
                <a:latin typeface="+mn-lt"/>
              </a:rPr>
            </a:br>
            <a:r>
              <a:rPr lang="sv-SE" sz="2400" dirty="0">
                <a:latin typeface="+mn-lt"/>
              </a:rPr>
              <a:t>oavsett kost.</a:t>
            </a:r>
          </a:p>
          <a:p>
            <a:pPr>
              <a:spcBef>
                <a:spcPts val="2000"/>
              </a:spcBef>
            </a:pPr>
            <a:endParaRPr lang="sv-SE" sz="2400" dirty="0">
              <a:latin typeface="+mn-lt"/>
            </a:endParaRPr>
          </a:p>
        </p:txBody>
      </p:sp>
      <p:sp>
        <p:nvSpPr>
          <p:cNvPr id="11" name="Rektangel: rundade hörn 10">
            <a:extLst>
              <a:ext uri="{FF2B5EF4-FFF2-40B4-BE49-F238E27FC236}">
                <a16:creationId xmlns:a16="http://schemas.microsoft.com/office/drawing/2014/main" id="{C52952CB-6648-4507-989E-6AB50377D974}"/>
              </a:ext>
            </a:extLst>
          </p:cNvPr>
          <p:cNvSpPr/>
          <p:nvPr/>
        </p:nvSpPr>
        <p:spPr>
          <a:xfrm>
            <a:off x="6087290" y="1859256"/>
            <a:ext cx="5573487" cy="4384800"/>
          </a:xfrm>
          <a:prstGeom prst="roundRect">
            <a:avLst>
              <a:gd name="adj" fmla="val 6534"/>
            </a:avLst>
          </a:prstGeom>
          <a:blipFill>
            <a:blip r:embed="rId3"/>
            <a:srcRect/>
            <a:stretch>
              <a:fillRect t="-50" b="-50"/>
            </a:stretch>
          </a:blipFill>
          <a:ln w="28575">
            <a:solidFill>
              <a:srgbClr val="91A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bildnummer 1">
            <a:extLst>
              <a:ext uri="{FF2B5EF4-FFF2-40B4-BE49-F238E27FC236}">
                <a16:creationId xmlns:a16="http://schemas.microsoft.com/office/drawing/2014/main" id="{EB490112-CB68-4747-8240-803179D4935E}"/>
              </a:ext>
            </a:extLst>
          </p:cNvPr>
          <p:cNvSpPr>
            <a:spLocks noGrp="1"/>
          </p:cNvSpPr>
          <p:nvPr>
            <p:ph type="sldNum" sz="quarter" idx="4"/>
          </p:nvPr>
        </p:nvSpPr>
        <p:spPr/>
        <p:txBody>
          <a:bodyPr/>
          <a:lstStyle/>
          <a:p>
            <a:fld id="{E16B5806-BA0C-47B8-9276-AD76FDABAC04}" type="slidenum">
              <a:rPr lang="en-GB" smtClean="0"/>
              <a:pPr/>
              <a:t>11</a:t>
            </a:fld>
            <a:endParaRPr lang="en-GB" dirty="0"/>
          </a:p>
        </p:txBody>
      </p:sp>
      <p:sp>
        <p:nvSpPr>
          <p:cNvPr id="7" name="Google Shape;100;p5">
            <a:extLst>
              <a:ext uri="{FF2B5EF4-FFF2-40B4-BE49-F238E27FC236}">
                <a16:creationId xmlns:a16="http://schemas.microsoft.com/office/drawing/2014/main" id="{EC1D6443-57B8-4518-9D58-A18B2113C3E2}"/>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11</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5" name="Rubrik 4">
            <a:extLst>
              <a:ext uri="{FF2B5EF4-FFF2-40B4-BE49-F238E27FC236}">
                <a16:creationId xmlns:a16="http://schemas.microsoft.com/office/drawing/2014/main" id="{45229D8D-0AE0-4B0F-93F0-AF24FF5797D7}"/>
              </a:ext>
            </a:extLst>
          </p:cNvPr>
          <p:cNvSpPr>
            <a:spLocks noGrp="1"/>
          </p:cNvSpPr>
          <p:nvPr>
            <p:ph type="title"/>
          </p:nvPr>
        </p:nvSpPr>
        <p:spPr>
          <a:xfrm>
            <a:off x="838200" y="450850"/>
            <a:ext cx="10515600" cy="689973"/>
          </a:xfrm>
        </p:spPr>
        <p:txBody>
          <a:bodyPr/>
          <a:lstStyle/>
          <a:p>
            <a:r>
              <a:rPr lang="sv-SE" dirty="0"/>
              <a:t>PROTEIN</a:t>
            </a:r>
          </a:p>
        </p:txBody>
      </p:sp>
      <p:sp>
        <p:nvSpPr>
          <p:cNvPr id="4" name="textruta 3">
            <a:extLst>
              <a:ext uri="{FF2B5EF4-FFF2-40B4-BE49-F238E27FC236}">
                <a16:creationId xmlns:a16="http://schemas.microsoft.com/office/drawing/2014/main" id="{D181E937-1999-485C-AF55-3B7BFA60A57B}"/>
              </a:ext>
            </a:extLst>
          </p:cNvPr>
          <p:cNvSpPr txBox="1"/>
          <p:nvPr/>
        </p:nvSpPr>
        <p:spPr>
          <a:xfrm>
            <a:off x="850789" y="6285386"/>
            <a:ext cx="9250474" cy="461665"/>
          </a:xfrm>
          <a:prstGeom prst="rect">
            <a:avLst/>
          </a:prstGeom>
          <a:noFill/>
        </p:spPr>
        <p:txBody>
          <a:bodyPr wrap="square" rtlCol="0" anchor="b" anchorCtr="0">
            <a:noAutofit/>
          </a:bodyPr>
          <a:lstStyle/>
          <a:p>
            <a:r>
              <a:rPr lang="en-US" sz="1000" b="1" dirty="0">
                <a:solidFill>
                  <a:srgbClr val="526741"/>
                </a:solidFill>
              </a:rPr>
              <a:t>Källa: </a:t>
            </a:r>
            <a:r>
              <a:rPr lang="sv-SE" sz="1000" dirty="0">
                <a:solidFill>
                  <a:srgbClr val="526741"/>
                </a:solidFill>
              </a:rPr>
              <a:t>Livsmedelsverket, Nylander, A., Jonsson, L., Marklinder, I. &amp; Nydahl, M. (red.) (2014). Livsmedelsvetenskap. (2., [rev. och uppdaterade] uppl.) Lund: Studentlitteratur.</a:t>
            </a:r>
          </a:p>
        </p:txBody>
      </p:sp>
      <p:sp>
        <p:nvSpPr>
          <p:cNvPr id="7" name="Platshållare för text 6">
            <a:extLst>
              <a:ext uri="{FF2B5EF4-FFF2-40B4-BE49-F238E27FC236}">
                <a16:creationId xmlns:a16="http://schemas.microsoft.com/office/drawing/2014/main" id="{65E8F5F7-62A2-49FB-AF88-0C2916FDCA95}"/>
              </a:ext>
            </a:extLst>
          </p:cNvPr>
          <p:cNvSpPr>
            <a:spLocks noGrp="1"/>
          </p:cNvSpPr>
          <p:nvPr>
            <p:ph type="body" sz="quarter" idx="13"/>
          </p:nvPr>
        </p:nvSpPr>
        <p:spPr>
          <a:xfrm>
            <a:off x="850789" y="1723481"/>
            <a:ext cx="6407331" cy="4362450"/>
          </a:xfrm>
        </p:spPr>
        <p:txBody>
          <a:bodyPr>
            <a:normAutofit/>
          </a:bodyPr>
          <a:lstStyle/>
          <a:p>
            <a:r>
              <a:rPr lang="sv-SE" sz="2000" dirty="0">
                <a:latin typeface="+mn-lt"/>
              </a:rPr>
              <a:t>Så länge energibehovet är tillgodosett är risken för otillräckligt proteinintag liten. Det gället även vid </a:t>
            </a:r>
            <a:br>
              <a:rPr lang="sv-SE" sz="2000" dirty="0">
                <a:latin typeface="+mn-lt"/>
              </a:rPr>
            </a:br>
            <a:r>
              <a:rPr lang="sv-SE" sz="2000" dirty="0">
                <a:latin typeface="+mn-lt"/>
              </a:rPr>
              <a:t>en helt växtbaserad kost. </a:t>
            </a:r>
          </a:p>
          <a:p>
            <a:r>
              <a:rPr lang="sv-SE" sz="2000" dirty="0">
                <a:latin typeface="+mn-lt"/>
              </a:rPr>
              <a:t>Vid en växtbaserad kost är det viktigt att känna till att aminosyrorna i baljväxter och spannmål kompletterar varandra och är bra att äta dagligen, det behöver inte kombineras i varje måltid utan det viktiga är att båda </a:t>
            </a:r>
            <a:br>
              <a:rPr lang="sv-SE" sz="2000" dirty="0">
                <a:latin typeface="+mn-lt"/>
              </a:rPr>
            </a:br>
            <a:r>
              <a:rPr lang="sv-SE" sz="2000" dirty="0">
                <a:latin typeface="+mn-lt"/>
              </a:rPr>
              <a:t>är del av ens dagliga kostintag.</a:t>
            </a:r>
          </a:p>
          <a:p>
            <a:r>
              <a:rPr lang="sv-SE" sz="2000" dirty="0">
                <a:latin typeface="+mn-lt"/>
              </a:rPr>
              <a:t>Proteinet inuti baljväxtfröet är rikt på den essentiella aminosyran lysin men har låg halt av aminosyrorna </a:t>
            </a:r>
            <a:br>
              <a:rPr lang="sv-SE" sz="2000" dirty="0">
                <a:latin typeface="+mn-lt"/>
              </a:rPr>
            </a:br>
            <a:r>
              <a:rPr lang="sv-SE" sz="2000" dirty="0">
                <a:latin typeface="+mn-lt"/>
              </a:rPr>
              <a:t>cystein och metionin. Detta kompletteras med </a:t>
            </a:r>
            <a:br>
              <a:rPr lang="sv-SE" sz="2000" dirty="0">
                <a:latin typeface="+mn-lt"/>
              </a:rPr>
            </a:br>
            <a:r>
              <a:rPr lang="sv-SE" sz="2000" dirty="0">
                <a:latin typeface="+mn-lt"/>
              </a:rPr>
              <a:t>cerealier där metioninhalten är hög och lysinhalten </a:t>
            </a:r>
            <a:br>
              <a:rPr lang="sv-SE" sz="2000" dirty="0">
                <a:latin typeface="+mn-lt"/>
              </a:rPr>
            </a:br>
            <a:r>
              <a:rPr lang="sv-SE" sz="2000" dirty="0">
                <a:latin typeface="+mn-lt"/>
              </a:rPr>
              <a:t>låg. I kombination bildar dom därför fullvärdigt protein.</a:t>
            </a:r>
          </a:p>
        </p:txBody>
      </p:sp>
      <p:sp>
        <p:nvSpPr>
          <p:cNvPr id="10" name="Ellips 9">
            <a:extLst>
              <a:ext uri="{FF2B5EF4-FFF2-40B4-BE49-F238E27FC236}">
                <a16:creationId xmlns:a16="http://schemas.microsoft.com/office/drawing/2014/main" id="{4D8300AE-13F4-45BC-9640-428736C63A6F}"/>
              </a:ext>
            </a:extLst>
          </p:cNvPr>
          <p:cNvSpPr/>
          <p:nvPr/>
        </p:nvSpPr>
        <p:spPr>
          <a:xfrm>
            <a:off x="7467600" y="1644976"/>
            <a:ext cx="4203374" cy="4203374"/>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8" name="Google Shape;370;p6">
            <a:extLst>
              <a:ext uri="{FF2B5EF4-FFF2-40B4-BE49-F238E27FC236}">
                <a16:creationId xmlns:a16="http://schemas.microsoft.com/office/drawing/2014/main" id="{08B8F912-2C77-4E9E-B9ED-F37B89016F6D}"/>
              </a:ext>
            </a:extLst>
          </p:cNvPr>
          <p:cNvSpPr txBox="1"/>
          <p:nvPr/>
        </p:nvSpPr>
        <p:spPr>
          <a:xfrm>
            <a:off x="10244867" y="5744935"/>
            <a:ext cx="1529980" cy="43093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Nadine Primeau, Unsplash</a:t>
            </a:r>
            <a:endParaRPr dirty="0">
              <a:solidFill>
                <a:srgbClr val="526741"/>
              </a:solidFill>
            </a:endParaRPr>
          </a:p>
        </p:txBody>
      </p:sp>
      <p:sp>
        <p:nvSpPr>
          <p:cNvPr id="2" name="Platshållare för bildnummer 1">
            <a:extLst>
              <a:ext uri="{FF2B5EF4-FFF2-40B4-BE49-F238E27FC236}">
                <a16:creationId xmlns:a16="http://schemas.microsoft.com/office/drawing/2014/main" id="{9E319F7F-818E-4682-9654-6904ABF5D176}"/>
              </a:ext>
            </a:extLst>
          </p:cNvPr>
          <p:cNvSpPr>
            <a:spLocks noGrp="1"/>
          </p:cNvSpPr>
          <p:nvPr>
            <p:ph type="sldNum" sz="quarter" idx="4"/>
          </p:nvPr>
        </p:nvSpPr>
        <p:spPr/>
        <p:txBody>
          <a:bodyPr/>
          <a:lstStyle/>
          <a:p>
            <a:fld id="{E16B5806-BA0C-47B8-9276-AD76FDABAC04}" type="slidenum">
              <a:rPr lang="en-GB" smtClean="0"/>
              <a:pPr/>
              <a:t>12</a:t>
            </a:fld>
            <a:endParaRPr lang="en-GB" dirty="0"/>
          </a:p>
        </p:txBody>
      </p:sp>
      <p:sp>
        <p:nvSpPr>
          <p:cNvPr id="9" name="Google Shape;100;p5">
            <a:extLst>
              <a:ext uri="{FF2B5EF4-FFF2-40B4-BE49-F238E27FC236}">
                <a16:creationId xmlns:a16="http://schemas.microsoft.com/office/drawing/2014/main" id="{5B6D28B8-C845-42F9-BAC6-73A1D68FE4AB}"/>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12</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5" name="Rubrik 4">
            <a:extLst>
              <a:ext uri="{FF2B5EF4-FFF2-40B4-BE49-F238E27FC236}">
                <a16:creationId xmlns:a16="http://schemas.microsoft.com/office/drawing/2014/main" id="{1FCB3BF8-B8C5-404C-9299-7A39DF89F51F}"/>
              </a:ext>
            </a:extLst>
          </p:cNvPr>
          <p:cNvSpPr>
            <a:spLocks noGrp="1"/>
          </p:cNvSpPr>
          <p:nvPr>
            <p:ph type="title"/>
          </p:nvPr>
        </p:nvSpPr>
        <p:spPr>
          <a:xfrm>
            <a:off x="838200" y="450850"/>
            <a:ext cx="10515600" cy="689973"/>
          </a:xfrm>
        </p:spPr>
        <p:txBody>
          <a:bodyPr/>
          <a:lstStyle/>
          <a:p>
            <a:r>
              <a:rPr lang="sv-SE" dirty="0"/>
              <a:t>JÄRN</a:t>
            </a:r>
          </a:p>
        </p:txBody>
      </p:sp>
      <p:sp>
        <p:nvSpPr>
          <p:cNvPr id="4" name="textruta 3">
            <a:extLst>
              <a:ext uri="{FF2B5EF4-FFF2-40B4-BE49-F238E27FC236}">
                <a16:creationId xmlns:a16="http://schemas.microsoft.com/office/drawing/2014/main" id="{1950ED6A-78DA-4561-875A-3B252823B0E0}"/>
              </a:ext>
            </a:extLst>
          </p:cNvPr>
          <p:cNvSpPr txBox="1"/>
          <p:nvPr/>
        </p:nvSpPr>
        <p:spPr>
          <a:xfrm>
            <a:off x="850789" y="6285386"/>
            <a:ext cx="8958262" cy="461665"/>
          </a:xfrm>
          <a:prstGeom prst="rect">
            <a:avLst/>
          </a:prstGeom>
          <a:noFill/>
        </p:spPr>
        <p:txBody>
          <a:bodyPr wrap="square" rtlCol="0" anchor="b" anchorCtr="0">
            <a:noAutofit/>
          </a:bodyPr>
          <a:lstStyle/>
          <a:p>
            <a:r>
              <a:rPr lang="en-US" sz="1000" b="1" dirty="0">
                <a:solidFill>
                  <a:srgbClr val="526741"/>
                </a:solidFill>
              </a:rPr>
              <a:t>Källa: </a:t>
            </a:r>
            <a:r>
              <a:rPr lang="sv-SE" sz="1000" dirty="0">
                <a:solidFill>
                  <a:srgbClr val="526741"/>
                </a:solidFill>
              </a:rPr>
              <a:t>Livsmedelsverket</a:t>
            </a:r>
          </a:p>
        </p:txBody>
      </p:sp>
      <p:sp>
        <p:nvSpPr>
          <p:cNvPr id="7" name="Platshållare för text 6">
            <a:extLst>
              <a:ext uri="{FF2B5EF4-FFF2-40B4-BE49-F238E27FC236}">
                <a16:creationId xmlns:a16="http://schemas.microsoft.com/office/drawing/2014/main" id="{81DBA042-04D1-46F1-8F7E-9267022DA5B2}"/>
              </a:ext>
            </a:extLst>
          </p:cNvPr>
          <p:cNvSpPr>
            <a:spLocks noGrp="1"/>
          </p:cNvSpPr>
          <p:nvPr>
            <p:ph type="body" sz="quarter" idx="13"/>
          </p:nvPr>
        </p:nvSpPr>
        <p:spPr>
          <a:xfrm>
            <a:off x="838200" y="1723482"/>
            <a:ext cx="6770688" cy="4542382"/>
          </a:xfrm>
        </p:spPr>
        <p:txBody>
          <a:bodyPr>
            <a:noAutofit/>
          </a:bodyPr>
          <a:lstStyle/>
          <a:p>
            <a:r>
              <a:rPr lang="sv-SE" sz="2000" dirty="0">
                <a:latin typeface="+mn-lt"/>
              </a:rPr>
              <a:t>Riskgrupper för järnbrist: Barn, tonåringar, gravida. </a:t>
            </a:r>
          </a:p>
          <a:p>
            <a:r>
              <a:rPr lang="sv-SE" sz="2000" dirty="0">
                <a:latin typeface="+mn-lt"/>
              </a:rPr>
              <a:t>Lägre biotillgänglighet i icke-hemjärn.</a:t>
            </a:r>
          </a:p>
          <a:p>
            <a:r>
              <a:rPr lang="sv-SE" sz="2000" dirty="0">
                <a:latin typeface="+mn-lt"/>
              </a:rPr>
              <a:t>Hämmande faktorer för järnupptag: fytinsyra, </a:t>
            </a:r>
            <a:br>
              <a:rPr lang="sv-SE" sz="2000" dirty="0">
                <a:latin typeface="+mn-lt"/>
              </a:rPr>
            </a:br>
            <a:r>
              <a:rPr lang="sv-SE" sz="2000" dirty="0">
                <a:latin typeface="+mn-lt"/>
              </a:rPr>
              <a:t>polyfenoler, kalcium.</a:t>
            </a:r>
          </a:p>
          <a:p>
            <a:r>
              <a:rPr lang="sv-SE" sz="2000" dirty="0">
                <a:latin typeface="+mn-lt"/>
              </a:rPr>
              <a:t>Stimulerande faktorer för järnupptag: Vitamin C, </a:t>
            </a:r>
            <a:br>
              <a:rPr lang="sv-SE" sz="2000" dirty="0">
                <a:latin typeface="+mn-lt"/>
              </a:rPr>
            </a:br>
            <a:r>
              <a:rPr lang="sv-SE" sz="2000" dirty="0">
                <a:latin typeface="+mn-lt"/>
              </a:rPr>
              <a:t>animaliskt muskelprotein (kött, kyckling, fisk).</a:t>
            </a:r>
          </a:p>
          <a:p>
            <a:r>
              <a:rPr lang="sv-SE" sz="2000" dirty="0">
                <a:latin typeface="+mn-lt"/>
              </a:rPr>
              <a:t>Generellt: Öka intaget av järnrika vegetabiliska livsmedel,  </a:t>
            </a:r>
            <a:br>
              <a:rPr lang="sv-SE" sz="2000" dirty="0">
                <a:latin typeface="+mn-lt"/>
              </a:rPr>
            </a:br>
            <a:r>
              <a:rPr lang="sv-SE" sz="2000" dirty="0">
                <a:latin typeface="+mn-lt"/>
              </a:rPr>
              <a:t>t. ex. baljväxter, och fullkorn, nötter, järnberikade livsmedel och frön. C vitaminrika grönsaker och frukter är betydelse-</a:t>
            </a:r>
            <a:br>
              <a:rPr lang="sv-SE" sz="2000" dirty="0">
                <a:latin typeface="+mn-lt"/>
              </a:rPr>
            </a:br>
            <a:r>
              <a:rPr lang="sv-SE" sz="2000" dirty="0">
                <a:latin typeface="+mn-lt"/>
              </a:rPr>
              <a:t>fulla i måltiderna för ökat järnupptag.</a:t>
            </a:r>
          </a:p>
          <a:p>
            <a:r>
              <a:rPr lang="sv-SE" sz="2000" dirty="0">
                <a:latin typeface="+mn-lt"/>
              </a:rPr>
              <a:t>Vid järnbrist/järnbrist anemi: Livsmedel innehållande hämmande faktorer såsom polyfenoler (i kaffe och te) bör helst undvikas i direkt samband med lunch och middag.</a:t>
            </a:r>
          </a:p>
        </p:txBody>
      </p:sp>
      <p:sp>
        <p:nvSpPr>
          <p:cNvPr id="10" name="Ellips 9">
            <a:extLst>
              <a:ext uri="{FF2B5EF4-FFF2-40B4-BE49-F238E27FC236}">
                <a16:creationId xmlns:a16="http://schemas.microsoft.com/office/drawing/2014/main" id="{5CC2FC98-38D8-47BC-BC6A-A81CDE33E1DE}"/>
              </a:ext>
            </a:extLst>
          </p:cNvPr>
          <p:cNvSpPr/>
          <p:nvPr/>
        </p:nvSpPr>
        <p:spPr>
          <a:xfrm>
            <a:off x="7467600" y="1644976"/>
            <a:ext cx="4203374" cy="4203374"/>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2" name="Platshållare för bildnummer 1">
            <a:extLst>
              <a:ext uri="{FF2B5EF4-FFF2-40B4-BE49-F238E27FC236}">
                <a16:creationId xmlns:a16="http://schemas.microsoft.com/office/drawing/2014/main" id="{9715DC57-4EE1-46CD-AAD1-F0B890FFA2AF}"/>
              </a:ext>
            </a:extLst>
          </p:cNvPr>
          <p:cNvSpPr>
            <a:spLocks noGrp="1"/>
          </p:cNvSpPr>
          <p:nvPr>
            <p:ph type="sldNum" sz="quarter" idx="4"/>
          </p:nvPr>
        </p:nvSpPr>
        <p:spPr/>
        <p:txBody>
          <a:bodyPr/>
          <a:lstStyle/>
          <a:p>
            <a:fld id="{E16B5806-BA0C-47B8-9276-AD76FDABAC04}" type="slidenum">
              <a:rPr lang="en-GB" smtClean="0"/>
              <a:pPr/>
              <a:t>13</a:t>
            </a:fld>
            <a:endParaRPr lang="en-GB" dirty="0"/>
          </a:p>
        </p:txBody>
      </p:sp>
      <p:sp>
        <p:nvSpPr>
          <p:cNvPr id="8" name="Google Shape;100;p5">
            <a:extLst>
              <a:ext uri="{FF2B5EF4-FFF2-40B4-BE49-F238E27FC236}">
                <a16:creationId xmlns:a16="http://schemas.microsoft.com/office/drawing/2014/main" id="{BB6C14F3-AAA3-4F8C-9CC5-59E6A1577D85}"/>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13</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5" name="Rubrik 4">
            <a:extLst>
              <a:ext uri="{FF2B5EF4-FFF2-40B4-BE49-F238E27FC236}">
                <a16:creationId xmlns:a16="http://schemas.microsoft.com/office/drawing/2014/main" id="{053CF698-FD31-40BA-B3E3-88A89122844C}"/>
              </a:ext>
            </a:extLst>
          </p:cNvPr>
          <p:cNvSpPr>
            <a:spLocks noGrp="1"/>
          </p:cNvSpPr>
          <p:nvPr>
            <p:ph type="title"/>
          </p:nvPr>
        </p:nvSpPr>
        <p:spPr>
          <a:xfrm>
            <a:off x="838200" y="450851"/>
            <a:ext cx="10515600" cy="672556"/>
          </a:xfrm>
        </p:spPr>
        <p:txBody>
          <a:bodyPr/>
          <a:lstStyle/>
          <a:p>
            <a:r>
              <a:rPr lang="sv-SE" dirty="0"/>
              <a:t>ZINK</a:t>
            </a:r>
          </a:p>
        </p:txBody>
      </p:sp>
      <p:sp>
        <p:nvSpPr>
          <p:cNvPr id="4" name="Ellips 3">
            <a:extLst>
              <a:ext uri="{FF2B5EF4-FFF2-40B4-BE49-F238E27FC236}">
                <a16:creationId xmlns:a16="http://schemas.microsoft.com/office/drawing/2014/main" id="{BC2B1906-AA99-420C-B7D6-AEA5EB70459E}"/>
              </a:ext>
            </a:extLst>
          </p:cNvPr>
          <p:cNvSpPr/>
          <p:nvPr/>
        </p:nvSpPr>
        <p:spPr>
          <a:xfrm>
            <a:off x="7467600" y="1644976"/>
            <a:ext cx="4203374" cy="4203374"/>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8" name="textruta 7">
            <a:extLst>
              <a:ext uri="{FF2B5EF4-FFF2-40B4-BE49-F238E27FC236}">
                <a16:creationId xmlns:a16="http://schemas.microsoft.com/office/drawing/2014/main" id="{72A62053-0018-436F-A5E9-8E2E7E7EF77D}"/>
              </a:ext>
            </a:extLst>
          </p:cNvPr>
          <p:cNvSpPr txBox="1"/>
          <p:nvPr/>
        </p:nvSpPr>
        <p:spPr>
          <a:xfrm>
            <a:off x="850789" y="6285386"/>
            <a:ext cx="8958262" cy="461665"/>
          </a:xfrm>
          <a:prstGeom prst="rect">
            <a:avLst/>
          </a:prstGeom>
          <a:noFill/>
        </p:spPr>
        <p:txBody>
          <a:bodyPr wrap="square" rtlCol="0" anchor="b" anchorCtr="0">
            <a:noAutofit/>
          </a:bodyPr>
          <a:lstStyle/>
          <a:p>
            <a:r>
              <a:rPr lang="en-US" sz="1000" b="1" dirty="0">
                <a:solidFill>
                  <a:srgbClr val="526741"/>
                </a:solidFill>
              </a:rPr>
              <a:t>Källa: </a:t>
            </a:r>
            <a:r>
              <a:rPr lang="sv-SE" sz="1000" dirty="0">
                <a:solidFill>
                  <a:srgbClr val="526741"/>
                </a:solidFill>
              </a:rPr>
              <a:t>Livsmedelsverket</a:t>
            </a:r>
          </a:p>
        </p:txBody>
      </p:sp>
      <p:sp>
        <p:nvSpPr>
          <p:cNvPr id="7" name="Platshållare för text 6">
            <a:extLst>
              <a:ext uri="{FF2B5EF4-FFF2-40B4-BE49-F238E27FC236}">
                <a16:creationId xmlns:a16="http://schemas.microsoft.com/office/drawing/2014/main" id="{F3DBC033-2E77-463E-87E9-AF8C4E2FFC7A}"/>
              </a:ext>
            </a:extLst>
          </p:cNvPr>
          <p:cNvSpPr>
            <a:spLocks noGrp="1"/>
          </p:cNvSpPr>
          <p:nvPr>
            <p:ph type="body" sz="quarter" idx="13"/>
          </p:nvPr>
        </p:nvSpPr>
        <p:spPr>
          <a:xfrm>
            <a:off x="838200" y="1976029"/>
            <a:ext cx="5945777" cy="4362450"/>
          </a:xfrm>
        </p:spPr>
        <p:txBody>
          <a:bodyPr>
            <a:noAutofit/>
          </a:bodyPr>
          <a:lstStyle/>
          <a:p>
            <a:pPr marL="228600" lvl="0" indent="-228600" algn="l" rtl="0">
              <a:spcAft>
                <a:spcPts val="0"/>
              </a:spcAft>
              <a:buSzPts val="1800"/>
              <a:buChar char="•"/>
            </a:pPr>
            <a:r>
              <a:rPr lang="sv-SE" sz="2000" dirty="0">
                <a:latin typeface="+mn-lt"/>
              </a:rPr>
              <a:t>Lägre biotillgänglighet i vegetabilier. Fytinsyra hämmar upptaget.</a:t>
            </a:r>
          </a:p>
          <a:p>
            <a:pPr marL="228600" lvl="0" indent="-228600" algn="l" rtl="0">
              <a:spcAft>
                <a:spcPts val="0"/>
              </a:spcAft>
              <a:buSzPts val="1800"/>
              <a:buChar char="•"/>
            </a:pPr>
            <a:r>
              <a:rPr lang="sv-SE" sz="2000" dirty="0">
                <a:latin typeface="+mn-lt"/>
              </a:rPr>
              <a:t>Kött och traditionella mejeriprodukter är viktiga källor för zink. Även inälvsmat och musslor har </a:t>
            </a:r>
            <a:br>
              <a:rPr lang="sv-SE" sz="2000" dirty="0">
                <a:latin typeface="+mn-lt"/>
              </a:rPr>
            </a:br>
            <a:r>
              <a:rPr lang="sv-SE" sz="2000" dirty="0">
                <a:latin typeface="+mn-lt"/>
              </a:rPr>
              <a:t>högt zinkinnehåll. </a:t>
            </a:r>
            <a:r>
              <a:rPr lang="sv-SE" sz="2000" b="1" dirty="0">
                <a:latin typeface="+mn-lt"/>
              </a:rPr>
              <a:t>Musslor är ett bra miljöval!</a:t>
            </a:r>
          </a:p>
          <a:p>
            <a:pPr marL="228600" lvl="0" indent="-228600" algn="l" rtl="0">
              <a:spcAft>
                <a:spcPts val="0"/>
              </a:spcAft>
              <a:buSzPts val="1800"/>
              <a:buChar char="•"/>
            </a:pPr>
            <a:r>
              <a:rPr lang="sv-SE" sz="2000" dirty="0">
                <a:latin typeface="+mn-lt"/>
              </a:rPr>
              <a:t>Minskas/utesluts kött och traditionella mejeriprodukter behöver de ersättas med växtbaserad mejeri.</a:t>
            </a:r>
          </a:p>
          <a:p>
            <a:pPr marL="228600" lvl="0" indent="-228600" algn="l" rtl="0">
              <a:spcAft>
                <a:spcPts val="0"/>
              </a:spcAft>
              <a:buSzPts val="1800"/>
              <a:buChar char="•"/>
            </a:pPr>
            <a:r>
              <a:rPr lang="sv-SE" sz="2000" dirty="0">
                <a:latin typeface="+mn-lt"/>
              </a:rPr>
              <a:t>Exempel på zinkrika växtbaserade livsmedel är </a:t>
            </a:r>
            <a:br>
              <a:rPr lang="sv-SE" sz="2000" dirty="0">
                <a:latin typeface="+mn-lt"/>
              </a:rPr>
            </a:br>
            <a:r>
              <a:rPr lang="sv-SE" sz="2000" dirty="0">
                <a:latin typeface="+mn-lt"/>
              </a:rPr>
              <a:t>fullkornsprodukter, nötter, frön, och baljväxter, </a:t>
            </a:r>
            <a:br>
              <a:rPr lang="sv-SE" sz="2000" dirty="0">
                <a:latin typeface="+mn-lt"/>
              </a:rPr>
            </a:br>
            <a:r>
              <a:rPr lang="sv-SE" sz="2000" dirty="0">
                <a:latin typeface="+mn-lt"/>
              </a:rPr>
              <a:t>som bönor, ärter, linser, soja och sojaprodukter. </a:t>
            </a:r>
          </a:p>
          <a:p>
            <a:endParaRPr lang="sv-SE" sz="2000" dirty="0">
              <a:latin typeface="+mn-lt"/>
            </a:endParaRPr>
          </a:p>
        </p:txBody>
      </p:sp>
      <p:sp>
        <p:nvSpPr>
          <p:cNvPr id="9" name="Google Shape;370;p6">
            <a:extLst>
              <a:ext uri="{FF2B5EF4-FFF2-40B4-BE49-F238E27FC236}">
                <a16:creationId xmlns:a16="http://schemas.microsoft.com/office/drawing/2014/main" id="{CEE15F74-4D2B-4477-BF2D-6548AC4CECEE}"/>
              </a:ext>
            </a:extLst>
          </p:cNvPr>
          <p:cNvSpPr txBox="1"/>
          <p:nvPr/>
        </p:nvSpPr>
        <p:spPr>
          <a:xfrm>
            <a:off x="10244867" y="5744935"/>
            <a:ext cx="1529980" cy="43093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Nikolay Smeh, Unsplash</a:t>
            </a:r>
            <a:endParaRPr dirty="0">
              <a:solidFill>
                <a:srgbClr val="526741"/>
              </a:solidFill>
            </a:endParaRPr>
          </a:p>
        </p:txBody>
      </p:sp>
      <p:sp>
        <p:nvSpPr>
          <p:cNvPr id="2" name="Platshållare för bildnummer 1">
            <a:extLst>
              <a:ext uri="{FF2B5EF4-FFF2-40B4-BE49-F238E27FC236}">
                <a16:creationId xmlns:a16="http://schemas.microsoft.com/office/drawing/2014/main" id="{F6ACE319-0329-4D5F-A7CF-2FB1E832193F}"/>
              </a:ext>
            </a:extLst>
          </p:cNvPr>
          <p:cNvSpPr>
            <a:spLocks noGrp="1"/>
          </p:cNvSpPr>
          <p:nvPr>
            <p:ph type="sldNum" sz="quarter" idx="4"/>
          </p:nvPr>
        </p:nvSpPr>
        <p:spPr/>
        <p:txBody>
          <a:bodyPr/>
          <a:lstStyle/>
          <a:p>
            <a:fld id="{E16B5806-BA0C-47B8-9276-AD76FDABAC04}" type="slidenum">
              <a:rPr lang="en-GB" smtClean="0"/>
              <a:pPr/>
              <a:t>14</a:t>
            </a:fld>
            <a:endParaRPr lang="en-GB" dirty="0"/>
          </a:p>
        </p:txBody>
      </p:sp>
      <p:sp>
        <p:nvSpPr>
          <p:cNvPr id="10" name="Google Shape;100;p5">
            <a:extLst>
              <a:ext uri="{FF2B5EF4-FFF2-40B4-BE49-F238E27FC236}">
                <a16:creationId xmlns:a16="http://schemas.microsoft.com/office/drawing/2014/main" id="{E3716191-E68A-4A25-BD29-1BA3B95C99A5}"/>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14</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5" name="Rubrik 4">
            <a:extLst>
              <a:ext uri="{FF2B5EF4-FFF2-40B4-BE49-F238E27FC236}">
                <a16:creationId xmlns:a16="http://schemas.microsoft.com/office/drawing/2014/main" id="{B0B025D8-4A5E-49B8-BB48-2E2CB76B82D5}"/>
              </a:ext>
            </a:extLst>
          </p:cNvPr>
          <p:cNvSpPr>
            <a:spLocks noGrp="1"/>
          </p:cNvSpPr>
          <p:nvPr>
            <p:ph type="title"/>
          </p:nvPr>
        </p:nvSpPr>
        <p:spPr>
          <a:xfrm>
            <a:off x="838200" y="450850"/>
            <a:ext cx="10515600" cy="663847"/>
          </a:xfrm>
        </p:spPr>
        <p:txBody>
          <a:bodyPr/>
          <a:lstStyle/>
          <a:p>
            <a:r>
              <a:rPr lang="sv-SE" dirty="0"/>
              <a:t>KALCIUM</a:t>
            </a:r>
          </a:p>
        </p:txBody>
      </p:sp>
      <p:sp>
        <p:nvSpPr>
          <p:cNvPr id="4" name="Ellips 3">
            <a:extLst>
              <a:ext uri="{FF2B5EF4-FFF2-40B4-BE49-F238E27FC236}">
                <a16:creationId xmlns:a16="http://schemas.microsoft.com/office/drawing/2014/main" id="{FB2DBF71-4F5B-4842-9958-040C9B9DE508}"/>
              </a:ext>
            </a:extLst>
          </p:cNvPr>
          <p:cNvSpPr/>
          <p:nvPr/>
        </p:nvSpPr>
        <p:spPr>
          <a:xfrm>
            <a:off x="7467600" y="1644976"/>
            <a:ext cx="4203374" cy="4203374"/>
          </a:xfrm>
          <a:prstGeom prst="ellipse">
            <a:avLst/>
          </a:prstGeom>
          <a:blipFill dpi="0" rotWithShape="1">
            <a:blip r:embed="rId3"/>
            <a:srcRect/>
            <a:stretch>
              <a:fillRect t="-25033" b="-250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8" name="textruta 7">
            <a:extLst>
              <a:ext uri="{FF2B5EF4-FFF2-40B4-BE49-F238E27FC236}">
                <a16:creationId xmlns:a16="http://schemas.microsoft.com/office/drawing/2014/main" id="{308D1A2F-FBBE-483D-8218-87692CDDEA7C}"/>
              </a:ext>
            </a:extLst>
          </p:cNvPr>
          <p:cNvSpPr txBox="1"/>
          <p:nvPr/>
        </p:nvSpPr>
        <p:spPr>
          <a:xfrm>
            <a:off x="850789" y="6285386"/>
            <a:ext cx="8958262" cy="461665"/>
          </a:xfrm>
          <a:prstGeom prst="rect">
            <a:avLst/>
          </a:prstGeom>
          <a:noFill/>
        </p:spPr>
        <p:txBody>
          <a:bodyPr wrap="square" rtlCol="0" anchor="b" anchorCtr="0">
            <a:noAutofit/>
          </a:bodyPr>
          <a:lstStyle/>
          <a:p>
            <a:r>
              <a:rPr lang="en-US" sz="1000" b="1" dirty="0">
                <a:solidFill>
                  <a:srgbClr val="526741"/>
                </a:solidFill>
              </a:rPr>
              <a:t>Källa: </a:t>
            </a:r>
            <a:r>
              <a:rPr lang="sv-SE" sz="1000" dirty="0">
                <a:solidFill>
                  <a:srgbClr val="526741"/>
                </a:solidFill>
              </a:rPr>
              <a:t>Livsmedelsverket</a:t>
            </a:r>
          </a:p>
        </p:txBody>
      </p:sp>
      <p:sp>
        <p:nvSpPr>
          <p:cNvPr id="7" name="Platshållare för text 6">
            <a:extLst>
              <a:ext uri="{FF2B5EF4-FFF2-40B4-BE49-F238E27FC236}">
                <a16:creationId xmlns:a16="http://schemas.microsoft.com/office/drawing/2014/main" id="{FABBDAD4-B8E8-4BB3-8FD4-9CD83021A3E4}"/>
              </a:ext>
            </a:extLst>
          </p:cNvPr>
          <p:cNvSpPr>
            <a:spLocks noGrp="1"/>
          </p:cNvSpPr>
          <p:nvPr>
            <p:ph type="body" sz="quarter" idx="13"/>
          </p:nvPr>
        </p:nvSpPr>
        <p:spPr>
          <a:xfrm>
            <a:off x="838200" y="1976030"/>
            <a:ext cx="6285411" cy="3971924"/>
          </a:xfrm>
        </p:spPr>
        <p:txBody>
          <a:bodyPr>
            <a:normAutofit/>
          </a:bodyPr>
          <a:lstStyle/>
          <a:p>
            <a:r>
              <a:rPr lang="sv-SE" sz="2000" dirty="0">
                <a:latin typeface="+mn-lt"/>
              </a:rPr>
              <a:t>Kalcium finns i många olika livsmedel. Traditionella mejeriprodukter är särskilt rika på kalcium. Gröna bladgrönsaker och nötter är goda vegetabiliska källor. </a:t>
            </a:r>
          </a:p>
          <a:p>
            <a:r>
              <a:rPr lang="sv-SE" sz="2000" dirty="0">
                <a:latin typeface="+mn-lt"/>
              </a:rPr>
              <a:t>Berikad växtbaserad mejeri är viktiga produkter </a:t>
            </a:r>
            <a:br>
              <a:rPr lang="sv-SE" sz="2000" dirty="0">
                <a:latin typeface="+mn-lt"/>
              </a:rPr>
            </a:br>
            <a:r>
              <a:rPr lang="sv-SE" sz="2000" dirty="0">
                <a:latin typeface="+mn-lt"/>
              </a:rPr>
              <a:t>för den som minskar/utesluter traditionella mejeri-</a:t>
            </a:r>
            <a:br>
              <a:rPr lang="sv-SE" sz="2000" dirty="0">
                <a:latin typeface="+mn-lt"/>
              </a:rPr>
            </a:br>
            <a:r>
              <a:rPr lang="sv-SE" sz="2000" dirty="0">
                <a:latin typeface="+mn-lt"/>
              </a:rPr>
              <a:t>produkter, och ger motsvarande mängd kalcium.</a:t>
            </a:r>
          </a:p>
          <a:p>
            <a:r>
              <a:rPr lang="sv-SE" sz="2000" dirty="0">
                <a:latin typeface="+mn-lt"/>
              </a:rPr>
              <a:t>Observera att ekologiska växtdrycker vanligtvis inte </a:t>
            </a:r>
            <a:br>
              <a:rPr lang="sv-SE" sz="2000" dirty="0">
                <a:latin typeface="+mn-lt"/>
              </a:rPr>
            </a:br>
            <a:r>
              <a:rPr lang="sv-SE" sz="2000" dirty="0">
                <a:latin typeface="+mn-lt"/>
              </a:rPr>
              <a:t>är berikade med kalcium.</a:t>
            </a:r>
          </a:p>
          <a:p>
            <a:r>
              <a:rPr lang="sv-SE" sz="2000" dirty="0">
                <a:latin typeface="+mn-lt"/>
              </a:rPr>
              <a:t>Barn (från 10 år), tonåringar, gravida och ammande </a:t>
            </a:r>
            <a:br>
              <a:rPr lang="sv-SE" sz="2000" dirty="0">
                <a:latin typeface="+mn-lt"/>
              </a:rPr>
            </a:br>
            <a:r>
              <a:rPr lang="sv-SE" sz="2000" dirty="0">
                <a:latin typeface="+mn-lt"/>
              </a:rPr>
              <a:t>har högre kalciumbehov än övriga grupper. </a:t>
            </a:r>
          </a:p>
        </p:txBody>
      </p:sp>
      <p:sp>
        <p:nvSpPr>
          <p:cNvPr id="9" name="Google Shape;370;p6">
            <a:extLst>
              <a:ext uri="{FF2B5EF4-FFF2-40B4-BE49-F238E27FC236}">
                <a16:creationId xmlns:a16="http://schemas.microsoft.com/office/drawing/2014/main" id="{89CAE991-D6A5-4783-A4ED-4DD8EA41E4F1}"/>
              </a:ext>
            </a:extLst>
          </p:cNvPr>
          <p:cNvSpPr txBox="1"/>
          <p:nvPr/>
        </p:nvSpPr>
        <p:spPr>
          <a:xfrm>
            <a:off x="10244867" y="5744935"/>
            <a:ext cx="1529980" cy="43093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Sandi Benedicta, Unsplash</a:t>
            </a:r>
            <a:endParaRPr dirty="0">
              <a:solidFill>
                <a:srgbClr val="526741"/>
              </a:solidFill>
            </a:endParaRPr>
          </a:p>
        </p:txBody>
      </p:sp>
      <p:sp>
        <p:nvSpPr>
          <p:cNvPr id="2" name="Platshållare för bildnummer 1">
            <a:extLst>
              <a:ext uri="{FF2B5EF4-FFF2-40B4-BE49-F238E27FC236}">
                <a16:creationId xmlns:a16="http://schemas.microsoft.com/office/drawing/2014/main" id="{DFF53A3F-4131-487C-B264-EF7DBA9E00C9}"/>
              </a:ext>
            </a:extLst>
          </p:cNvPr>
          <p:cNvSpPr>
            <a:spLocks noGrp="1"/>
          </p:cNvSpPr>
          <p:nvPr>
            <p:ph type="sldNum" sz="quarter" idx="4"/>
          </p:nvPr>
        </p:nvSpPr>
        <p:spPr/>
        <p:txBody>
          <a:bodyPr/>
          <a:lstStyle/>
          <a:p>
            <a:fld id="{E16B5806-BA0C-47B8-9276-AD76FDABAC04}" type="slidenum">
              <a:rPr lang="en-GB" smtClean="0"/>
              <a:pPr/>
              <a:t>15</a:t>
            </a:fld>
            <a:endParaRPr lang="en-GB" dirty="0"/>
          </a:p>
        </p:txBody>
      </p:sp>
      <p:sp>
        <p:nvSpPr>
          <p:cNvPr id="10" name="Google Shape;100;p5">
            <a:extLst>
              <a:ext uri="{FF2B5EF4-FFF2-40B4-BE49-F238E27FC236}">
                <a16:creationId xmlns:a16="http://schemas.microsoft.com/office/drawing/2014/main" id="{2CF61A66-2559-4D65-9016-C7164859000C}"/>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15</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5" name="Ellips 4">
            <a:extLst>
              <a:ext uri="{FF2B5EF4-FFF2-40B4-BE49-F238E27FC236}">
                <a16:creationId xmlns:a16="http://schemas.microsoft.com/office/drawing/2014/main" id="{AAFFD324-589E-4E2B-A99F-CDDF3D247F87}"/>
              </a:ext>
            </a:extLst>
          </p:cNvPr>
          <p:cNvSpPr/>
          <p:nvPr/>
        </p:nvSpPr>
        <p:spPr>
          <a:xfrm>
            <a:off x="7467600" y="1644976"/>
            <a:ext cx="4203374" cy="4203374"/>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2" name="Rubrik 1">
            <a:extLst>
              <a:ext uri="{FF2B5EF4-FFF2-40B4-BE49-F238E27FC236}">
                <a16:creationId xmlns:a16="http://schemas.microsoft.com/office/drawing/2014/main" id="{F574337C-31D1-4C6B-A2B2-2777398007B2}"/>
              </a:ext>
            </a:extLst>
          </p:cNvPr>
          <p:cNvSpPr>
            <a:spLocks noGrp="1"/>
          </p:cNvSpPr>
          <p:nvPr>
            <p:ph type="title"/>
          </p:nvPr>
        </p:nvSpPr>
        <p:spPr>
          <a:xfrm>
            <a:off x="838200" y="450850"/>
            <a:ext cx="10515600" cy="689973"/>
          </a:xfrm>
        </p:spPr>
        <p:txBody>
          <a:bodyPr/>
          <a:lstStyle/>
          <a:p>
            <a:r>
              <a:rPr lang="sv-SE" dirty="0">
                <a:latin typeface="+mj-lt"/>
              </a:rPr>
              <a:t>SELEN</a:t>
            </a:r>
          </a:p>
        </p:txBody>
      </p:sp>
      <p:sp>
        <p:nvSpPr>
          <p:cNvPr id="7" name="textruta 6">
            <a:extLst>
              <a:ext uri="{FF2B5EF4-FFF2-40B4-BE49-F238E27FC236}">
                <a16:creationId xmlns:a16="http://schemas.microsoft.com/office/drawing/2014/main" id="{C8A656F5-B4A3-489B-B9C8-129782116844}"/>
              </a:ext>
            </a:extLst>
          </p:cNvPr>
          <p:cNvSpPr txBox="1"/>
          <p:nvPr/>
        </p:nvSpPr>
        <p:spPr>
          <a:xfrm>
            <a:off x="850789" y="6285386"/>
            <a:ext cx="8958262" cy="461665"/>
          </a:xfrm>
          <a:prstGeom prst="rect">
            <a:avLst/>
          </a:prstGeom>
          <a:noFill/>
        </p:spPr>
        <p:txBody>
          <a:bodyPr wrap="square" rtlCol="0" anchor="b" anchorCtr="0">
            <a:noAutofit/>
          </a:bodyPr>
          <a:lstStyle/>
          <a:p>
            <a:r>
              <a:rPr lang="en-US" sz="1000" b="1" dirty="0">
                <a:solidFill>
                  <a:srgbClr val="526741"/>
                </a:solidFill>
              </a:rPr>
              <a:t>Källa: </a:t>
            </a:r>
            <a:r>
              <a:rPr lang="sv-SE" sz="1000" dirty="0">
                <a:solidFill>
                  <a:srgbClr val="526741"/>
                </a:solidFill>
              </a:rPr>
              <a:t>Livsmedelsverket</a:t>
            </a:r>
          </a:p>
        </p:txBody>
      </p:sp>
      <p:sp>
        <p:nvSpPr>
          <p:cNvPr id="6" name="Platshållare för text 5">
            <a:extLst>
              <a:ext uri="{FF2B5EF4-FFF2-40B4-BE49-F238E27FC236}">
                <a16:creationId xmlns:a16="http://schemas.microsoft.com/office/drawing/2014/main" id="{578A55D4-C1EA-4194-B9B0-78A132FBBBFD}"/>
              </a:ext>
            </a:extLst>
          </p:cNvPr>
          <p:cNvSpPr>
            <a:spLocks noGrp="1"/>
          </p:cNvSpPr>
          <p:nvPr>
            <p:ph type="body" sz="quarter" idx="13"/>
          </p:nvPr>
        </p:nvSpPr>
        <p:spPr>
          <a:xfrm>
            <a:off x="838200" y="1976030"/>
            <a:ext cx="5806440" cy="3675833"/>
          </a:xfrm>
        </p:spPr>
        <p:txBody>
          <a:bodyPr>
            <a:normAutofit/>
          </a:bodyPr>
          <a:lstStyle/>
          <a:p>
            <a:r>
              <a:rPr lang="sv-SE" sz="2000" dirty="0">
                <a:latin typeface="+mn-lt"/>
              </a:rPr>
              <a:t>Livsmedel rika på selen är fisk, inälvsmat, ägg, mjölk, ost, nötter och frön.</a:t>
            </a:r>
          </a:p>
          <a:p>
            <a:r>
              <a:rPr lang="sv-SE" sz="2000" dirty="0">
                <a:latin typeface="+mn-lt"/>
              </a:rPr>
              <a:t>Sverige har selenfattiga jordar och vegetabilier odlade i Sverige har låga halter. </a:t>
            </a:r>
          </a:p>
          <a:p>
            <a:r>
              <a:rPr lang="sv-SE" sz="2000" dirty="0">
                <a:latin typeface="+mn-lt"/>
              </a:rPr>
              <a:t>I en växtbaserad kost är det därför bra att variera med importerade vegetabilier, som spannmåls-</a:t>
            </a:r>
            <a:br>
              <a:rPr lang="sv-SE" sz="2000" dirty="0">
                <a:latin typeface="+mn-lt"/>
              </a:rPr>
            </a:br>
            <a:r>
              <a:rPr lang="sv-SE" sz="2000" dirty="0">
                <a:latin typeface="+mn-lt"/>
              </a:rPr>
              <a:t>produkter, baljväxter, nötter och frön.</a:t>
            </a:r>
          </a:p>
        </p:txBody>
      </p:sp>
      <p:sp>
        <p:nvSpPr>
          <p:cNvPr id="8" name="Google Shape;370;p6">
            <a:extLst>
              <a:ext uri="{FF2B5EF4-FFF2-40B4-BE49-F238E27FC236}">
                <a16:creationId xmlns:a16="http://schemas.microsoft.com/office/drawing/2014/main" id="{F1AB035C-B141-465F-B584-74802010B52B}"/>
              </a:ext>
            </a:extLst>
          </p:cNvPr>
          <p:cNvSpPr txBox="1"/>
          <p:nvPr/>
        </p:nvSpPr>
        <p:spPr>
          <a:xfrm>
            <a:off x="10244867" y="5744935"/>
            <a:ext cx="1529980" cy="43093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Louis Hansel, Unsplash</a:t>
            </a:r>
            <a:endParaRPr dirty="0">
              <a:solidFill>
                <a:srgbClr val="526741"/>
              </a:solidFill>
            </a:endParaRPr>
          </a:p>
        </p:txBody>
      </p:sp>
      <p:sp>
        <p:nvSpPr>
          <p:cNvPr id="3" name="Platshållare för bildnummer 2">
            <a:extLst>
              <a:ext uri="{FF2B5EF4-FFF2-40B4-BE49-F238E27FC236}">
                <a16:creationId xmlns:a16="http://schemas.microsoft.com/office/drawing/2014/main" id="{5E102EE9-83D0-48FC-9D09-DD0F8C1BC91D}"/>
              </a:ext>
            </a:extLst>
          </p:cNvPr>
          <p:cNvSpPr>
            <a:spLocks noGrp="1"/>
          </p:cNvSpPr>
          <p:nvPr>
            <p:ph type="sldNum" sz="quarter" idx="4"/>
          </p:nvPr>
        </p:nvSpPr>
        <p:spPr/>
        <p:txBody>
          <a:bodyPr/>
          <a:lstStyle/>
          <a:p>
            <a:fld id="{E16B5806-BA0C-47B8-9276-AD76FDABAC04}" type="slidenum">
              <a:rPr lang="en-GB" smtClean="0"/>
              <a:pPr/>
              <a:t>16</a:t>
            </a:fld>
            <a:endParaRPr lang="en-GB" dirty="0"/>
          </a:p>
        </p:txBody>
      </p:sp>
      <p:sp>
        <p:nvSpPr>
          <p:cNvPr id="9" name="Google Shape;100;p5">
            <a:extLst>
              <a:ext uri="{FF2B5EF4-FFF2-40B4-BE49-F238E27FC236}">
                <a16:creationId xmlns:a16="http://schemas.microsoft.com/office/drawing/2014/main" id="{67C206B0-B1CA-4A97-8E3D-73825A6EE719}"/>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16</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4" name="Rubrik 3">
            <a:extLst>
              <a:ext uri="{FF2B5EF4-FFF2-40B4-BE49-F238E27FC236}">
                <a16:creationId xmlns:a16="http://schemas.microsoft.com/office/drawing/2014/main" id="{9DEBF506-6C54-417D-86B0-76DEBF4FBB6F}"/>
              </a:ext>
            </a:extLst>
          </p:cNvPr>
          <p:cNvSpPr>
            <a:spLocks noGrp="1"/>
          </p:cNvSpPr>
          <p:nvPr>
            <p:ph type="title"/>
          </p:nvPr>
        </p:nvSpPr>
        <p:spPr>
          <a:xfrm>
            <a:off x="838200" y="450851"/>
            <a:ext cx="10515600" cy="768350"/>
          </a:xfrm>
        </p:spPr>
        <p:txBody>
          <a:bodyPr/>
          <a:lstStyle/>
          <a:p>
            <a:r>
              <a:rPr lang="sv-SE" dirty="0">
                <a:latin typeface="+mj-lt"/>
              </a:rPr>
              <a:t>JOD</a:t>
            </a:r>
          </a:p>
        </p:txBody>
      </p:sp>
      <p:sp>
        <p:nvSpPr>
          <p:cNvPr id="7" name="textruta 6">
            <a:extLst>
              <a:ext uri="{FF2B5EF4-FFF2-40B4-BE49-F238E27FC236}">
                <a16:creationId xmlns:a16="http://schemas.microsoft.com/office/drawing/2014/main" id="{EF674C7E-A09A-454C-A25F-8673F2049FC3}"/>
              </a:ext>
            </a:extLst>
          </p:cNvPr>
          <p:cNvSpPr txBox="1"/>
          <p:nvPr/>
        </p:nvSpPr>
        <p:spPr>
          <a:xfrm>
            <a:off x="850789" y="6285386"/>
            <a:ext cx="8958262" cy="461665"/>
          </a:xfrm>
          <a:prstGeom prst="rect">
            <a:avLst/>
          </a:prstGeom>
          <a:noFill/>
        </p:spPr>
        <p:txBody>
          <a:bodyPr wrap="square" rtlCol="0" anchor="b" anchorCtr="0">
            <a:noAutofit/>
          </a:bodyPr>
          <a:lstStyle/>
          <a:p>
            <a:r>
              <a:rPr lang="en-US" sz="1000" b="1" dirty="0">
                <a:solidFill>
                  <a:srgbClr val="526741"/>
                </a:solidFill>
              </a:rPr>
              <a:t>Källa: </a:t>
            </a:r>
            <a:r>
              <a:rPr lang="sv-SE" sz="1000" dirty="0">
                <a:solidFill>
                  <a:srgbClr val="526741"/>
                </a:solidFill>
              </a:rPr>
              <a:t>Livsmedelsverket</a:t>
            </a:r>
          </a:p>
        </p:txBody>
      </p:sp>
      <p:sp>
        <p:nvSpPr>
          <p:cNvPr id="6" name="Platshållare för text 5">
            <a:extLst>
              <a:ext uri="{FF2B5EF4-FFF2-40B4-BE49-F238E27FC236}">
                <a16:creationId xmlns:a16="http://schemas.microsoft.com/office/drawing/2014/main" id="{147304EB-1D3F-4049-BA0F-86FF368D53B7}"/>
              </a:ext>
            </a:extLst>
          </p:cNvPr>
          <p:cNvSpPr>
            <a:spLocks noGrp="1"/>
          </p:cNvSpPr>
          <p:nvPr>
            <p:ph type="body" sz="quarter" idx="13"/>
          </p:nvPr>
        </p:nvSpPr>
        <p:spPr>
          <a:xfrm>
            <a:off x="838200" y="1723481"/>
            <a:ext cx="6598920" cy="3954508"/>
          </a:xfrm>
        </p:spPr>
        <p:txBody>
          <a:bodyPr>
            <a:noAutofit/>
          </a:bodyPr>
          <a:lstStyle/>
          <a:p>
            <a:r>
              <a:rPr lang="sv-SE" sz="2000" dirty="0">
                <a:latin typeface="+mn-lt"/>
              </a:rPr>
              <a:t>Joderat salt är en viktig källa för jod. Generellt rekommenderas därför användning av joderat salt. </a:t>
            </a:r>
            <a:br>
              <a:rPr lang="sv-SE" sz="2000" dirty="0">
                <a:latin typeface="+mn-lt"/>
              </a:rPr>
            </a:br>
            <a:r>
              <a:rPr lang="sv-SE" sz="2000" dirty="0">
                <a:latin typeface="+mn-lt"/>
              </a:rPr>
              <a:t>Dock bör det totala saltintaget minskas.</a:t>
            </a:r>
          </a:p>
          <a:p>
            <a:r>
              <a:rPr lang="sv-SE" sz="2000" dirty="0">
                <a:latin typeface="+mn-lt"/>
              </a:rPr>
              <a:t>Mager fisk och skaldjur är goda källor till jod. Traditionella mejeriprodukter och ägg ger också viktigt tillskott.</a:t>
            </a:r>
          </a:p>
          <a:p>
            <a:r>
              <a:rPr lang="sv-SE" sz="2000" dirty="0">
                <a:latin typeface="+mn-lt"/>
              </a:rPr>
              <a:t>Vissa växtbaserade mejerier är berikade med jod (inte ekologiska). </a:t>
            </a:r>
          </a:p>
          <a:p>
            <a:r>
              <a:rPr lang="sv-SE" sz="2000" dirty="0">
                <a:latin typeface="+mn-lt"/>
              </a:rPr>
              <a:t>Stora mängder jod är skadligt, framförallt för små barn, gravida och ammande. Alger kan innehålla mycket höga nivåer av jod vilket bör uppmärksammas av dessa grupper.  Algoljor är vanligen fria från jod. Detta ska anges på förpackningen.</a:t>
            </a:r>
          </a:p>
        </p:txBody>
      </p:sp>
      <p:sp>
        <p:nvSpPr>
          <p:cNvPr id="12" name="Ellips 11">
            <a:extLst>
              <a:ext uri="{FF2B5EF4-FFF2-40B4-BE49-F238E27FC236}">
                <a16:creationId xmlns:a16="http://schemas.microsoft.com/office/drawing/2014/main" id="{1AC9B561-F9F9-43FB-A7C5-AC81A43E5CF1}"/>
              </a:ext>
            </a:extLst>
          </p:cNvPr>
          <p:cNvSpPr/>
          <p:nvPr/>
        </p:nvSpPr>
        <p:spPr>
          <a:xfrm>
            <a:off x="7467600" y="1644976"/>
            <a:ext cx="4203374" cy="4203374"/>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2" name="Platshållare för bildnummer 1">
            <a:extLst>
              <a:ext uri="{FF2B5EF4-FFF2-40B4-BE49-F238E27FC236}">
                <a16:creationId xmlns:a16="http://schemas.microsoft.com/office/drawing/2014/main" id="{9885E1F3-3304-4185-BF65-D7C548BCF208}"/>
              </a:ext>
            </a:extLst>
          </p:cNvPr>
          <p:cNvSpPr>
            <a:spLocks noGrp="1"/>
          </p:cNvSpPr>
          <p:nvPr>
            <p:ph type="sldNum" sz="quarter" idx="4"/>
          </p:nvPr>
        </p:nvSpPr>
        <p:spPr/>
        <p:txBody>
          <a:bodyPr/>
          <a:lstStyle/>
          <a:p>
            <a:fld id="{E16B5806-BA0C-47B8-9276-AD76FDABAC04}" type="slidenum">
              <a:rPr lang="en-GB" smtClean="0"/>
              <a:pPr/>
              <a:t>17</a:t>
            </a:fld>
            <a:endParaRPr lang="en-GB" dirty="0"/>
          </a:p>
        </p:txBody>
      </p:sp>
      <p:sp>
        <p:nvSpPr>
          <p:cNvPr id="8" name="Google Shape;100;p5">
            <a:extLst>
              <a:ext uri="{FF2B5EF4-FFF2-40B4-BE49-F238E27FC236}">
                <a16:creationId xmlns:a16="http://schemas.microsoft.com/office/drawing/2014/main" id="{ADE25F68-5D58-4FBF-AE6F-DCDEB69EB5F0}"/>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17</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706757C6-FDCD-4BB1-A428-EEF885C8D67F}"/>
              </a:ext>
            </a:extLst>
          </p:cNvPr>
          <p:cNvSpPr>
            <a:spLocks noGrp="1"/>
          </p:cNvSpPr>
          <p:nvPr>
            <p:ph type="body" sz="quarter" idx="13"/>
          </p:nvPr>
        </p:nvSpPr>
        <p:spPr>
          <a:xfrm>
            <a:off x="838200" y="1958613"/>
            <a:ext cx="6419797" cy="4362450"/>
          </a:xfrm>
        </p:spPr>
        <p:txBody>
          <a:bodyPr>
            <a:noAutofit/>
          </a:bodyPr>
          <a:lstStyle/>
          <a:p>
            <a:r>
              <a:rPr lang="sv-SE" sz="2200" dirty="0">
                <a:latin typeface="+mn-lt"/>
              </a:rPr>
              <a:t>En relativt stor andel av befolkningen får i sig </a:t>
            </a:r>
            <a:br>
              <a:rPr lang="sv-SE" sz="2200" dirty="0">
                <a:latin typeface="+mn-lt"/>
              </a:rPr>
            </a:br>
            <a:r>
              <a:rPr lang="sv-SE" sz="2200" dirty="0">
                <a:latin typeface="+mn-lt"/>
              </a:rPr>
              <a:t>mindre D-vitamin än dagligt rekommenderat intag.</a:t>
            </a:r>
          </a:p>
          <a:p>
            <a:r>
              <a:rPr lang="sv-SE" sz="2200" dirty="0">
                <a:latin typeface="+mn-lt"/>
              </a:rPr>
              <a:t>En minskning av intag av fisk, ägg och traditionella mejeriprodukter kan innebära lägre intag. </a:t>
            </a:r>
          </a:p>
          <a:p>
            <a:r>
              <a:rPr lang="sv-SE" sz="2200" dirty="0">
                <a:latin typeface="+mn-lt"/>
              </a:rPr>
              <a:t>Vitamin D finns i ägg och fet fisk, berikade traditionella mejeriprodukter och växtbaserade mejeri (även de ekologiska) samt margariner/ matfettsblandningar.</a:t>
            </a:r>
          </a:p>
          <a:p>
            <a:r>
              <a:rPr lang="sv-SE" sz="2200" dirty="0">
                <a:latin typeface="+mn-lt"/>
              </a:rPr>
              <a:t>Följa de råd om tillskott enligt Livsmedelsverkets ”Råd till riskgrupper.”</a:t>
            </a:r>
          </a:p>
        </p:txBody>
      </p:sp>
      <p:sp>
        <p:nvSpPr>
          <p:cNvPr id="6" name="Rubrik 5">
            <a:extLst>
              <a:ext uri="{FF2B5EF4-FFF2-40B4-BE49-F238E27FC236}">
                <a16:creationId xmlns:a16="http://schemas.microsoft.com/office/drawing/2014/main" id="{41E10067-61B8-4F33-8AAA-59955930E9FC}"/>
              </a:ext>
            </a:extLst>
          </p:cNvPr>
          <p:cNvSpPr>
            <a:spLocks noGrp="1"/>
          </p:cNvSpPr>
          <p:nvPr>
            <p:ph type="title"/>
          </p:nvPr>
        </p:nvSpPr>
        <p:spPr/>
        <p:txBody>
          <a:bodyPr/>
          <a:lstStyle/>
          <a:p>
            <a:r>
              <a:rPr lang="sv-SE" dirty="0"/>
              <a:t>VITAMIN D</a:t>
            </a:r>
          </a:p>
        </p:txBody>
      </p:sp>
      <p:pic>
        <p:nvPicPr>
          <p:cNvPr id="3" name="Bildobjekt 2">
            <a:extLst>
              <a:ext uri="{FF2B5EF4-FFF2-40B4-BE49-F238E27FC236}">
                <a16:creationId xmlns:a16="http://schemas.microsoft.com/office/drawing/2014/main" id="{EBC292F9-60DF-4CA0-8452-458E8A12C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88">
            <a:off x="7590440" y="1039929"/>
            <a:ext cx="3904876" cy="5312972"/>
          </a:xfrm>
          <a:prstGeom prst="rect">
            <a:avLst/>
          </a:prstGeom>
        </p:spPr>
      </p:pic>
      <p:sp>
        <p:nvSpPr>
          <p:cNvPr id="10" name="textruta 9">
            <a:extLst>
              <a:ext uri="{FF2B5EF4-FFF2-40B4-BE49-F238E27FC236}">
                <a16:creationId xmlns:a16="http://schemas.microsoft.com/office/drawing/2014/main" id="{A4727DC5-A7F6-4F87-9582-5BD99808B116}"/>
              </a:ext>
            </a:extLst>
          </p:cNvPr>
          <p:cNvSpPr txBox="1"/>
          <p:nvPr/>
        </p:nvSpPr>
        <p:spPr>
          <a:xfrm>
            <a:off x="850789" y="6285386"/>
            <a:ext cx="8958262" cy="461665"/>
          </a:xfrm>
          <a:prstGeom prst="rect">
            <a:avLst/>
          </a:prstGeom>
          <a:noFill/>
        </p:spPr>
        <p:txBody>
          <a:bodyPr wrap="square" rtlCol="0" anchor="b" anchorCtr="0">
            <a:noAutofit/>
          </a:bodyPr>
          <a:lstStyle/>
          <a:p>
            <a:r>
              <a:rPr lang="en-US" sz="1000" b="1" dirty="0">
                <a:solidFill>
                  <a:srgbClr val="526741"/>
                </a:solidFill>
              </a:rPr>
              <a:t>Källa: </a:t>
            </a:r>
            <a:r>
              <a:rPr lang="sv-SE" sz="1000" dirty="0">
                <a:solidFill>
                  <a:srgbClr val="526741"/>
                </a:solidFill>
              </a:rPr>
              <a:t>Livsmedelsverket</a:t>
            </a:r>
          </a:p>
        </p:txBody>
      </p:sp>
      <p:sp>
        <p:nvSpPr>
          <p:cNvPr id="2" name="Platshållare för bildnummer 1">
            <a:extLst>
              <a:ext uri="{FF2B5EF4-FFF2-40B4-BE49-F238E27FC236}">
                <a16:creationId xmlns:a16="http://schemas.microsoft.com/office/drawing/2014/main" id="{756C1A51-9D42-488A-9449-17E6FF915090}"/>
              </a:ext>
            </a:extLst>
          </p:cNvPr>
          <p:cNvSpPr>
            <a:spLocks noGrp="1"/>
          </p:cNvSpPr>
          <p:nvPr>
            <p:ph type="sldNum" sz="quarter" idx="4"/>
          </p:nvPr>
        </p:nvSpPr>
        <p:spPr/>
        <p:txBody>
          <a:bodyPr/>
          <a:lstStyle/>
          <a:p>
            <a:fld id="{E16B5806-BA0C-47B8-9276-AD76FDABAC04}" type="slidenum">
              <a:rPr lang="en-GB" smtClean="0"/>
              <a:pPr/>
              <a:t>18</a:t>
            </a:fld>
            <a:endParaRPr lang="en-GB" dirty="0"/>
          </a:p>
        </p:txBody>
      </p:sp>
      <p:sp>
        <p:nvSpPr>
          <p:cNvPr id="8" name="Google Shape;100;p5">
            <a:extLst>
              <a:ext uri="{FF2B5EF4-FFF2-40B4-BE49-F238E27FC236}">
                <a16:creationId xmlns:a16="http://schemas.microsoft.com/office/drawing/2014/main" id="{7B2B35CA-AFF3-4D18-B98B-0C0405B4ADFE}"/>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18</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7FC62FBD-8EE3-4D8B-A1B3-88470B676BF8}"/>
              </a:ext>
            </a:extLst>
          </p:cNvPr>
          <p:cNvSpPr/>
          <p:nvPr/>
        </p:nvSpPr>
        <p:spPr>
          <a:xfrm>
            <a:off x="6057900" y="1724025"/>
            <a:ext cx="5606875" cy="4522912"/>
          </a:xfrm>
          <a:prstGeom prst="roundRect">
            <a:avLst>
              <a:gd name="adj" fmla="val 8055"/>
            </a:avLst>
          </a:prstGeom>
          <a:blipFill>
            <a:blip r:embed="rId3"/>
            <a:srcRect/>
            <a:stretch>
              <a:fillRect t="-11983" b="-11983"/>
            </a:stretch>
          </a:blipFill>
          <a:ln w="28575">
            <a:solidFill>
              <a:srgbClr val="91A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4">
            <a:extLst>
              <a:ext uri="{FF2B5EF4-FFF2-40B4-BE49-F238E27FC236}">
                <a16:creationId xmlns:a16="http://schemas.microsoft.com/office/drawing/2014/main" id="{3131C4D5-C26D-4104-92DC-B9ED2565EFA5}"/>
              </a:ext>
            </a:extLst>
          </p:cNvPr>
          <p:cNvSpPr>
            <a:spLocks noGrp="1"/>
          </p:cNvSpPr>
          <p:nvPr>
            <p:ph type="title"/>
          </p:nvPr>
        </p:nvSpPr>
        <p:spPr/>
        <p:txBody>
          <a:bodyPr/>
          <a:lstStyle/>
          <a:p>
            <a:r>
              <a:rPr lang="sv-SE" dirty="0"/>
              <a:t>B12</a:t>
            </a:r>
          </a:p>
        </p:txBody>
      </p:sp>
      <p:sp>
        <p:nvSpPr>
          <p:cNvPr id="7" name="Platshållare för text 6">
            <a:extLst>
              <a:ext uri="{FF2B5EF4-FFF2-40B4-BE49-F238E27FC236}">
                <a16:creationId xmlns:a16="http://schemas.microsoft.com/office/drawing/2014/main" id="{74B30ED1-EFE0-4863-A0E8-5E36059A5846}"/>
              </a:ext>
            </a:extLst>
          </p:cNvPr>
          <p:cNvSpPr>
            <a:spLocks noGrp="1"/>
          </p:cNvSpPr>
          <p:nvPr>
            <p:ph type="body" sz="quarter" idx="13"/>
          </p:nvPr>
        </p:nvSpPr>
        <p:spPr>
          <a:xfrm>
            <a:off x="838200" y="1723481"/>
            <a:ext cx="4935583" cy="4362450"/>
          </a:xfrm>
        </p:spPr>
        <p:txBody>
          <a:bodyPr>
            <a:noAutofit/>
          </a:bodyPr>
          <a:lstStyle/>
          <a:p>
            <a:r>
              <a:rPr lang="sv-SE" sz="2000" dirty="0">
                <a:latin typeface="+mn-lt"/>
              </a:rPr>
              <a:t>B12 riskerar att bli lågt i en kost som till </a:t>
            </a:r>
            <a:br>
              <a:rPr lang="sv-SE" sz="2000" dirty="0">
                <a:latin typeface="+mn-lt"/>
              </a:rPr>
            </a:br>
            <a:r>
              <a:rPr lang="sv-SE" sz="2000" dirty="0">
                <a:latin typeface="+mn-lt"/>
              </a:rPr>
              <a:t>stor del är växtbaserad. Tillskott och/eller berikning krävs i en helt växtbaserad kost och kost som endast innehåller små mängder av animaliska produkter. </a:t>
            </a:r>
          </a:p>
          <a:p>
            <a:r>
              <a:rPr lang="sv-SE" sz="2000" dirty="0">
                <a:latin typeface="+mn-lt"/>
              </a:rPr>
              <a:t>Växtbaserade mejerier berikas vanligen med B12 (inte ekologiska).</a:t>
            </a:r>
          </a:p>
          <a:p>
            <a:r>
              <a:rPr lang="sv-SE" sz="2000" dirty="0">
                <a:latin typeface="+mn-lt"/>
              </a:rPr>
              <a:t>Hur ska individer som äter stor del växtbaserat och ev. behöver tillskott identifieras?</a:t>
            </a:r>
          </a:p>
          <a:p>
            <a:r>
              <a:rPr lang="sv-SE" sz="2000" dirty="0">
                <a:latin typeface="+mn-lt"/>
              </a:rPr>
              <a:t>Tillskott i anpassad dos om dagligt rek. </a:t>
            </a:r>
            <a:br>
              <a:rPr lang="sv-SE" sz="2000" dirty="0">
                <a:latin typeface="+mn-lt"/>
              </a:rPr>
            </a:br>
            <a:r>
              <a:rPr lang="sv-SE" sz="2000" dirty="0">
                <a:latin typeface="+mn-lt"/>
              </a:rPr>
              <a:t>intag (2 µg) finns vanligtvis i multivitamin. </a:t>
            </a:r>
            <a:br>
              <a:rPr lang="sv-SE" sz="2000" dirty="0">
                <a:latin typeface="+mn-lt"/>
              </a:rPr>
            </a:br>
            <a:r>
              <a:rPr lang="sv-SE" sz="2000" dirty="0">
                <a:latin typeface="+mn-lt"/>
              </a:rPr>
              <a:t>Som B vitamin tillskott ofta i höga doser. </a:t>
            </a:r>
          </a:p>
          <a:p>
            <a:r>
              <a:rPr lang="sv-SE" sz="2000" dirty="0">
                <a:latin typeface="+mn-lt"/>
              </a:rPr>
              <a:t>Finns B12 tillskott lägre doser? </a:t>
            </a:r>
          </a:p>
        </p:txBody>
      </p:sp>
      <p:sp>
        <p:nvSpPr>
          <p:cNvPr id="2" name="Platshållare för bildnummer 1">
            <a:extLst>
              <a:ext uri="{FF2B5EF4-FFF2-40B4-BE49-F238E27FC236}">
                <a16:creationId xmlns:a16="http://schemas.microsoft.com/office/drawing/2014/main" id="{7619276D-CAD5-46DB-95F3-F49C94B3F43C}"/>
              </a:ext>
            </a:extLst>
          </p:cNvPr>
          <p:cNvSpPr>
            <a:spLocks noGrp="1"/>
          </p:cNvSpPr>
          <p:nvPr>
            <p:ph type="sldNum" sz="quarter" idx="4"/>
          </p:nvPr>
        </p:nvSpPr>
        <p:spPr/>
        <p:txBody>
          <a:bodyPr/>
          <a:lstStyle/>
          <a:p>
            <a:fld id="{E16B5806-BA0C-47B8-9276-AD76FDABAC04}" type="slidenum">
              <a:rPr lang="en-GB" smtClean="0"/>
              <a:pPr/>
              <a:t>19</a:t>
            </a:fld>
            <a:endParaRPr lang="en-GB" dirty="0"/>
          </a:p>
        </p:txBody>
      </p:sp>
      <p:sp>
        <p:nvSpPr>
          <p:cNvPr id="6" name="Google Shape;100;p5">
            <a:extLst>
              <a:ext uri="{FF2B5EF4-FFF2-40B4-BE49-F238E27FC236}">
                <a16:creationId xmlns:a16="http://schemas.microsoft.com/office/drawing/2014/main" id="{819DFD99-57B0-4396-BE94-A5E729AB5793}"/>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19</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67EF122-BBA9-4C88-91E5-B01C65D3166C}"/>
              </a:ext>
            </a:extLst>
          </p:cNvPr>
          <p:cNvSpPr>
            <a:spLocks noGrp="1"/>
          </p:cNvSpPr>
          <p:nvPr>
            <p:ph type="body" sz="quarter" idx="13"/>
          </p:nvPr>
        </p:nvSpPr>
        <p:spPr>
          <a:xfrm>
            <a:off x="838200" y="1702616"/>
            <a:ext cx="6259286" cy="4040960"/>
          </a:xfrm>
        </p:spPr>
        <p:txBody>
          <a:bodyPr>
            <a:noAutofit/>
          </a:bodyPr>
          <a:lstStyle/>
          <a:p>
            <a:pPr>
              <a:spcBef>
                <a:spcPts val="2000"/>
              </a:spcBef>
              <a:buClr>
                <a:schemeClr val="tx1"/>
              </a:buClr>
            </a:pPr>
            <a:r>
              <a:rPr lang="sv-SE" sz="2200" dirty="0"/>
              <a:t>Hållbart ätande innebär att äta mer från </a:t>
            </a:r>
            <a:br>
              <a:rPr lang="sv-SE" sz="2200" dirty="0"/>
            </a:br>
            <a:r>
              <a:rPr lang="sv-SE" sz="2200" dirty="0"/>
              <a:t>växtriket och mindre animalier </a:t>
            </a:r>
            <a:r>
              <a:rPr lang="sv-SE" sz="2200" dirty="0">
                <a:solidFill>
                  <a:schemeClr val="bg2"/>
                </a:solidFill>
              </a:rPr>
              <a:t>(bild 3)</a:t>
            </a:r>
            <a:endParaRPr lang="sv-SE" sz="2200" dirty="0"/>
          </a:p>
          <a:p>
            <a:pPr>
              <a:spcBef>
                <a:spcPts val="2000"/>
              </a:spcBef>
              <a:buClr>
                <a:schemeClr val="tx1"/>
              </a:buClr>
            </a:pPr>
            <a:r>
              <a:rPr lang="sv-SE" sz="2200" dirty="0"/>
              <a:t>Hälsopåverkan av dagens kostmönster </a:t>
            </a:r>
            <a:r>
              <a:rPr lang="sv-SE" sz="2200" dirty="0">
                <a:solidFill>
                  <a:schemeClr val="bg2"/>
                </a:solidFill>
              </a:rPr>
              <a:t>(bild 4-8)</a:t>
            </a:r>
            <a:endParaRPr lang="sv-SE" sz="2200" dirty="0"/>
          </a:p>
          <a:p>
            <a:pPr>
              <a:spcBef>
                <a:spcPts val="2000"/>
              </a:spcBef>
              <a:buClr>
                <a:schemeClr val="tx1"/>
              </a:buClr>
            </a:pPr>
            <a:r>
              <a:rPr lang="sv-SE" sz="2200" dirty="0"/>
              <a:t>Positiva närings- och hälsoaspekter av </a:t>
            </a:r>
            <a:br>
              <a:rPr lang="sv-SE" sz="2200" dirty="0"/>
            </a:br>
            <a:r>
              <a:rPr lang="sv-SE" sz="2200" dirty="0"/>
              <a:t>en balanserad växtrik kost </a:t>
            </a:r>
            <a:r>
              <a:rPr lang="sv-SE" sz="2200" dirty="0">
                <a:solidFill>
                  <a:schemeClr val="bg2"/>
                </a:solidFill>
              </a:rPr>
              <a:t>(bild 9-10)</a:t>
            </a:r>
            <a:endParaRPr lang="sv-SE" sz="2200" dirty="0"/>
          </a:p>
          <a:p>
            <a:pPr>
              <a:spcBef>
                <a:spcPts val="2000"/>
              </a:spcBef>
              <a:buClr>
                <a:schemeClr val="tx1"/>
              </a:buClr>
            </a:pPr>
            <a:r>
              <a:rPr lang="sv-SE" sz="2200" dirty="0"/>
              <a:t>Näringsämnen att hålla extra koll på vid </a:t>
            </a:r>
            <a:br>
              <a:rPr lang="sv-SE" sz="2200" dirty="0"/>
            </a:br>
            <a:r>
              <a:rPr lang="sv-SE" sz="2200" dirty="0"/>
              <a:t>en växtrik kost </a:t>
            </a:r>
            <a:r>
              <a:rPr lang="sv-SE" sz="2200" dirty="0">
                <a:solidFill>
                  <a:schemeClr val="bg2"/>
                </a:solidFill>
              </a:rPr>
              <a:t>(bild 11-20)</a:t>
            </a:r>
            <a:endParaRPr lang="sv-SE" sz="2200" dirty="0"/>
          </a:p>
          <a:p>
            <a:pPr marL="0" indent="0">
              <a:spcBef>
                <a:spcPts val="2000"/>
              </a:spcBef>
              <a:buClr>
                <a:schemeClr val="tx1"/>
              </a:buClr>
              <a:buNone/>
            </a:pPr>
            <a:br>
              <a:rPr lang="sv-SE" sz="1600" dirty="0"/>
            </a:br>
            <a:r>
              <a:rPr lang="sv-SE" sz="1600" dirty="0"/>
              <a:t>Bilderna är numrerade uppe till vänster utanför ”arbetsytan”,</a:t>
            </a:r>
            <a:br>
              <a:rPr lang="sv-SE" sz="1600" dirty="0"/>
            </a:br>
            <a:r>
              <a:rPr lang="sv-SE" sz="1600" dirty="0"/>
              <a:t>som referensnummer vid eventuella frågeställningar.</a:t>
            </a:r>
          </a:p>
        </p:txBody>
      </p:sp>
      <p:sp>
        <p:nvSpPr>
          <p:cNvPr id="2" name="Rubrik 1">
            <a:extLst>
              <a:ext uri="{FF2B5EF4-FFF2-40B4-BE49-F238E27FC236}">
                <a16:creationId xmlns:a16="http://schemas.microsoft.com/office/drawing/2014/main" id="{1C94F120-7A10-4CC9-A801-AF039664B50A}"/>
              </a:ext>
            </a:extLst>
          </p:cNvPr>
          <p:cNvSpPr>
            <a:spLocks noGrp="1"/>
          </p:cNvSpPr>
          <p:nvPr>
            <p:ph type="title"/>
          </p:nvPr>
        </p:nvSpPr>
        <p:spPr>
          <a:xfrm>
            <a:off x="838200" y="450851"/>
            <a:ext cx="10515600" cy="711200"/>
          </a:xfrm>
        </p:spPr>
        <p:txBody>
          <a:bodyPr>
            <a:normAutofit/>
          </a:bodyPr>
          <a:lstStyle/>
          <a:p>
            <a:r>
              <a:rPr lang="en-US" dirty="0"/>
              <a:t>innehåll</a:t>
            </a:r>
            <a:endParaRPr lang="sv-SE" sz="3600" dirty="0"/>
          </a:p>
        </p:txBody>
      </p:sp>
      <p:sp>
        <p:nvSpPr>
          <p:cNvPr id="4" name="Platshållare för bildnummer 3">
            <a:extLst>
              <a:ext uri="{FF2B5EF4-FFF2-40B4-BE49-F238E27FC236}">
                <a16:creationId xmlns:a16="http://schemas.microsoft.com/office/drawing/2014/main" id="{0043AF0A-AA2E-488C-9607-88CF085BC4AA}"/>
              </a:ext>
            </a:extLst>
          </p:cNvPr>
          <p:cNvSpPr>
            <a:spLocks noGrp="1"/>
          </p:cNvSpPr>
          <p:nvPr>
            <p:ph type="sldNum" sz="quarter" idx="4"/>
          </p:nvPr>
        </p:nvSpPr>
        <p:spPr/>
        <p:txBody>
          <a:bodyPr/>
          <a:lstStyle/>
          <a:p>
            <a:fld id="{E16B5806-BA0C-47B8-9276-AD76FDABAC04}" type="slidenum">
              <a:rPr lang="en-GB" smtClean="0"/>
              <a:t>2</a:t>
            </a:fld>
            <a:endParaRPr lang="en-GB" dirty="0"/>
          </a:p>
        </p:txBody>
      </p:sp>
      <p:sp>
        <p:nvSpPr>
          <p:cNvPr id="11" name="Ellips 10">
            <a:extLst>
              <a:ext uri="{FF2B5EF4-FFF2-40B4-BE49-F238E27FC236}">
                <a16:creationId xmlns:a16="http://schemas.microsoft.com/office/drawing/2014/main" id="{F2284FBA-1206-497A-B909-E76BB1107FD9}"/>
              </a:ext>
            </a:extLst>
          </p:cNvPr>
          <p:cNvSpPr/>
          <p:nvPr/>
        </p:nvSpPr>
        <p:spPr>
          <a:xfrm>
            <a:off x="7259899" y="1527384"/>
            <a:ext cx="4420926" cy="4420926"/>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Calibri" panose="020F0502020204030204" pitchFamily="34" charset="0"/>
            </a:endParaRPr>
          </a:p>
        </p:txBody>
      </p:sp>
      <p:sp>
        <p:nvSpPr>
          <p:cNvPr id="7" name="Google Shape;370;p6">
            <a:extLst>
              <a:ext uri="{FF2B5EF4-FFF2-40B4-BE49-F238E27FC236}">
                <a16:creationId xmlns:a16="http://schemas.microsoft.com/office/drawing/2014/main" id="{A77FE9DB-9BAA-4D39-A414-457869F588E3}"/>
              </a:ext>
            </a:extLst>
          </p:cNvPr>
          <p:cNvSpPr txBox="1"/>
          <p:nvPr/>
        </p:nvSpPr>
        <p:spPr>
          <a:xfrm>
            <a:off x="10244867" y="5744935"/>
            <a:ext cx="1529980" cy="43093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Anna Hägg</a:t>
            </a:r>
            <a:endParaRPr dirty="0">
              <a:solidFill>
                <a:srgbClr val="526741"/>
              </a:solidFill>
            </a:endParaRPr>
          </a:p>
        </p:txBody>
      </p:sp>
    </p:spTree>
    <p:extLst>
      <p:ext uri="{BB962C8B-B14F-4D97-AF65-F5344CB8AC3E}">
        <p14:creationId xmlns:p14="http://schemas.microsoft.com/office/powerpoint/2010/main" val="51861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4" name="Rubrik 3">
            <a:extLst>
              <a:ext uri="{FF2B5EF4-FFF2-40B4-BE49-F238E27FC236}">
                <a16:creationId xmlns:a16="http://schemas.microsoft.com/office/drawing/2014/main" id="{0CF9CBA9-EE8E-4E4F-AD50-B337EB3A3665}"/>
              </a:ext>
            </a:extLst>
          </p:cNvPr>
          <p:cNvSpPr>
            <a:spLocks noGrp="1"/>
          </p:cNvSpPr>
          <p:nvPr>
            <p:ph type="title"/>
          </p:nvPr>
        </p:nvSpPr>
        <p:spPr>
          <a:xfrm>
            <a:off x="838200" y="450851"/>
            <a:ext cx="10515600" cy="804744"/>
          </a:xfrm>
        </p:spPr>
        <p:txBody>
          <a:bodyPr/>
          <a:lstStyle/>
          <a:p>
            <a:r>
              <a:rPr lang="sv-SE" dirty="0">
                <a:latin typeface="+mj-lt"/>
              </a:rPr>
              <a:t>OMEGA 3 </a:t>
            </a:r>
          </a:p>
        </p:txBody>
      </p:sp>
      <p:sp>
        <p:nvSpPr>
          <p:cNvPr id="7" name="textruta 6">
            <a:extLst>
              <a:ext uri="{FF2B5EF4-FFF2-40B4-BE49-F238E27FC236}">
                <a16:creationId xmlns:a16="http://schemas.microsoft.com/office/drawing/2014/main" id="{E3A38F53-45B3-42CB-9D94-7D89AD8330E5}"/>
              </a:ext>
            </a:extLst>
          </p:cNvPr>
          <p:cNvSpPr txBox="1"/>
          <p:nvPr/>
        </p:nvSpPr>
        <p:spPr>
          <a:xfrm>
            <a:off x="850789" y="6285386"/>
            <a:ext cx="8958262" cy="461665"/>
          </a:xfrm>
          <a:prstGeom prst="rect">
            <a:avLst/>
          </a:prstGeom>
          <a:noFill/>
        </p:spPr>
        <p:txBody>
          <a:bodyPr wrap="square" rtlCol="0" anchor="b" anchorCtr="0">
            <a:noAutofit/>
          </a:bodyPr>
          <a:lstStyle/>
          <a:p>
            <a:r>
              <a:rPr lang="en-US" sz="1000" b="1" dirty="0">
                <a:solidFill>
                  <a:srgbClr val="526741"/>
                </a:solidFill>
              </a:rPr>
              <a:t>Källa: </a:t>
            </a:r>
            <a:r>
              <a:rPr lang="sv-SE" sz="1000" dirty="0">
                <a:solidFill>
                  <a:srgbClr val="526741"/>
                </a:solidFill>
              </a:rPr>
              <a:t>Livsmedelsverket</a:t>
            </a:r>
          </a:p>
        </p:txBody>
      </p:sp>
      <p:sp>
        <p:nvSpPr>
          <p:cNvPr id="6" name="Platshållare för text 5">
            <a:extLst>
              <a:ext uri="{FF2B5EF4-FFF2-40B4-BE49-F238E27FC236}">
                <a16:creationId xmlns:a16="http://schemas.microsoft.com/office/drawing/2014/main" id="{C058DD5F-D012-4DA2-A486-37E32892ECC5}"/>
              </a:ext>
            </a:extLst>
          </p:cNvPr>
          <p:cNvSpPr>
            <a:spLocks noGrp="1"/>
          </p:cNvSpPr>
          <p:nvPr>
            <p:ph type="body" sz="quarter" idx="13"/>
          </p:nvPr>
        </p:nvSpPr>
        <p:spPr>
          <a:xfrm>
            <a:off x="838200" y="1971391"/>
            <a:ext cx="6354170" cy="3524534"/>
          </a:xfrm>
        </p:spPr>
        <p:txBody>
          <a:bodyPr>
            <a:noAutofit/>
          </a:bodyPr>
          <a:lstStyle/>
          <a:p>
            <a:r>
              <a:rPr lang="sv-SE" sz="2000" dirty="0"/>
              <a:t>Långkedjade omega 3 fettsyrorna DHA EPA finns i fisk. </a:t>
            </a:r>
          </a:p>
          <a:p>
            <a:r>
              <a:rPr lang="sv-SE" sz="2000" dirty="0"/>
              <a:t>Livsmedelsverket rekommenderar inte tillskott av omega 3, i form av till exempel fiskolja. Varierad kost med fisk </a:t>
            </a:r>
            <a:br>
              <a:rPr lang="sv-SE" sz="2000" dirty="0"/>
            </a:br>
            <a:r>
              <a:rPr lang="sv-SE" sz="2000" dirty="0"/>
              <a:t>2-3 ggr/v varav fet fisk 1 ggn rekommenderas.</a:t>
            </a:r>
          </a:p>
          <a:p>
            <a:r>
              <a:rPr lang="sv-SE" sz="2000" dirty="0"/>
              <a:t>För de som inte äter fisk är omega 3 fett från tex rapsolja viktigt. En liten del kan omvandlas till DHA och EPA. </a:t>
            </a:r>
          </a:p>
          <a:p>
            <a:r>
              <a:rPr lang="sv-SE" sz="2000" dirty="0"/>
              <a:t>För den som inte äter fet fisk under graviditeten kan algolja (eller fiskolja) som innehåller DHA vara ett alternativ. 200 mg DHA per dag en lagom dos. Algoljan ska då vara fri från jod vilket ska anges på förpackningen.</a:t>
            </a:r>
          </a:p>
        </p:txBody>
      </p:sp>
      <p:sp>
        <p:nvSpPr>
          <p:cNvPr id="11" name="Ellips 10">
            <a:extLst>
              <a:ext uri="{FF2B5EF4-FFF2-40B4-BE49-F238E27FC236}">
                <a16:creationId xmlns:a16="http://schemas.microsoft.com/office/drawing/2014/main" id="{892E66FE-F003-4D6D-9E62-80328B39F594}"/>
              </a:ext>
            </a:extLst>
          </p:cNvPr>
          <p:cNvSpPr/>
          <p:nvPr/>
        </p:nvSpPr>
        <p:spPr>
          <a:xfrm>
            <a:off x="7467600" y="1644976"/>
            <a:ext cx="4203374" cy="4203374"/>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8" name="Google Shape;370;p6">
            <a:extLst>
              <a:ext uri="{FF2B5EF4-FFF2-40B4-BE49-F238E27FC236}">
                <a16:creationId xmlns:a16="http://schemas.microsoft.com/office/drawing/2014/main" id="{6EE926D3-AD09-4150-850D-535F2E51EEE1}"/>
              </a:ext>
            </a:extLst>
          </p:cNvPr>
          <p:cNvSpPr txBox="1"/>
          <p:nvPr/>
        </p:nvSpPr>
        <p:spPr>
          <a:xfrm>
            <a:off x="10244867" y="5744935"/>
            <a:ext cx="1529980" cy="43093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Denes Kozma, Unsplash</a:t>
            </a:r>
            <a:endParaRPr dirty="0">
              <a:solidFill>
                <a:srgbClr val="526741"/>
              </a:solidFill>
            </a:endParaRPr>
          </a:p>
        </p:txBody>
      </p:sp>
      <p:sp>
        <p:nvSpPr>
          <p:cNvPr id="2" name="Platshållare för bildnummer 1">
            <a:extLst>
              <a:ext uri="{FF2B5EF4-FFF2-40B4-BE49-F238E27FC236}">
                <a16:creationId xmlns:a16="http://schemas.microsoft.com/office/drawing/2014/main" id="{A9F9E642-2808-472E-9FE5-E8388CAC924B}"/>
              </a:ext>
            </a:extLst>
          </p:cNvPr>
          <p:cNvSpPr>
            <a:spLocks noGrp="1"/>
          </p:cNvSpPr>
          <p:nvPr>
            <p:ph type="sldNum" sz="quarter" idx="4"/>
          </p:nvPr>
        </p:nvSpPr>
        <p:spPr/>
        <p:txBody>
          <a:bodyPr/>
          <a:lstStyle/>
          <a:p>
            <a:fld id="{E16B5806-BA0C-47B8-9276-AD76FDABAC04}" type="slidenum">
              <a:rPr lang="en-GB" smtClean="0"/>
              <a:pPr/>
              <a:t>20</a:t>
            </a:fld>
            <a:endParaRPr lang="en-GB" dirty="0"/>
          </a:p>
        </p:txBody>
      </p:sp>
      <p:sp>
        <p:nvSpPr>
          <p:cNvPr id="9" name="Google Shape;100;p5">
            <a:extLst>
              <a:ext uri="{FF2B5EF4-FFF2-40B4-BE49-F238E27FC236}">
                <a16:creationId xmlns:a16="http://schemas.microsoft.com/office/drawing/2014/main" id="{0B7EA66C-11FB-40A7-B510-C70755AB6E15}"/>
              </a:ext>
            </a:extLst>
          </p:cNvPr>
          <p:cNvSpPr txBox="1"/>
          <p:nvPr/>
        </p:nvSpPr>
        <p:spPr>
          <a:xfrm>
            <a:off x="-17419" y="-391886"/>
            <a:ext cx="3259384" cy="307736"/>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Näringsämnen att hålla extra koll på 20</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7"/>
          <p:cNvSpPr txBox="1">
            <a:spLocks noGrp="1"/>
          </p:cNvSpPr>
          <p:nvPr>
            <p:ph type="ctrTitle" idx="4294967295"/>
          </p:nvPr>
        </p:nvSpPr>
        <p:spPr>
          <a:xfrm>
            <a:off x="3123064" y="2250246"/>
            <a:ext cx="5979992" cy="1646237"/>
          </a:xfrm>
          <a:prstGeom prst="rect">
            <a:avLst/>
          </a:prstGeom>
          <a:solidFill>
            <a:schemeClr val="bg2"/>
          </a:solidFill>
          <a:ln w="38100" cap="flat" cmpd="sng">
            <a:no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800"/>
              <a:buFont typeface="Gill Sans"/>
              <a:buNone/>
            </a:pPr>
            <a:r>
              <a:rPr lang="sv-SE" dirty="0">
                <a:solidFill>
                  <a:schemeClr val="bg1"/>
                </a:solidFill>
              </a:rPr>
              <a:t>TO BE CONTINUED…..</a:t>
            </a:r>
            <a:endParaRP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2" name="Rubrik 1">
            <a:extLst>
              <a:ext uri="{FF2B5EF4-FFF2-40B4-BE49-F238E27FC236}">
                <a16:creationId xmlns:a16="http://schemas.microsoft.com/office/drawing/2014/main" id="{EFB07AFA-FA7C-4D34-9C6E-ABFB017500B7}"/>
              </a:ext>
            </a:extLst>
          </p:cNvPr>
          <p:cNvSpPr>
            <a:spLocks noGrp="1"/>
          </p:cNvSpPr>
          <p:nvPr>
            <p:ph type="title"/>
          </p:nvPr>
        </p:nvSpPr>
        <p:spPr>
          <a:xfrm>
            <a:off x="847724" y="4060825"/>
            <a:ext cx="5305425" cy="1325563"/>
          </a:xfrm>
        </p:spPr>
        <p:txBody>
          <a:bodyPr/>
          <a:lstStyle/>
          <a:p>
            <a:r>
              <a:rPr lang="en-US" dirty="0"/>
              <a:t>Tack för visad uppmärksamhet!</a:t>
            </a:r>
            <a:endParaRPr lang="sv-SE" dirty="0"/>
          </a:p>
        </p:txBody>
      </p:sp>
      <p:sp>
        <p:nvSpPr>
          <p:cNvPr id="5" name="Platshållare för text 4">
            <a:extLst>
              <a:ext uri="{FF2B5EF4-FFF2-40B4-BE49-F238E27FC236}">
                <a16:creationId xmlns:a16="http://schemas.microsoft.com/office/drawing/2014/main" id="{569B61E8-6B74-4182-8ABD-4D55A4545DF5}"/>
              </a:ext>
            </a:extLst>
          </p:cNvPr>
          <p:cNvSpPr>
            <a:spLocks noGrp="1"/>
          </p:cNvSpPr>
          <p:nvPr>
            <p:ph type="body" sz="quarter" idx="10"/>
          </p:nvPr>
        </p:nvSpPr>
        <p:spPr>
          <a:xfrm>
            <a:off x="848038" y="5429250"/>
            <a:ext cx="5305111" cy="581025"/>
          </a:xfrm>
        </p:spPr>
        <p:txBody>
          <a:bodyPr/>
          <a:lstStyle/>
          <a:p>
            <a:r>
              <a:rPr lang="sv-SE" sz="2800" dirty="0">
                <a:solidFill>
                  <a:schemeClr val="tx2"/>
                </a:solidFill>
              </a:rPr>
              <a:t>Kontakt: </a:t>
            </a:r>
            <a:r>
              <a:rPr lang="sv-SE" sz="2800" dirty="0">
                <a:solidFill>
                  <a:schemeClr val="bg2"/>
                </a:solidFill>
              </a:rPr>
              <a:t>hallbartatande@drf.nu</a:t>
            </a:r>
          </a:p>
        </p:txBody>
      </p:sp>
      <p:sp>
        <p:nvSpPr>
          <p:cNvPr id="6" name="Google Shape;1205;gb2588aea42_0_48">
            <a:extLst>
              <a:ext uri="{FF2B5EF4-FFF2-40B4-BE49-F238E27FC236}">
                <a16:creationId xmlns:a16="http://schemas.microsoft.com/office/drawing/2014/main" id="{E315EA34-43E3-4579-9E8E-6FE57762C11A}"/>
              </a:ext>
            </a:extLst>
          </p:cNvPr>
          <p:cNvSpPr txBox="1">
            <a:spLocks/>
          </p:cNvSpPr>
          <p:nvPr/>
        </p:nvSpPr>
        <p:spPr>
          <a:xfrm>
            <a:off x="56333" y="6504192"/>
            <a:ext cx="450397" cy="228600"/>
          </a:xfrm>
          <a:prstGeom prst="rect">
            <a:avLst/>
          </a:prstGeom>
          <a:noFill/>
          <a:ln>
            <a:noFill/>
          </a:ln>
        </p:spPr>
        <p:txBody>
          <a:bodyPr spcFirstLastPara="1" vert="horz" wrap="square" lIns="121787" tIns="60877" rIns="121787" bIns="60877"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526741"/>
                </a:solidFill>
              </a:rPr>
              <a:pPr/>
              <a:t>22</a:t>
            </a:fld>
            <a:endParaRPr lang="en-US" sz="1200" dirty="0">
              <a:solidFill>
                <a:srgbClr val="526741"/>
              </a:solidFill>
            </a:endParaRPr>
          </a:p>
        </p:txBody>
      </p:sp>
    </p:spTree>
    <p:extLst>
      <p:ext uri="{BB962C8B-B14F-4D97-AF65-F5344CB8AC3E}">
        <p14:creationId xmlns:p14="http://schemas.microsoft.com/office/powerpoint/2010/main" val="391953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4" name="Rubrik 3">
            <a:extLst>
              <a:ext uri="{FF2B5EF4-FFF2-40B4-BE49-F238E27FC236}">
                <a16:creationId xmlns:a16="http://schemas.microsoft.com/office/drawing/2014/main" id="{DDB3D857-CB18-4269-BDE9-5595F93B9880}"/>
              </a:ext>
            </a:extLst>
          </p:cNvPr>
          <p:cNvSpPr>
            <a:spLocks noGrp="1"/>
          </p:cNvSpPr>
          <p:nvPr>
            <p:ph type="title"/>
          </p:nvPr>
        </p:nvSpPr>
        <p:spPr/>
        <p:txBody>
          <a:bodyPr/>
          <a:lstStyle/>
          <a:p>
            <a:r>
              <a:rPr lang="sv-SE" dirty="0"/>
              <a:t>HUR SER MAT- OCH NÄRINGSINTAGET </a:t>
            </a:r>
            <a:br>
              <a:rPr lang="sv-SE" dirty="0"/>
            </a:br>
            <a:r>
              <a:rPr lang="sv-SE" dirty="0"/>
              <a:t>UT I SVERIGE?</a:t>
            </a:r>
          </a:p>
        </p:txBody>
      </p:sp>
      <p:sp>
        <p:nvSpPr>
          <p:cNvPr id="7" name="textruta 6">
            <a:extLst>
              <a:ext uri="{FF2B5EF4-FFF2-40B4-BE49-F238E27FC236}">
                <a16:creationId xmlns:a16="http://schemas.microsoft.com/office/drawing/2014/main" id="{F8399A1D-718B-49CB-8618-B84F2E94C56C}"/>
              </a:ext>
            </a:extLst>
          </p:cNvPr>
          <p:cNvSpPr txBox="1"/>
          <p:nvPr/>
        </p:nvSpPr>
        <p:spPr>
          <a:xfrm>
            <a:off x="850789" y="6285386"/>
            <a:ext cx="8958262" cy="461665"/>
          </a:xfrm>
          <a:prstGeom prst="rect">
            <a:avLst/>
          </a:prstGeom>
          <a:noFill/>
        </p:spPr>
        <p:txBody>
          <a:bodyPr wrap="square" rtlCol="0" anchor="b" anchorCtr="0">
            <a:noAutofit/>
          </a:bodyPr>
          <a:lstStyle/>
          <a:p>
            <a:r>
              <a:rPr lang="en-US" sz="1000" b="1" dirty="0">
                <a:solidFill>
                  <a:srgbClr val="526741"/>
                </a:solidFill>
              </a:rPr>
              <a:t>Källa: </a:t>
            </a:r>
            <a:r>
              <a:rPr lang="en-US" sz="1000" dirty="0">
                <a:solidFill>
                  <a:srgbClr val="526741"/>
                </a:solidFill>
              </a:rPr>
              <a:t>Livsmedelsverket Riksmaten – vuxna 2010–11. Riksmaten ungdom 2018 nr 14 nr 23.</a:t>
            </a:r>
            <a:endParaRPr lang="sv-SE" sz="1000" dirty="0">
              <a:solidFill>
                <a:srgbClr val="526741"/>
              </a:solidFill>
            </a:endParaRPr>
          </a:p>
        </p:txBody>
      </p:sp>
      <p:sp>
        <p:nvSpPr>
          <p:cNvPr id="9" name="textruta 8">
            <a:extLst>
              <a:ext uri="{FF2B5EF4-FFF2-40B4-BE49-F238E27FC236}">
                <a16:creationId xmlns:a16="http://schemas.microsoft.com/office/drawing/2014/main" id="{C61BAA9C-C67E-4978-A185-6A1CB809DB62}"/>
              </a:ext>
            </a:extLst>
          </p:cNvPr>
          <p:cNvSpPr txBox="1"/>
          <p:nvPr/>
        </p:nvSpPr>
        <p:spPr>
          <a:xfrm>
            <a:off x="847927" y="5512570"/>
            <a:ext cx="6094378" cy="243785"/>
          </a:xfrm>
          <a:prstGeom prst="rect">
            <a:avLst/>
          </a:prstGeom>
          <a:noFill/>
        </p:spPr>
        <p:txBody>
          <a:bodyPr wrap="square">
            <a:spAutoFit/>
          </a:bodyPr>
          <a:lstStyle/>
          <a:p>
            <a:pPr marL="0" lvl="0" indent="0" algn="l" rtl="0">
              <a:lnSpc>
                <a:spcPct val="80000"/>
              </a:lnSpc>
              <a:spcBef>
                <a:spcPts val="1000"/>
              </a:spcBef>
              <a:spcAft>
                <a:spcPts val="0"/>
              </a:spcAft>
              <a:buSzPts val="989"/>
              <a:buNone/>
            </a:pPr>
            <a:r>
              <a:rPr lang="sv-SE" sz="1200" dirty="0"/>
              <a:t>* Berikningsnivåer för vitamin D har höjts sedan Riksmaten 2010 -11 gjordes.</a:t>
            </a:r>
          </a:p>
        </p:txBody>
      </p:sp>
      <p:sp>
        <p:nvSpPr>
          <p:cNvPr id="8" name="Platshållare för text 7">
            <a:extLst>
              <a:ext uri="{FF2B5EF4-FFF2-40B4-BE49-F238E27FC236}">
                <a16:creationId xmlns:a16="http://schemas.microsoft.com/office/drawing/2014/main" id="{9A92C9B3-6D51-43A2-9D10-6F1835C9A64F}"/>
              </a:ext>
            </a:extLst>
          </p:cNvPr>
          <p:cNvSpPr>
            <a:spLocks noGrp="1"/>
          </p:cNvSpPr>
          <p:nvPr>
            <p:ph type="body" sz="quarter" idx="13"/>
          </p:nvPr>
        </p:nvSpPr>
        <p:spPr>
          <a:xfrm>
            <a:off x="838200" y="1926280"/>
            <a:ext cx="10515600" cy="3355839"/>
          </a:xfrm>
        </p:spPr>
        <p:txBody>
          <a:bodyPr>
            <a:normAutofit/>
          </a:bodyPr>
          <a:lstStyle/>
          <a:p>
            <a:pPr>
              <a:spcBef>
                <a:spcPts val="2000"/>
              </a:spcBef>
            </a:pPr>
            <a:r>
              <a:rPr lang="sv-SE" sz="2400" b="1" dirty="0"/>
              <a:t>Riksmaten vuxna 2010  </a:t>
            </a:r>
            <a:br>
              <a:rPr lang="sv-SE" sz="2400" dirty="0"/>
            </a:br>
            <a:r>
              <a:rPr lang="sv-SE" sz="2400" dirty="0"/>
              <a:t>Många vuxna behöver äta mer frukt och grönt, fisk, fibrer och fullkorn och  mindre socker, mättat fett och salt. Sämst matvanor har unga vuxna. De flesta </a:t>
            </a:r>
            <a:br>
              <a:rPr lang="sv-SE" sz="2400" dirty="0"/>
            </a:br>
            <a:r>
              <a:rPr lang="sv-SE" sz="2400" dirty="0"/>
              <a:t>får dock i sig tillräckligt med vitaminer och mineraler i enlighet med SNR. Intaget av vitamin D*, järn och folat är lågt hos många, särskilt hos unga kvinnor.</a:t>
            </a:r>
          </a:p>
          <a:p>
            <a:pPr>
              <a:spcBef>
                <a:spcPts val="2000"/>
              </a:spcBef>
            </a:pPr>
            <a:r>
              <a:rPr lang="sv-SE" sz="2400" b="1" dirty="0"/>
              <a:t>Riksmaten Ungdom 2016-17 </a:t>
            </a:r>
            <a:br>
              <a:rPr lang="sv-SE" sz="2400" dirty="0"/>
            </a:br>
            <a:r>
              <a:rPr lang="sv-SE" sz="2400" dirty="0"/>
              <a:t>Generellt äter deltagarna för lite frukt och grönt och för mycket rött kött och chark. De flesta får ändå tillräckligt med vitaminer och mineraler, utom tonårstjejer där var tredje har tecken på järnbrist. </a:t>
            </a:r>
          </a:p>
        </p:txBody>
      </p:sp>
      <p:sp>
        <p:nvSpPr>
          <p:cNvPr id="2" name="Platshållare för bildnummer 1">
            <a:extLst>
              <a:ext uri="{FF2B5EF4-FFF2-40B4-BE49-F238E27FC236}">
                <a16:creationId xmlns:a16="http://schemas.microsoft.com/office/drawing/2014/main" id="{240C1E93-75B2-4759-B3FB-AB663B9F5EC1}"/>
              </a:ext>
            </a:extLst>
          </p:cNvPr>
          <p:cNvSpPr>
            <a:spLocks noGrp="1"/>
          </p:cNvSpPr>
          <p:nvPr>
            <p:ph type="sldNum" sz="quarter" idx="4"/>
          </p:nvPr>
        </p:nvSpPr>
        <p:spPr/>
        <p:txBody>
          <a:bodyPr/>
          <a:lstStyle/>
          <a:p>
            <a:fld id="{E16B5806-BA0C-47B8-9276-AD76FDABAC04}" type="slidenum">
              <a:rPr lang="en-GB" smtClean="0"/>
              <a:pPr/>
              <a:t>3</a:t>
            </a:fld>
            <a:endParaRPr lang="en-GB" dirty="0"/>
          </a:p>
        </p:txBody>
      </p:sp>
      <p:sp>
        <p:nvSpPr>
          <p:cNvPr id="10" name="Google Shape;100;p5">
            <a:extLst>
              <a:ext uri="{FF2B5EF4-FFF2-40B4-BE49-F238E27FC236}">
                <a16:creationId xmlns:a16="http://schemas.microsoft.com/office/drawing/2014/main" id="{084E06A6-2F48-47FA-BF73-F2BE8508EF38}"/>
              </a:ext>
            </a:extLst>
          </p:cNvPr>
          <p:cNvSpPr txBox="1"/>
          <p:nvPr/>
        </p:nvSpPr>
        <p:spPr>
          <a:xfrm>
            <a:off x="-17419" y="-391886"/>
            <a:ext cx="1559892" cy="307736"/>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Hållbart ätande 3</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BB275726-C20A-4AAD-90C0-B124FDCD637E}"/>
              </a:ext>
            </a:extLst>
          </p:cNvPr>
          <p:cNvSpPr>
            <a:spLocks noGrp="1"/>
          </p:cNvSpPr>
          <p:nvPr>
            <p:ph type="body" sz="quarter" idx="13"/>
          </p:nvPr>
        </p:nvSpPr>
        <p:spPr>
          <a:xfrm>
            <a:off x="838200" y="2266950"/>
            <a:ext cx="6638925" cy="3724275"/>
          </a:xfrm>
        </p:spPr>
        <p:txBody>
          <a:bodyPr>
            <a:normAutofit/>
          </a:bodyPr>
          <a:lstStyle/>
          <a:p>
            <a:pPr>
              <a:spcBef>
                <a:spcPts val="2000"/>
              </a:spcBef>
            </a:pPr>
            <a:r>
              <a:rPr lang="sv-SE" sz="2400" dirty="0"/>
              <a:t>1 av 5 dödsfall varje år beror på ohälsosamma matvanor, totalt 11 miljoner dödsfall per år*</a:t>
            </a:r>
          </a:p>
          <a:p>
            <a:pPr>
              <a:spcBef>
                <a:spcPts val="2000"/>
              </a:spcBef>
            </a:pPr>
            <a:r>
              <a:rPr lang="sv-SE" sz="2400" dirty="0"/>
              <a:t>De största riskfaktorerna i de svenska mat-</a:t>
            </a:r>
            <a:br>
              <a:rPr lang="sv-SE" sz="2400" dirty="0"/>
            </a:br>
            <a:r>
              <a:rPr lang="sv-SE" sz="2400" dirty="0"/>
              <a:t>vanorna är för lågt intag av fullkorn, baljväxter,</a:t>
            </a:r>
            <a:br>
              <a:rPr lang="sv-SE" sz="2400" dirty="0"/>
            </a:br>
            <a:r>
              <a:rPr lang="sv-SE" sz="2400" dirty="0"/>
              <a:t>frukt och grönsaker, och för högt intag av </a:t>
            </a:r>
            <a:br>
              <a:rPr lang="sv-SE" sz="2400" dirty="0"/>
            </a:br>
            <a:r>
              <a:rPr lang="sv-SE" sz="2400" dirty="0"/>
              <a:t>rött kött, charkprodukter och salt**</a:t>
            </a:r>
          </a:p>
        </p:txBody>
      </p:sp>
      <p:sp>
        <p:nvSpPr>
          <p:cNvPr id="4" name="Rubrik 3">
            <a:extLst>
              <a:ext uri="{FF2B5EF4-FFF2-40B4-BE49-F238E27FC236}">
                <a16:creationId xmlns:a16="http://schemas.microsoft.com/office/drawing/2014/main" id="{73D01C94-474D-42FD-A573-B8753AF9465C}"/>
              </a:ext>
            </a:extLst>
          </p:cNvPr>
          <p:cNvSpPr>
            <a:spLocks noGrp="1"/>
          </p:cNvSpPr>
          <p:nvPr>
            <p:ph type="title"/>
          </p:nvPr>
        </p:nvSpPr>
        <p:spPr/>
        <p:txBody>
          <a:bodyPr/>
          <a:lstStyle/>
          <a:p>
            <a:r>
              <a:rPr lang="sv-SE" dirty="0"/>
              <a:t>VILKEN HÄLSOPÅVERKAN HAR VÅRA </a:t>
            </a:r>
            <a:br>
              <a:rPr lang="sv-SE" dirty="0"/>
            </a:br>
            <a:r>
              <a:rPr lang="sv-SE" dirty="0"/>
              <a:t>NUVARANDE KOSTMÖNSTER?</a:t>
            </a:r>
          </a:p>
        </p:txBody>
      </p:sp>
      <p:sp>
        <p:nvSpPr>
          <p:cNvPr id="7" name="textruta 6">
            <a:extLst>
              <a:ext uri="{FF2B5EF4-FFF2-40B4-BE49-F238E27FC236}">
                <a16:creationId xmlns:a16="http://schemas.microsoft.com/office/drawing/2014/main" id="{36361D02-F82F-47F8-8F83-9C7CBCB91CAC}"/>
              </a:ext>
            </a:extLst>
          </p:cNvPr>
          <p:cNvSpPr txBox="1"/>
          <p:nvPr/>
        </p:nvSpPr>
        <p:spPr>
          <a:xfrm>
            <a:off x="850788" y="6285386"/>
            <a:ext cx="9771029" cy="461665"/>
          </a:xfrm>
          <a:prstGeom prst="rect">
            <a:avLst/>
          </a:prstGeom>
          <a:noFill/>
        </p:spPr>
        <p:txBody>
          <a:bodyPr wrap="square" rtlCol="0" anchor="b" anchorCtr="0">
            <a:noAutofit/>
          </a:bodyPr>
          <a:lstStyle/>
          <a:p>
            <a:r>
              <a:rPr lang="en-US" sz="1000" b="1" dirty="0">
                <a:solidFill>
                  <a:srgbClr val="526741"/>
                </a:solidFill>
              </a:rPr>
              <a:t>Källor: </a:t>
            </a:r>
            <a:r>
              <a:rPr lang="en-US" sz="1000" dirty="0">
                <a:solidFill>
                  <a:srgbClr val="526741"/>
                </a:solidFill>
              </a:rPr>
              <a:t>*GBD Diet Collaboration. Health effects of dietary risks in 195 countries. 1990-2017: a systematic analysis for the Global Burden of Disease Study 2017. Lancet. 2019;Published</a:t>
            </a:r>
            <a:br>
              <a:rPr lang="en-US" sz="1000" dirty="0">
                <a:solidFill>
                  <a:srgbClr val="526741"/>
                </a:solidFill>
              </a:rPr>
            </a:br>
            <a:r>
              <a:rPr lang="en-US" sz="1000" dirty="0">
                <a:solidFill>
                  <a:srgbClr val="526741"/>
                </a:solidFill>
              </a:rPr>
              <a:t>**https://www.livsmedelsverket.se/matvanor-halsa--miljo/kostrad/mat-och-naring/matvanor-och-tobak-fortfarande-storsta-riskfaktorerna-for-ohalsa-i-Sverige.</a:t>
            </a:r>
          </a:p>
        </p:txBody>
      </p:sp>
      <p:sp>
        <p:nvSpPr>
          <p:cNvPr id="12" name="Ellips 11">
            <a:extLst>
              <a:ext uri="{FF2B5EF4-FFF2-40B4-BE49-F238E27FC236}">
                <a16:creationId xmlns:a16="http://schemas.microsoft.com/office/drawing/2014/main" id="{6FDA852A-F63B-480F-9F56-8F2AF3773BD9}"/>
              </a:ext>
            </a:extLst>
          </p:cNvPr>
          <p:cNvSpPr/>
          <p:nvPr/>
        </p:nvSpPr>
        <p:spPr>
          <a:xfrm>
            <a:off x="7259899" y="1582310"/>
            <a:ext cx="4420926" cy="4420926"/>
          </a:xfrm>
          <a:prstGeom prst="ellipse">
            <a:avLst/>
          </a:prstGeom>
          <a:blipFill dpi="0" rotWithShape="1">
            <a:blip r:embed="rId3"/>
            <a:srcRect/>
            <a:stretch>
              <a:fillRect t="-25033" b="-250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2" name="Platshållare för bildnummer 1">
            <a:extLst>
              <a:ext uri="{FF2B5EF4-FFF2-40B4-BE49-F238E27FC236}">
                <a16:creationId xmlns:a16="http://schemas.microsoft.com/office/drawing/2014/main" id="{16889ED9-C1E0-44B0-AC33-8B2FFC46931F}"/>
              </a:ext>
            </a:extLst>
          </p:cNvPr>
          <p:cNvSpPr>
            <a:spLocks noGrp="1"/>
          </p:cNvSpPr>
          <p:nvPr>
            <p:ph type="sldNum" sz="quarter" idx="4"/>
          </p:nvPr>
        </p:nvSpPr>
        <p:spPr/>
        <p:txBody>
          <a:bodyPr/>
          <a:lstStyle/>
          <a:p>
            <a:fld id="{E16B5806-BA0C-47B8-9276-AD76FDABAC04}" type="slidenum">
              <a:rPr lang="en-GB" smtClean="0"/>
              <a:pPr/>
              <a:t>4</a:t>
            </a:fld>
            <a:endParaRPr lang="en-GB" dirty="0"/>
          </a:p>
        </p:txBody>
      </p:sp>
      <p:sp>
        <p:nvSpPr>
          <p:cNvPr id="8" name="Google Shape;100;p5">
            <a:extLst>
              <a:ext uri="{FF2B5EF4-FFF2-40B4-BE49-F238E27FC236}">
                <a16:creationId xmlns:a16="http://schemas.microsoft.com/office/drawing/2014/main" id="{0AC9267E-6817-46EB-8819-84A23DB542F2}"/>
              </a:ext>
            </a:extLst>
          </p:cNvPr>
          <p:cNvSpPr txBox="1"/>
          <p:nvPr/>
        </p:nvSpPr>
        <p:spPr>
          <a:xfrm>
            <a:off x="-17419" y="-391886"/>
            <a:ext cx="1559892" cy="307736"/>
          </a:xfrm>
          <a:prstGeom prst="rect">
            <a:avLst/>
          </a:prstGeom>
          <a:solidFill>
            <a:schemeClr val="bg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Hälsopåverkan 4</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Rubrik 3">
            <a:extLst>
              <a:ext uri="{FF2B5EF4-FFF2-40B4-BE49-F238E27FC236}">
                <a16:creationId xmlns:a16="http://schemas.microsoft.com/office/drawing/2014/main" id="{FB56BCD4-BD19-4EA1-BAB3-49999A63B495}"/>
              </a:ext>
            </a:extLst>
          </p:cNvPr>
          <p:cNvSpPr>
            <a:spLocks noGrp="1"/>
          </p:cNvSpPr>
          <p:nvPr>
            <p:ph type="title"/>
          </p:nvPr>
        </p:nvSpPr>
        <p:spPr/>
        <p:txBody>
          <a:bodyPr/>
          <a:lstStyle/>
          <a:p>
            <a:r>
              <a:rPr lang="sv-SE" dirty="0"/>
              <a:t>MÖJLIGA HÄLSOVINSTER AV MER VÄXTBASERADE LIVSMEDEL OCH MINDRE ANIMALISKA LIVSMEDEL</a:t>
            </a:r>
          </a:p>
        </p:txBody>
      </p:sp>
      <p:sp>
        <p:nvSpPr>
          <p:cNvPr id="6" name="Platshållare för text 5">
            <a:extLst>
              <a:ext uri="{FF2B5EF4-FFF2-40B4-BE49-F238E27FC236}">
                <a16:creationId xmlns:a16="http://schemas.microsoft.com/office/drawing/2014/main" id="{8CC46841-8BD4-48F2-AEE1-B76931059E4B}"/>
              </a:ext>
            </a:extLst>
          </p:cNvPr>
          <p:cNvSpPr>
            <a:spLocks noGrp="1"/>
          </p:cNvSpPr>
          <p:nvPr>
            <p:ph type="body" sz="quarter" idx="13"/>
          </p:nvPr>
        </p:nvSpPr>
        <p:spPr>
          <a:xfrm>
            <a:off x="838201" y="2266950"/>
            <a:ext cx="4457700" cy="3400425"/>
          </a:xfrm>
        </p:spPr>
        <p:txBody>
          <a:bodyPr>
            <a:normAutofit/>
          </a:bodyPr>
          <a:lstStyle/>
          <a:p>
            <a:r>
              <a:rPr lang="sv-SE" sz="2400" dirty="0"/>
              <a:t>Generellt kan stora hälsovinster göras i befolkningen vid </a:t>
            </a:r>
            <a:br>
              <a:rPr lang="sv-SE" sz="2400" dirty="0"/>
            </a:br>
            <a:r>
              <a:rPr lang="sv-SE" sz="2400" dirty="0"/>
              <a:t>en sådan kostomläggning då hjärt- och kärlsjukdom, diabetes typ 2, övervikt och cancer kan förebyggas.</a:t>
            </a:r>
          </a:p>
        </p:txBody>
      </p:sp>
      <p:pic>
        <p:nvPicPr>
          <p:cNvPr id="9" name="Bildobjekt 8">
            <a:extLst>
              <a:ext uri="{FF2B5EF4-FFF2-40B4-BE49-F238E27FC236}">
                <a16:creationId xmlns:a16="http://schemas.microsoft.com/office/drawing/2014/main" id="{4FB7406A-0FC6-4586-BF06-8E3BE357D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602" y="1859257"/>
            <a:ext cx="5565648" cy="4383024"/>
          </a:xfrm>
          <a:prstGeom prst="roundRect">
            <a:avLst>
              <a:gd name="adj" fmla="val 7974"/>
            </a:avLst>
          </a:prstGeom>
          <a:ln w="28575">
            <a:solidFill>
              <a:srgbClr val="91AB7B"/>
            </a:solidFill>
          </a:ln>
        </p:spPr>
      </p:pic>
      <p:sp>
        <p:nvSpPr>
          <p:cNvPr id="2" name="Platshållare för bildnummer 1">
            <a:extLst>
              <a:ext uri="{FF2B5EF4-FFF2-40B4-BE49-F238E27FC236}">
                <a16:creationId xmlns:a16="http://schemas.microsoft.com/office/drawing/2014/main" id="{075D31DD-904E-4D03-9F98-AE642C7A9274}"/>
              </a:ext>
            </a:extLst>
          </p:cNvPr>
          <p:cNvSpPr>
            <a:spLocks noGrp="1"/>
          </p:cNvSpPr>
          <p:nvPr>
            <p:ph type="sldNum" sz="quarter" idx="4"/>
          </p:nvPr>
        </p:nvSpPr>
        <p:spPr/>
        <p:txBody>
          <a:bodyPr/>
          <a:lstStyle/>
          <a:p>
            <a:fld id="{E16B5806-BA0C-47B8-9276-AD76FDABAC04}" type="slidenum">
              <a:rPr lang="en-GB" smtClean="0"/>
              <a:pPr/>
              <a:t>5</a:t>
            </a:fld>
            <a:endParaRPr lang="en-GB" dirty="0"/>
          </a:p>
        </p:txBody>
      </p:sp>
      <p:sp>
        <p:nvSpPr>
          <p:cNvPr id="7" name="Google Shape;100;p5">
            <a:extLst>
              <a:ext uri="{FF2B5EF4-FFF2-40B4-BE49-F238E27FC236}">
                <a16:creationId xmlns:a16="http://schemas.microsoft.com/office/drawing/2014/main" id="{EDD8D0C7-2519-4BEE-8112-F86CDC98751E}"/>
              </a:ext>
            </a:extLst>
          </p:cNvPr>
          <p:cNvSpPr txBox="1"/>
          <p:nvPr/>
        </p:nvSpPr>
        <p:spPr>
          <a:xfrm>
            <a:off x="-17419" y="-391886"/>
            <a:ext cx="1559892" cy="307736"/>
          </a:xfrm>
          <a:prstGeom prst="rect">
            <a:avLst/>
          </a:prstGeom>
          <a:solidFill>
            <a:schemeClr val="bg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Hälsopåverkan 5</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 name="Ellips 11">
            <a:extLst>
              <a:ext uri="{FF2B5EF4-FFF2-40B4-BE49-F238E27FC236}">
                <a16:creationId xmlns:a16="http://schemas.microsoft.com/office/drawing/2014/main" id="{7AE8D942-1C42-42B7-AD78-871F014E99E1}"/>
              </a:ext>
            </a:extLst>
          </p:cNvPr>
          <p:cNvSpPr/>
          <p:nvPr/>
        </p:nvSpPr>
        <p:spPr>
          <a:xfrm>
            <a:off x="7467600" y="1644976"/>
            <a:ext cx="4203374" cy="420337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5" name="Rubrik 4">
            <a:extLst>
              <a:ext uri="{FF2B5EF4-FFF2-40B4-BE49-F238E27FC236}">
                <a16:creationId xmlns:a16="http://schemas.microsoft.com/office/drawing/2014/main" id="{336F8852-49FF-4C2B-9932-B7AE690BCDA9}"/>
              </a:ext>
            </a:extLst>
          </p:cNvPr>
          <p:cNvSpPr>
            <a:spLocks noGrp="1"/>
          </p:cNvSpPr>
          <p:nvPr>
            <p:ph type="title"/>
          </p:nvPr>
        </p:nvSpPr>
        <p:spPr/>
        <p:txBody>
          <a:bodyPr/>
          <a:lstStyle/>
          <a:p>
            <a:r>
              <a:rPr lang="sv-SE" dirty="0"/>
              <a:t>EN HÄLSOSAM VÄXTRIK KOST </a:t>
            </a:r>
            <a:br>
              <a:rPr lang="sv-SE" dirty="0"/>
            </a:br>
            <a:r>
              <a:rPr lang="sv-SE" dirty="0"/>
              <a:t>KAN MINSKA RISKEN FÖR CANCER</a:t>
            </a:r>
          </a:p>
        </p:txBody>
      </p:sp>
      <p:sp>
        <p:nvSpPr>
          <p:cNvPr id="4" name="textruta 3">
            <a:extLst>
              <a:ext uri="{FF2B5EF4-FFF2-40B4-BE49-F238E27FC236}">
                <a16:creationId xmlns:a16="http://schemas.microsoft.com/office/drawing/2014/main" id="{E44585D2-3A06-4FB0-BA93-9123A725E1C2}"/>
              </a:ext>
            </a:extLst>
          </p:cNvPr>
          <p:cNvSpPr txBox="1"/>
          <p:nvPr/>
        </p:nvSpPr>
        <p:spPr>
          <a:xfrm>
            <a:off x="850789" y="5543550"/>
            <a:ext cx="10830036" cy="1203501"/>
          </a:xfrm>
          <a:prstGeom prst="rect">
            <a:avLst/>
          </a:prstGeom>
          <a:noFill/>
        </p:spPr>
        <p:txBody>
          <a:bodyPr wrap="square" rtlCol="0" anchor="b" anchorCtr="0">
            <a:noAutofit/>
          </a:bodyPr>
          <a:lstStyle/>
          <a:p>
            <a:pPr>
              <a:lnSpc>
                <a:spcPts val="1000"/>
              </a:lnSpc>
            </a:pPr>
            <a:r>
              <a:rPr lang="en-US" sz="1000" b="1" dirty="0">
                <a:solidFill>
                  <a:srgbClr val="526741"/>
                </a:solidFill>
              </a:rPr>
              <a:t>Källor: 1) </a:t>
            </a:r>
            <a:r>
              <a:rPr lang="en-US" sz="1000" dirty="0">
                <a:solidFill>
                  <a:srgbClr val="526741"/>
                </a:solidFill>
              </a:rPr>
              <a:t>World Cancer Research Fund/American Institute for Cancer Research. Diet, Nutrition, Physical Activity and Cancer: a Global Perspective. Continuous Update Project Expert Report 2018.Available at dietandcancerreport.org. </a:t>
            </a:r>
            <a:r>
              <a:rPr lang="en-US" sz="1000" b="1" dirty="0">
                <a:solidFill>
                  <a:srgbClr val="526741"/>
                </a:solidFill>
              </a:rPr>
              <a:t>2) </a:t>
            </a:r>
            <a:r>
              <a:rPr lang="en-US" sz="1000" dirty="0">
                <a:solidFill>
                  <a:srgbClr val="526741"/>
                </a:solidFill>
              </a:rPr>
              <a:t>Monica Dinu MSc, Rosanna Abbate MD, Gian Franco Gensini MD, Alessandro Casini MD &amp; Francesco Sofi MD, PhD (2016). Vegetarian, vegan diets and multiple health outcomes: a systematic review with meta-analysis of observational studies, Critical Reviews in Food Science and Nutrition, DOI: 10.1080/10408398.2016.1138447. </a:t>
            </a:r>
            <a:r>
              <a:rPr lang="en-US" sz="1000" b="1" dirty="0">
                <a:solidFill>
                  <a:srgbClr val="526741"/>
                </a:solidFill>
              </a:rPr>
              <a:t>3) </a:t>
            </a:r>
            <a:r>
              <a:rPr lang="en-US" sz="1000" dirty="0">
                <a:solidFill>
                  <a:srgbClr val="526741"/>
                </a:solidFill>
              </a:rPr>
              <a:t>Abou Kane-Diallo, Bernard Srour, Laury Sellem, Mélanie Deschasaux, Paule Latino-Martel, Serge Hercberg, Pilar Galan, Philippine Fassier, Francoise Guéraud &amp; Fabrice H.Pierre (2018). Association between a pro plant-based dietary score and cancer risk in the prospective NutriNet-santé cohort. Cancer Epidemiology, 143 (9), 2168-2176, DOI: 10.1002/ijc.31593.</a:t>
            </a:r>
          </a:p>
        </p:txBody>
      </p:sp>
      <p:sp>
        <p:nvSpPr>
          <p:cNvPr id="7" name="Platshållare för text 6">
            <a:extLst>
              <a:ext uri="{FF2B5EF4-FFF2-40B4-BE49-F238E27FC236}">
                <a16:creationId xmlns:a16="http://schemas.microsoft.com/office/drawing/2014/main" id="{F2C820FC-6CF4-4470-ADAC-8C4DD1FEFA5F}"/>
              </a:ext>
            </a:extLst>
          </p:cNvPr>
          <p:cNvSpPr>
            <a:spLocks noGrp="1"/>
          </p:cNvSpPr>
          <p:nvPr>
            <p:ph type="body" sz="quarter" idx="13"/>
          </p:nvPr>
        </p:nvSpPr>
        <p:spPr>
          <a:xfrm>
            <a:off x="838200" y="1952625"/>
            <a:ext cx="6667500" cy="3590925"/>
          </a:xfrm>
        </p:spPr>
        <p:txBody>
          <a:bodyPr>
            <a:normAutofit lnSpcReduction="10000"/>
          </a:bodyPr>
          <a:lstStyle/>
          <a:p>
            <a:pPr>
              <a:spcBef>
                <a:spcPts val="2000"/>
              </a:spcBef>
            </a:pPr>
            <a:r>
              <a:rPr lang="sv-SE" sz="2200" dirty="0"/>
              <a:t>En kost rik på fullkorn, icke-stärkelserika grönsaker, frukt och baljväxter är viktigt utifrån cancerprevention då det är kopplat till minskad cancerrisk.</a:t>
            </a:r>
          </a:p>
          <a:p>
            <a:pPr>
              <a:spcBef>
                <a:spcPts val="2000"/>
              </a:spcBef>
            </a:pPr>
            <a:r>
              <a:rPr lang="sv-SE" sz="2200" dirty="0"/>
              <a:t>En vegetarisk kost kan ha en skyddande effekt och minska incidensen av ischemisk hjärtsjukdom och förekomsten av cancer. En helt växtbaserad kost </a:t>
            </a:r>
            <a:br>
              <a:rPr lang="sv-SE" sz="2200" dirty="0"/>
            </a:br>
            <a:r>
              <a:rPr lang="sv-SE" sz="2200" dirty="0"/>
              <a:t>kan minska förekomsten av cancer ytterligare.</a:t>
            </a:r>
          </a:p>
          <a:p>
            <a:pPr>
              <a:spcBef>
                <a:spcPts val="2000"/>
              </a:spcBef>
            </a:pPr>
            <a:r>
              <a:rPr lang="sv-SE" sz="2200" dirty="0"/>
              <a:t>Det finns en koppling mellan en växtrik kost som </a:t>
            </a:r>
            <a:br>
              <a:rPr lang="sv-SE" sz="2200" dirty="0"/>
            </a:br>
            <a:r>
              <a:rPr lang="sv-SE" sz="2200" dirty="0"/>
              <a:t>del av en ett balanserat kostmönster och lägre risk </a:t>
            </a:r>
            <a:br>
              <a:rPr lang="sv-SE" sz="2200" dirty="0"/>
            </a:br>
            <a:r>
              <a:rPr lang="sv-SE" sz="2200" dirty="0"/>
              <a:t>för total-, magtarm- och lungcancer.</a:t>
            </a:r>
          </a:p>
        </p:txBody>
      </p:sp>
      <p:sp>
        <p:nvSpPr>
          <p:cNvPr id="2" name="Platshållare för bildnummer 1">
            <a:extLst>
              <a:ext uri="{FF2B5EF4-FFF2-40B4-BE49-F238E27FC236}">
                <a16:creationId xmlns:a16="http://schemas.microsoft.com/office/drawing/2014/main" id="{4426F4A6-A6BA-40B1-9535-4FB7146FD499}"/>
              </a:ext>
            </a:extLst>
          </p:cNvPr>
          <p:cNvSpPr>
            <a:spLocks noGrp="1"/>
          </p:cNvSpPr>
          <p:nvPr>
            <p:ph type="sldNum" sz="quarter" idx="4"/>
          </p:nvPr>
        </p:nvSpPr>
        <p:spPr/>
        <p:txBody>
          <a:bodyPr/>
          <a:lstStyle/>
          <a:p>
            <a:fld id="{E16B5806-BA0C-47B8-9276-AD76FDABAC04}" type="slidenum">
              <a:rPr lang="en-GB" smtClean="0"/>
              <a:pPr/>
              <a:t>6</a:t>
            </a:fld>
            <a:endParaRPr lang="en-GB" dirty="0"/>
          </a:p>
        </p:txBody>
      </p:sp>
      <p:sp>
        <p:nvSpPr>
          <p:cNvPr id="8" name="Google Shape;100;p5">
            <a:extLst>
              <a:ext uri="{FF2B5EF4-FFF2-40B4-BE49-F238E27FC236}">
                <a16:creationId xmlns:a16="http://schemas.microsoft.com/office/drawing/2014/main" id="{9ED1C6C7-44B1-4C93-9F0E-19D71B079339}"/>
              </a:ext>
            </a:extLst>
          </p:cNvPr>
          <p:cNvSpPr txBox="1"/>
          <p:nvPr/>
        </p:nvSpPr>
        <p:spPr>
          <a:xfrm>
            <a:off x="-17419" y="-391886"/>
            <a:ext cx="1559892" cy="307736"/>
          </a:xfrm>
          <a:prstGeom prst="rect">
            <a:avLst/>
          </a:prstGeom>
          <a:solidFill>
            <a:schemeClr val="bg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Hälsopåverkan 6</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4" name="Ellips 3">
            <a:extLst>
              <a:ext uri="{FF2B5EF4-FFF2-40B4-BE49-F238E27FC236}">
                <a16:creationId xmlns:a16="http://schemas.microsoft.com/office/drawing/2014/main" id="{ADF32F7B-3E1C-4E14-8B60-14386C22CEF1}"/>
              </a:ext>
            </a:extLst>
          </p:cNvPr>
          <p:cNvSpPr/>
          <p:nvPr/>
        </p:nvSpPr>
        <p:spPr>
          <a:xfrm>
            <a:off x="7472652" y="1650028"/>
            <a:ext cx="4198322" cy="4198322"/>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5" name="Rubrik 4">
            <a:extLst>
              <a:ext uri="{FF2B5EF4-FFF2-40B4-BE49-F238E27FC236}">
                <a16:creationId xmlns:a16="http://schemas.microsoft.com/office/drawing/2014/main" id="{D0B260B3-1D17-4032-A202-A6952DC4FE9D}"/>
              </a:ext>
            </a:extLst>
          </p:cNvPr>
          <p:cNvSpPr>
            <a:spLocks noGrp="1"/>
          </p:cNvSpPr>
          <p:nvPr>
            <p:ph type="title"/>
          </p:nvPr>
        </p:nvSpPr>
        <p:spPr/>
        <p:txBody>
          <a:bodyPr/>
          <a:lstStyle/>
          <a:p>
            <a:r>
              <a:rPr lang="sv-SE" dirty="0"/>
              <a:t>EN HÄLSOSAM VÄXTRIK KOST KAN HA </a:t>
            </a:r>
            <a:br>
              <a:rPr lang="sv-SE" dirty="0"/>
            </a:br>
            <a:r>
              <a:rPr lang="sv-SE" dirty="0"/>
              <a:t>POSITIV EFFEKT PÅ HJÄRTHÄLSAN</a:t>
            </a:r>
          </a:p>
        </p:txBody>
      </p:sp>
      <p:sp>
        <p:nvSpPr>
          <p:cNvPr id="8" name="textruta 7">
            <a:extLst>
              <a:ext uri="{FF2B5EF4-FFF2-40B4-BE49-F238E27FC236}">
                <a16:creationId xmlns:a16="http://schemas.microsoft.com/office/drawing/2014/main" id="{3C7E2349-3F4A-4921-8266-16671D8D3319}"/>
              </a:ext>
            </a:extLst>
          </p:cNvPr>
          <p:cNvSpPr txBox="1"/>
          <p:nvPr/>
        </p:nvSpPr>
        <p:spPr>
          <a:xfrm>
            <a:off x="850788" y="5543550"/>
            <a:ext cx="10844823" cy="1203501"/>
          </a:xfrm>
          <a:prstGeom prst="rect">
            <a:avLst/>
          </a:prstGeom>
          <a:noFill/>
        </p:spPr>
        <p:txBody>
          <a:bodyPr wrap="square" rtlCol="0" anchor="b" anchorCtr="0">
            <a:noAutofit/>
          </a:bodyPr>
          <a:lstStyle/>
          <a:p>
            <a:pPr>
              <a:lnSpc>
                <a:spcPts val="1000"/>
              </a:lnSpc>
            </a:pPr>
            <a:r>
              <a:rPr lang="en-US" sz="1000" b="1" dirty="0">
                <a:solidFill>
                  <a:srgbClr val="526741"/>
                </a:solidFill>
              </a:rPr>
              <a:t>Källor: 1) </a:t>
            </a:r>
            <a:r>
              <a:rPr lang="en-US" sz="1000" dirty="0">
                <a:solidFill>
                  <a:srgbClr val="526741"/>
                </a:solidFill>
              </a:rPr>
              <a:t>Yokoyama Y, Levin SM &amp; Barnard ND. (2017). Association between plant-based diets and plasma lipids: a systematic review and meta-analysis. </a:t>
            </a:r>
            <a:br>
              <a:rPr lang="en-US" sz="1000" dirty="0">
                <a:solidFill>
                  <a:srgbClr val="526741"/>
                </a:solidFill>
              </a:rPr>
            </a:br>
            <a:r>
              <a:rPr lang="en-US" sz="1000" dirty="0">
                <a:solidFill>
                  <a:srgbClr val="526741"/>
                </a:solidFill>
              </a:rPr>
              <a:t>Nutr Rev;75(9):683-698. doi:10.1093/nutrit/nux030. </a:t>
            </a:r>
            <a:r>
              <a:rPr lang="en-US" sz="1000" b="1" dirty="0">
                <a:solidFill>
                  <a:srgbClr val="526741"/>
                </a:solidFill>
              </a:rPr>
              <a:t>2) </a:t>
            </a:r>
            <a:r>
              <a:rPr lang="en-US" sz="1000" dirty="0">
                <a:solidFill>
                  <a:srgbClr val="526741"/>
                </a:solidFill>
              </a:rPr>
              <a:t>Satija A, Bhupathiraju SN, Spiegelman D, Chiuve, S.E., Manson, J.E., Willet, W., Rexrode, K.M., Rimm, R.B., &amp; Hu, F.B. (2017). Healthful and Unhealthful Plant-Based Diets and the Risk of Coronary Heart Disease in U.S. Adults. J Am Coll Cardiol. 2017;70(4):411-422. doi:10.1016/j.jacc.2017.05.047. </a:t>
            </a:r>
            <a:r>
              <a:rPr lang="en-US" sz="1000" b="1" dirty="0">
                <a:solidFill>
                  <a:srgbClr val="526741"/>
                </a:solidFill>
              </a:rPr>
              <a:t>3) </a:t>
            </a:r>
            <a:r>
              <a:rPr lang="en-US" sz="1000" dirty="0">
                <a:solidFill>
                  <a:srgbClr val="526741"/>
                </a:solidFill>
              </a:rPr>
              <a:t>Satija, A., Malik, V., Rimm, E., Sacks F.,, Willett, W. &amp; Hu, F., (2019). Changes in intake of plant-based diets and weight change: results from 3 prospective cohort studies, The American Journal of Clinical Nutrition, Volume 110, Issue 3, September, Pages 574–582, https://doi.org/10.1093/ajcn/nqz049. </a:t>
            </a:r>
            <a:r>
              <a:rPr lang="en-US" sz="1000" b="1" dirty="0">
                <a:solidFill>
                  <a:srgbClr val="526741"/>
                </a:solidFill>
              </a:rPr>
              <a:t>4) </a:t>
            </a:r>
            <a:r>
              <a:rPr lang="en-US" sz="1000" dirty="0">
                <a:solidFill>
                  <a:srgbClr val="526741"/>
                </a:solidFill>
              </a:rPr>
              <a:t>Lee KW, Loh HC, Ching SM, Devaraj NK &amp; Hoo FK. (2020). Effects of Vegetarian Diets on Blood Pressure Lowering: A Systematic Review with Meta-Analysis and Trial Sequential Analysis. Nutrients; 12(6):1604. https://doi.org/10.3390/nu12061604.</a:t>
            </a:r>
          </a:p>
        </p:txBody>
      </p:sp>
      <p:sp>
        <p:nvSpPr>
          <p:cNvPr id="7" name="Platshållare för text 6">
            <a:extLst>
              <a:ext uri="{FF2B5EF4-FFF2-40B4-BE49-F238E27FC236}">
                <a16:creationId xmlns:a16="http://schemas.microsoft.com/office/drawing/2014/main" id="{BA6ABA88-67A7-4631-8010-053138F13D1B}"/>
              </a:ext>
            </a:extLst>
          </p:cNvPr>
          <p:cNvSpPr>
            <a:spLocks noGrp="1"/>
          </p:cNvSpPr>
          <p:nvPr>
            <p:ph type="body" sz="quarter" idx="13"/>
          </p:nvPr>
        </p:nvSpPr>
        <p:spPr>
          <a:xfrm>
            <a:off x="838200" y="1971675"/>
            <a:ext cx="6191250" cy="3562350"/>
          </a:xfrm>
        </p:spPr>
        <p:txBody>
          <a:bodyPr>
            <a:noAutofit/>
          </a:bodyPr>
          <a:lstStyle/>
          <a:p>
            <a:r>
              <a:rPr lang="sv-SE" sz="2000" dirty="0"/>
              <a:t>Vegetarisk kost är kopplat till betydande blodtrycks-</a:t>
            </a:r>
            <a:br>
              <a:rPr lang="sv-SE" sz="2000" dirty="0"/>
            </a:br>
            <a:r>
              <a:rPr lang="sv-SE" sz="2000" dirty="0"/>
              <a:t>sänkning där den största skillnaden har setts för </a:t>
            </a:r>
            <a:br>
              <a:rPr lang="sv-SE" sz="2000" dirty="0"/>
            </a:br>
            <a:r>
              <a:rPr lang="sv-SE" sz="2000" dirty="0"/>
              <a:t>en helt växtbaserad kost. </a:t>
            </a:r>
          </a:p>
          <a:p>
            <a:r>
              <a:rPr lang="sv-SE" sz="2000" dirty="0"/>
              <a:t>En helt växtbaserad kost är kopplat till bättre blodfetter.</a:t>
            </a:r>
          </a:p>
          <a:p>
            <a:r>
              <a:rPr lang="sv-SE" sz="2000" dirty="0"/>
              <a:t>En kost rik på hälsosamma växtbaserade livsmedel </a:t>
            </a:r>
            <a:br>
              <a:rPr lang="sv-SE" sz="2000" dirty="0"/>
            </a:br>
            <a:r>
              <a:rPr lang="sv-SE" sz="2000" dirty="0"/>
              <a:t>(t.ex. fullkorn, frukt, grönsaker, baljväxter) är kopplat </a:t>
            </a:r>
            <a:br>
              <a:rPr lang="sv-SE" sz="2000" dirty="0"/>
            </a:br>
            <a:r>
              <a:rPr lang="sv-SE" sz="2000" dirty="0"/>
              <a:t>till 25% minskad risk för hjärt- och kärlsjukdom.</a:t>
            </a:r>
          </a:p>
          <a:p>
            <a:r>
              <a:rPr lang="sv-SE" sz="2000" dirty="0"/>
              <a:t>Hur kosten är komponerad verkar vara en viktig aspekt. En kost rik på växtbaserade livsmedel som </a:t>
            </a:r>
            <a:r>
              <a:rPr lang="sv-SE" sz="2000" dirty="0" err="1"/>
              <a:t>sockersötade</a:t>
            </a:r>
            <a:r>
              <a:rPr lang="sv-SE" sz="2000" dirty="0"/>
              <a:t> drycker, snacks och godis kan istället medföra ökad risk för hjärt- och kärlsjukdom.</a:t>
            </a:r>
          </a:p>
        </p:txBody>
      </p:sp>
      <p:sp>
        <p:nvSpPr>
          <p:cNvPr id="9" name="Google Shape;370;p6">
            <a:extLst>
              <a:ext uri="{FF2B5EF4-FFF2-40B4-BE49-F238E27FC236}">
                <a16:creationId xmlns:a16="http://schemas.microsoft.com/office/drawing/2014/main" id="{490C2E17-EE34-484E-AA35-EE52B3CBDB10}"/>
              </a:ext>
            </a:extLst>
          </p:cNvPr>
          <p:cNvSpPr txBox="1"/>
          <p:nvPr/>
        </p:nvSpPr>
        <p:spPr>
          <a:xfrm>
            <a:off x="10631055" y="5514025"/>
            <a:ext cx="1143792" cy="40648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Tyler Nix, </a:t>
            </a:r>
            <a:br>
              <a:rPr lang="sv-SE" sz="1000" dirty="0">
                <a:solidFill>
                  <a:srgbClr val="526741"/>
                </a:solidFill>
                <a:latin typeface="Calibri"/>
                <a:ea typeface="Calibri"/>
                <a:cs typeface="Calibri"/>
                <a:sym typeface="Calibri"/>
              </a:rPr>
            </a:br>
            <a:r>
              <a:rPr lang="sv-SE" sz="1000" dirty="0">
                <a:solidFill>
                  <a:srgbClr val="526741"/>
                </a:solidFill>
                <a:latin typeface="Calibri"/>
                <a:ea typeface="Calibri"/>
                <a:cs typeface="Calibri"/>
                <a:sym typeface="Calibri"/>
              </a:rPr>
              <a:t>Unsplash</a:t>
            </a:r>
            <a:endParaRPr dirty="0">
              <a:solidFill>
                <a:srgbClr val="526741"/>
              </a:solidFill>
            </a:endParaRPr>
          </a:p>
        </p:txBody>
      </p:sp>
      <p:sp>
        <p:nvSpPr>
          <p:cNvPr id="3" name="Platshållare för bildnummer 2">
            <a:extLst>
              <a:ext uri="{FF2B5EF4-FFF2-40B4-BE49-F238E27FC236}">
                <a16:creationId xmlns:a16="http://schemas.microsoft.com/office/drawing/2014/main" id="{132613FF-67C3-46B1-9CF2-A7956F974B7E}"/>
              </a:ext>
            </a:extLst>
          </p:cNvPr>
          <p:cNvSpPr>
            <a:spLocks noGrp="1"/>
          </p:cNvSpPr>
          <p:nvPr>
            <p:ph type="sldNum" sz="quarter" idx="4"/>
          </p:nvPr>
        </p:nvSpPr>
        <p:spPr/>
        <p:txBody>
          <a:bodyPr/>
          <a:lstStyle/>
          <a:p>
            <a:fld id="{E16B5806-BA0C-47B8-9276-AD76FDABAC04}" type="slidenum">
              <a:rPr lang="en-GB" smtClean="0"/>
              <a:pPr/>
              <a:t>7</a:t>
            </a:fld>
            <a:endParaRPr lang="en-GB" dirty="0"/>
          </a:p>
        </p:txBody>
      </p:sp>
      <p:sp>
        <p:nvSpPr>
          <p:cNvPr id="11" name="Google Shape;100;p5">
            <a:extLst>
              <a:ext uri="{FF2B5EF4-FFF2-40B4-BE49-F238E27FC236}">
                <a16:creationId xmlns:a16="http://schemas.microsoft.com/office/drawing/2014/main" id="{92A84CE7-9722-4DC5-B3DA-477572D0B086}"/>
              </a:ext>
            </a:extLst>
          </p:cNvPr>
          <p:cNvSpPr txBox="1"/>
          <p:nvPr/>
        </p:nvSpPr>
        <p:spPr>
          <a:xfrm>
            <a:off x="-17419" y="-391886"/>
            <a:ext cx="1559892" cy="307736"/>
          </a:xfrm>
          <a:prstGeom prst="rect">
            <a:avLst/>
          </a:prstGeom>
          <a:solidFill>
            <a:schemeClr val="bg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Hälsopåverkan 7</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5" name="Rubrik 4">
            <a:extLst>
              <a:ext uri="{FF2B5EF4-FFF2-40B4-BE49-F238E27FC236}">
                <a16:creationId xmlns:a16="http://schemas.microsoft.com/office/drawing/2014/main" id="{3C6210B7-F1E0-4CFF-84D0-0A87DCDF4819}"/>
              </a:ext>
            </a:extLst>
          </p:cNvPr>
          <p:cNvSpPr>
            <a:spLocks noGrp="1"/>
          </p:cNvSpPr>
          <p:nvPr>
            <p:ph type="title"/>
          </p:nvPr>
        </p:nvSpPr>
        <p:spPr/>
        <p:txBody>
          <a:bodyPr/>
          <a:lstStyle/>
          <a:p>
            <a:r>
              <a:rPr lang="sv-SE" dirty="0"/>
              <a:t>EN HÄLSOSAM VÄXTRIK KOST KAN </a:t>
            </a:r>
            <a:br>
              <a:rPr lang="sv-SE" dirty="0"/>
            </a:br>
            <a:r>
              <a:rPr lang="sv-SE" dirty="0"/>
              <a:t>MINSKA RISKEN FÖR DÖDLIGHET</a:t>
            </a:r>
          </a:p>
        </p:txBody>
      </p:sp>
      <p:sp>
        <p:nvSpPr>
          <p:cNvPr id="8" name="textruta 7">
            <a:extLst>
              <a:ext uri="{FF2B5EF4-FFF2-40B4-BE49-F238E27FC236}">
                <a16:creationId xmlns:a16="http://schemas.microsoft.com/office/drawing/2014/main" id="{9E90137B-690F-47C0-A04B-45BAA38405BA}"/>
              </a:ext>
            </a:extLst>
          </p:cNvPr>
          <p:cNvSpPr txBox="1"/>
          <p:nvPr/>
        </p:nvSpPr>
        <p:spPr>
          <a:xfrm>
            <a:off x="850788" y="5543550"/>
            <a:ext cx="10844823" cy="1203501"/>
          </a:xfrm>
          <a:prstGeom prst="rect">
            <a:avLst/>
          </a:prstGeom>
          <a:noFill/>
        </p:spPr>
        <p:txBody>
          <a:bodyPr wrap="square" rtlCol="0" anchor="b" anchorCtr="0">
            <a:noAutofit/>
          </a:bodyPr>
          <a:lstStyle/>
          <a:p>
            <a:pPr>
              <a:lnSpc>
                <a:spcPts val="1000"/>
              </a:lnSpc>
            </a:pPr>
            <a:r>
              <a:rPr lang="en-US" sz="1000" b="1" dirty="0">
                <a:solidFill>
                  <a:srgbClr val="526741"/>
                </a:solidFill>
              </a:rPr>
              <a:t>Källor: 1) </a:t>
            </a:r>
            <a:r>
              <a:rPr lang="en-US" sz="1000" dirty="0">
                <a:solidFill>
                  <a:srgbClr val="526741"/>
                </a:solidFill>
              </a:rPr>
              <a:t>Kim, H., Caulfield, L.E, Garcia-Larsen, V.,, Lyn M. Steffen, Coresh, J. &amp; Rebholz, C.M. (2019). Plant-Based Diets are associated with a lower risk of incident cardiovascular disease, cardivascular disease mortality, and all-cause mortality in a general population of middle-aged adults. Journal of the American Heart Association, vol 8 (16). PMID: 31387433. </a:t>
            </a:r>
            <a:r>
              <a:rPr lang="en-US" sz="1000" b="1" dirty="0">
                <a:solidFill>
                  <a:srgbClr val="526741"/>
                </a:solidFill>
              </a:rPr>
              <a:t>2) </a:t>
            </a:r>
            <a:r>
              <a:rPr lang="en-US" sz="1000" dirty="0">
                <a:solidFill>
                  <a:srgbClr val="526741"/>
                </a:solidFill>
              </a:rPr>
              <a:t>Kim, H., Caulfield, L. E, &amp; Rebholz, C.M. (2018). Healthy plant-based diets are associated with lower risk of all-cause mortality in US-adults. J Nutr. 2018 Apr: 1;148(4):624-631. doi: 10.1093/jn/nwy019. PMID:29659968; PMCID: PMC6669955.</a:t>
            </a:r>
          </a:p>
        </p:txBody>
      </p:sp>
      <p:sp>
        <p:nvSpPr>
          <p:cNvPr id="7" name="Platshållare för text 6">
            <a:extLst>
              <a:ext uri="{FF2B5EF4-FFF2-40B4-BE49-F238E27FC236}">
                <a16:creationId xmlns:a16="http://schemas.microsoft.com/office/drawing/2014/main" id="{FA17AF7B-4C9F-4A18-B98F-EC376F6692BD}"/>
              </a:ext>
            </a:extLst>
          </p:cNvPr>
          <p:cNvSpPr>
            <a:spLocks noGrp="1"/>
          </p:cNvSpPr>
          <p:nvPr>
            <p:ph type="body" sz="quarter" idx="13"/>
          </p:nvPr>
        </p:nvSpPr>
        <p:spPr>
          <a:xfrm>
            <a:off x="838200" y="2263413"/>
            <a:ext cx="4691743" cy="2700473"/>
          </a:xfrm>
        </p:spPr>
        <p:txBody>
          <a:bodyPr>
            <a:normAutofit/>
          </a:bodyPr>
          <a:lstStyle/>
          <a:p>
            <a:r>
              <a:rPr lang="sv-SE" sz="2400" dirty="0"/>
              <a:t>En växtrik kost är kopplat till minskad risk för dödlighet, där ökad följsamhet till en hälsosam växtrik kost (rik på fullkorn, frukt, grönsaker, nötter, baljväxter, te, kaffe och lågt intag av animalier) verkar minska risken ytterligare.</a:t>
            </a:r>
          </a:p>
        </p:txBody>
      </p:sp>
      <p:sp>
        <p:nvSpPr>
          <p:cNvPr id="9" name="Rektangel: rundade hörn 8">
            <a:extLst>
              <a:ext uri="{FF2B5EF4-FFF2-40B4-BE49-F238E27FC236}">
                <a16:creationId xmlns:a16="http://schemas.microsoft.com/office/drawing/2014/main" id="{F98EBB04-BEB9-4844-ABB3-AF208BF77D7B}"/>
              </a:ext>
            </a:extLst>
          </p:cNvPr>
          <p:cNvSpPr/>
          <p:nvPr/>
        </p:nvSpPr>
        <p:spPr>
          <a:xfrm>
            <a:off x="6087290" y="1859257"/>
            <a:ext cx="5573487" cy="3836149"/>
          </a:xfrm>
          <a:prstGeom prst="roundRect">
            <a:avLst>
              <a:gd name="adj" fmla="val 6534"/>
            </a:avLst>
          </a:prstGeom>
          <a:blipFill>
            <a:blip r:embed="rId3"/>
            <a:srcRect/>
            <a:stretch>
              <a:fillRect t="-51173" b="-14871"/>
            </a:stretch>
          </a:blipFill>
          <a:ln w="28575">
            <a:solidFill>
              <a:srgbClr val="91A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bildnummer 1">
            <a:extLst>
              <a:ext uri="{FF2B5EF4-FFF2-40B4-BE49-F238E27FC236}">
                <a16:creationId xmlns:a16="http://schemas.microsoft.com/office/drawing/2014/main" id="{72224247-548B-4088-9011-995DADE651CB}"/>
              </a:ext>
            </a:extLst>
          </p:cNvPr>
          <p:cNvSpPr>
            <a:spLocks noGrp="1"/>
          </p:cNvSpPr>
          <p:nvPr>
            <p:ph type="sldNum" sz="quarter" idx="4"/>
          </p:nvPr>
        </p:nvSpPr>
        <p:spPr/>
        <p:txBody>
          <a:bodyPr/>
          <a:lstStyle/>
          <a:p>
            <a:fld id="{E16B5806-BA0C-47B8-9276-AD76FDABAC04}" type="slidenum">
              <a:rPr lang="en-GB" smtClean="0"/>
              <a:pPr/>
              <a:t>8</a:t>
            </a:fld>
            <a:endParaRPr lang="en-GB" dirty="0"/>
          </a:p>
        </p:txBody>
      </p:sp>
      <p:sp>
        <p:nvSpPr>
          <p:cNvPr id="10" name="Google Shape;100;p5">
            <a:extLst>
              <a:ext uri="{FF2B5EF4-FFF2-40B4-BE49-F238E27FC236}">
                <a16:creationId xmlns:a16="http://schemas.microsoft.com/office/drawing/2014/main" id="{83B7A0C9-3551-4D77-9291-8DAFBF8329AF}"/>
              </a:ext>
            </a:extLst>
          </p:cNvPr>
          <p:cNvSpPr txBox="1"/>
          <p:nvPr/>
        </p:nvSpPr>
        <p:spPr>
          <a:xfrm>
            <a:off x="-17419" y="-391886"/>
            <a:ext cx="1559892" cy="307736"/>
          </a:xfrm>
          <a:prstGeom prst="rect">
            <a:avLst/>
          </a:prstGeom>
          <a:solidFill>
            <a:schemeClr val="bg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Hälsopåverkan 8</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4" name="Rubrik 3">
            <a:extLst>
              <a:ext uri="{FF2B5EF4-FFF2-40B4-BE49-F238E27FC236}">
                <a16:creationId xmlns:a16="http://schemas.microsoft.com/office/drawing/2014/main" id="{6C1647FA-3B1B-4D83-94B6-6089511B1D31}"/>
              </a:ext>
            </a:extLst>
          </p:cNvPr>
          <p:cNvSpPr>
            <a:spLocks noGrp="1"/>
          </p:cNvSpPr>
          <p:nvPr>
            <p:ph type="title"/>
          </p:nvPr>
        </p:nvSpPr>
        <p:spPr/>
        <p:txBody>
          <a:bodyPr/>
          <a:lstStyle/>
          <a:p>
            <a:r>
              <a:rPr lang="sv-SE" dirty="0"/>
              <a:t>MÖJLIGA NÄRINGSVINSTER AV </a:t>
            </a:r>
            <a:br>
              <a:rPr lang="sv-SE" dirty="0"/>
            </a:br>
            <a:r>
              <a:rPr lang="sv-SE" dirty="0"/>
              <a:t>ATT ÄTA MER FRÅN VÄXTRIKET</a:t>
            </a:r>
          </a:p>
        </p:txBody>
      </p:sp>
      <p:sp>
        <p:nvSpPr>
          <p:cNvPr id="7" name="Ellips 6">
            <a:extLst>
              <a:ext uri="{FF2B5EF4-FFF2-40B4-BE49-F238E27FC236}">
                <a16:creationId xmlns:a16="http://schemas.microsoft.com/office/drawing/2014/main" id="{08E5DF40-D272-4224-BB86-0E1EC73A8B36}"/>
              </a:ext>
            </a:extLst>
          </p:cNvPr>
          <p:cNvSpPr/>
          <p:nvPr/>
        </p:nvSpPr>
        <p:spPr>
          <a:xfrm>
            <a:off x="8174300" y="2629989"/>
            <a:ext cx="3172950" cy="3172950"/>
          </a:xfrm>
          <a:prstGeom prst="ellipse">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9" name="textruta 8">
            <a:extLst>
              <a:ext uri="{FF2B5EF4-FFF2-40B4-BE49-F238E27FC236}">
                <a16:creationId xmlns:a16="http://schemas.microsoft.com/office/drawing/2014/main" id="{4785CE78-4973-4CFB-9295-A2DD229A60EB}"/>
              </a:ext>
            </a:extLst>
          </p:cNvPr>
          <p:cNvSpPr txBox="1"/>
          <p:nvPr/>
        </p:nvSpPr>
        <p:spPr>
          <a:xfrm>
            <a:off x="8281850" y="1975065"/>
            <a:ext cx="2934790" cy="646331"/>
          </a:xfrm>
          <a:prstGeom prst="rect">
            <a:avLst/>
          </a:prstGeom>
          <a:noFill/>
        </p:spPr>
        <p:txBody>
          <a:bodyPr wrap="square">
            <a:spAutoFit/>
          </a:bodyPr>
          <a:lstStyle/>
          <a:p>
            <a:pPr lvl="0" algn="ctr" rtl="0">
              <a:lnSpc>
                <a:spcPct val="90000"/>
              </a:lnSpc>
              <a:spcAft>
                <a:spcPts val="0"/>
              </a:spcAft>
              <a:buClr>
                <a:schemeClr val="dk1"/>
              </a:buClr>
              <a:buSzPts val="1800"/>
            </a:pPr>
            <a:r>
              <a:rPr lang="sv-SE" sz="20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M</a:t>
            </a:r>
            <a:r>
              <a:rPr lang="sv-SE" sz="2000" dirty="0">
                <a:solidFill>
                  <a:schemeClr val="dk1"/>
                </a:solidFill>
              </a:rPr>
              <a:t>inskat intag av </a:t>
            </a:r>
            <a:br>
              <a:rPr lang="sv-SE" sz="2000" dirty="0">
                <a:solidFill>
                  <a:schemeClr val="dk1"/>
                </a:solidFill>
              </a:rPr>
            </a:br>
            <a:r>
              <a:rPr lang="sv-SE" sz="2000" b="1" dirty="0">
                <a:solidFill>
                  <a:schemeClr val="bg2"/>
                </a:solidFill>
              </a:rPr>
              <a:t>rött kött och chark</a:t>
            </a:r>
          </a:p>
        </p:txBody>
      </p:sp>
      <p:sp>
        <p:nvSpPr>
          <p:cNvPr id="10" name="Ellips 9">
            <a:extLst>
              <a:ext uri="{FF2B5EF4-FFF2-40B4-BE49-F238E27FC236}">
                <a16:creationId xmlns:a16="http://schemas.microsoft.com/office/drawing/2014/main" id="{53095905-B189-44DB-9739-EC865A6FF22D}"/>
              </a:ext>
            </a:extLst>
          </p:cNvPr>
          <p:cNvSpPr/>
          <p:nvPr/>
        </p:nvSpPr>
        <p:spPr>
          <a:xfrm>
            <a:off x="4534117" y="2629989"/>
            <a:ext cx="3172950" cy="3172950"/>
          </a:xfrm>
          <a:prstGeom prst="ellipse">
            <a:avLst/>
          </a:prstGeom>
          <a:blipFill>
            <a:blip r:embed="rId4"/>
            <a:srcRect/>
            <a:stretch>
              <a:fillRect r="-4570" b="-45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11" name="textruta 10">
            <a:extLst>
              <a:ext uri="{FF2B5EF4-FFF2-40B4-BE49-F238E27FC236}">
                <a16:creationId xmlns:a16="http://schemas.microsoft.com/office/drawing/2014/main" id="{0437DBB5-DA44-49C6-8C49-9C9DE362CA29}"/>
              </a:ext>
            </a:extLst>
          </p:cNvPr>
          <p:cNvSpPr txBox="1"/>
          <p:nvPr/>
        </p:nvSpPr>
        <p:spPr>
          <a:xfrm>
            <a:off x="4641667" y="1975065"/>
            <a:ext cx="2934790" cy="646331"/>
          </a:xfrm>
          <a:prstGeom prst="rect">
            <a:avLst/>
          </a:prstGeom>
          <a:noFill/>
        </p:spPr>
        <p:txBody>
          <a:bodyPr wrap="square">
            <a:spAutoFit/>
          </a:bodyPr>
          <a:lstStyle/>
          <a:p>
            <a:pPr lvl="0" algn="ctr" rtl="0">
              <a:lnSpc>
                <a:spcPct val="90000"/>
              </a:lnSpc>
              <a:spcAft>
                <a:spcPts val="0"/>
              </a:spcAft>
              <a:buClr>
                <a:schemeClr val="dk1"/>
              </a:buClr>
              <a:buSzPts val="1800"/>
            </a:pPr>
            <a:r>
              <a:rPr lang="sv-SE" sz="20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M</a:t>
            </a:r>
            <a:r>
              <a:rPr lang="sv-SE" sz="2000" dirty="0">
                <a:solidFill>
                  <a:schemeClr val="dk1"/>
                </a:solidFill>
              </a:rPr>
              <a:t>inskat intag av </a:t>
            </a:r>
            <a:br>
              <a:rPr lang="sv-SE" sz="2000" dirty="0">
                <a:solidFill>
                  <a:schemeClr val="dk1"/>
                </a:solidFill>
              </a:rPr>
            </a:br>
            <a:r>
              <a:rPr lang="sv-SE" sz="2000" b="1" dirty="0">
                <a:solidFill>
                  <a:schemeClr val="bg2"/>
                </a:solidFill>
              </a:rPr>
              <a:t>salt</a:t>
            </a:r>
          </a:p>
        </p:txBody>
      </p:sp>
      <p:sp>
        <p:nvSpPr>
          <p:cNvPr id="12" name="Ellips 11">
            <a:extLst>
              <a:ext uri="{FF2B5EF4-FFF2-40B4-BE49-F238E27FC236}">
                <a16:creationId xmlns:a16="http://schemas.microsoft.com/office/drawing/2014/main" id="{6E9C897E-1D1C-4975-B968-FB6FDBB44BD0}"/>
              </a:ext>
            </a:extLst>
          </p:cNvPr>
          <p:cNvSpPr/>
          <p:nvPr/>
        </p:nvSpPr>
        <p:spPr>
          <a:xfrm>
            <a:off x="885226" y="2629989"/>
            <a:ext cx="3172950" cy="3172950"/>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400"/>
              </a:spcBef>
            </a:pPr>
            <a:endParaRPr lang="sv-SE" sz="3600" b="1" dirty="0">
              <a:solidFill>
                <a:schemeClr val="bg1"/>
              </a:solidFill>
              <a:ea typeface="Verdana" panose="020B0604030504040204" pitchFamily="34" charset="0"/>
              <a:cs typeface="Verdana" panose="020B0604030504040204" pitchFamily="34" charset="0"/>
            </a:endParaRPr>
          </a:p>
        </p:txBody>
      </p:sp>
      <p:sp>
        <p:nvSpPr>
          <p:cNvPr id="13" name="textruta 12">
            <a:extLst>
              <a:ext uri="{FF2B5EF4-FFF2-40B4-BE49-F238E27FC236}">
                <a16:creationId xmlns:a16="http://schemas.microsoft.com/office/drawing/2014/main" id="{80A1DF53-B930-480C-90ED-AA1A5C349D48}"/>
              </a:ext>
            </a:extLst>
          </p:cNvPr>
          <p:cNvSpPr txBox="1"/>
          <p:nvPr/>
        </p:nvSpPr>
        <p:spPr>
          <a:xfrm>
            <a:off x="992776" y="1975065"/>
            <a:ext cx="2934790" cy="646331"/>
          </a:xfrm>
          <a:prstGeom prst="rect">
            <a:avLst/>
          </a:prstGeom>
          <a:noFill/>
        </p:spPr>
        <p:txBody>
          <a:bodyPr wrap="square">
            <a:spAutoFit/>
          </a:bodyPr>
          <a:lstStyle/>
          <a:p>
            <a:pPr lvl="0" algn="ctr" rtl="0">
              <a:lnSpc>
                <a:spcPct val="90000"/>
              </a:lnSpc>
              <a:spcAft>
                <a:spcPts val="0"/>
              </a:spcAft>
              <a:buClr>
                <a:schemeClr val="dk1"/>
              </a:buClr>
              <a:buSzPts val="1800"/>
            </a:pPr>
            <a:r>
              <a:rPr lang="sv-SE" sz="20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M</a:t>
            </a:r>
            <a:r>
              <a:rPr lang="sv-SE" sz="2000" dirty="0">
                <a:solidFill>
                  <a:schemeClr val="dk1"/>
                </a:solidFill>
              </a:rPr>
              <a:t>inskat intag av </a:t>
            </a:r>
            <a:br>
              <a:rPr lang="sv-SE" sz="2000" dirty="0">
                <a:solidFill>
                  <a:schemeClr val="dk1"/>
                </a:solidFill>
              </a:rPr>
            </a:br>
            <a:r>
              <a:rPr lang="sv-SE" sz="2000" b="1" dirty="0">
                <a:solidFill>
                  <a:schemeClr val="bg2"/>
                </a:solidFill>
              </a:rPr>
              <a:t>mättat fett</a:t>
            </a:r>
          </a:p>
        </p:txBody>
      </p:sp>
      <p:sp>
        <p:nvSpPr>
          <p:cNvPr id="14" name="Google Shape;370;p6">
            <a:extLst>
              <a:ext uri="{FF2B5EF4-FFF2-40B4-BE49-F238E27FC236}">
                <a16:creationId xmlns:a16="http://schemas.microsoft.com/office/drawing/2014/main" id="{2BCF329C-58AC-4373-A543-11765C172A76}"/>
              </a:ext>
            </a:extLst>
          </p:cNvPr>
          <p:cNvSpPr txBox="1"/>
          <p:nvPr/>
        </p:nvSpPr>
        <p:spPr>
          <a:xfrm>
            <a:off x="8811492" y="5809589"/>
            <a:ext cx="1919647" cy="4064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Justus Menke, Unsplash</a:t>
            </a:r>
            <a:endParaRPr dirty="0">
              <a:solidFill>
                <a:srgbClr val="526741"/>
              </a:solidFill>
            </a:endParaRPr>
          </a:p>
        </p:txBody>
      </p:sp>
      <p:sp>
        <p:nvSpPr>
          <p:cNvPr id="15" name="Google Shape;370;p6">
            <a:extLst>
              <a:ext uri="{FF2B5EF4-FFF2-40B4-BE49-F238E27FC236}">
                <a16:creationId xmlns:a16="http://schemas.microsoft.com/office/drawing/2014/main" id="{10EA0C8B-A482-44FE-8EEB-B4356C8866BD}"/>
              </a:ext>
            </a:extLst>
          </p:cNvPr>
          <p:cNvSpPr txBox="1"/>
          <p:nvPr/>
        </p:nvSpPr>
        <p:spPr>
          <a:xfrm>
            <a:off x="5153890" y="5809589"/>
            <a:ext cx="1919647" cy="4064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Josh Massey, Unsplash</a:t>
            </a:r>
            <a:endParaRPr dirty="0">
              <a:solidFill>
                <a:srgbClr val="526741"/>
              </a:solidFill>
            </a:endParaRPr>
          </a:p>
        </p:txBody>
      </p:sp>
      <p:sp>
        <p:nvSpPr>
          <p:cNvPr id="16" name="Google Shape;370;p6">
            <a:extLst>
              <a:ext uri="{FF2B5EF4-FFF2-40B4-BE49-F238E27FC236}">
                <a16:creationId xmlns:a16="http://schemas.microsoft.com/office/drawing/2014/main" id="{7AA51800-5B10-453C-9EF1-50EEB411CF78}"/>
              </a:ext>
            </a:extLst>
          </p:cNvPr>
          <p:cNvSpPr txBox="1"/>
          <p:nvPr/>
        </p:nvSpPr>
        <p:spPr>
          <a:xfrm>
            <a:off x="1407695" y="5809589"/>
            <a:ext cx="2072894" cy="4064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Sorin Gheorghita, Unsplash</a:t>
            </a:r>
            <a:endParaRPr dirty="0">
              <a:solidFill>
                <a:srgbClr val="526741"/>
              </a:solidFill>
            </a:endParaRPr>
          </a:p>
        </p:txBody>
      </p:sp>
      <p:sp>
        <p:nvSpPr>
          <p:cNvPr id="2" name="Platshållare för bildnummer 1">
            <a:extLst>
              <a:ext uri="{FF2B5EF4-FFF2-40B4-BE49-F238E27FC236}">
                <a16:creationId xmlns:a16="http://schemas.microsoft.com/office/drawing/2014/main" id="{E3A96908-18F4-4866-96B2-077D2CFAF16C}"/>
              </a:ext>
            </a:extLst>
          </p:cNvPr>
          <p:cNvSpPr>
            <a:spLocks noGrp="1"/>
          </p:cNvSpPr>
          <p:nvPr>
            <p:ph type="sldNum" sz="quarter" idx="4"/>
          </p:nvPr>
        </p:nvSpPr>
        <p:spPr/>
        <p:txBody>
          <a:bodyPr/>
          <a:lstStyle/>
          <a:p>
            <a:fld id="{E16B5806-BA0C-47B8-9276-AD76FDABAC04}" type="slidenum">
              <a:rPr lang="en-GB" smtClean="0"/>
              <a:pPr/>
              <a:t>9</a:t>
            </a:fld>
            <a:endParaRPr lang="en-GB" dirty="0"/>
          </a:p>
        </p:txBody>
      </p:sp>
      <p:sp>
        <p:nvSpPr>
          <p:cNvPr id="17" name="Google Shape;100;p5">
            <a:extLst>
              <a:ext uri="{FF2B5EF4-FFF2-40B4-BE49-F238E27FC236}">
                <a16:creationId xmlns:a16="http://schemas.microsoft.com/office/drawing/2014/main" id="{E317BCB4-A718-471D-8FDF-1D2D62C04966}"/>
              </a:ext>
            </a:extLst>
          </p:cNvPr>
          <p:cNvSpPr txBox="1"/>
          <p:nvPr/>
        </p:nvSpPr>
        <p:spPr>
          <a:xfrm>
            <a:off x="-17419" y="-391886"/>
            <a:ext cx="3259384" cy="307736"/>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Positiva närings- och hälsoaspekter  9</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DRF 2019">
      <a:dk1>
        <a:sysClr val="windowText" lastClr="000000"/>
      </a:dk1>
      <a:lt1>
        <a:sysClr val="window" lastClr="FFFFFF"/>
      </a:lt1>
      <a:dk2>
        <a:srgbClr val="0C290E"/>
      </a:dk2>
      <a:lt2>
        <a:srgbClr val="1F6622"/>
      </a:lt2>
      <a:accent1>
        <a:srgbClr val="D2DCC9"/>
      </a:accent1>
      <a:accent2>
        <a:srgbClr val="BEC831"/>
      </a:accent2>
      <a:accent3>
        <a:srgbClr val="7D041B"/>
      </a:accent3>
      <a:accent4>
        <a:srgbClr val="0077B7"/>
      </a:accent4>
      <a:accent5>
        <a:srgbClr val="CE6E37"/>
      </a:accent5>
      <a:accent6>
        <a:srgbClr val="FDECB5"/>
      </a:accent6>
      <a:hlink>
        <a:srgbClr val="1F6622"/>
      </a:hlink>
      <a:folHlink>
        <a:srgbClr val="BEC831"/>
      </a:folHlink>
    </a:clrScheme>
    <a:fontScheme name="DRF202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2A5B28C4EB9CD4BBFDFAA575D46BE97" ma:contentTypeVersion="2" ma:contentTypeDescription="Skapa ett nytt dokument." ma:contentTypeScope="" ma:versionID="4abc5bfff712f867ead539283b7b0fce">
  <xsd:schema xmlns:xsd="http://www.w3.org/2001/XMLSchema" xmlns:xs="http://www.w3.org/2001/XMLSchema" xmlns:p="http://schemas.microsoft.com/office/2006/metadata/properties" xmlns:ns3="85c51344-1f8a-4852-b4a3-16a971ad3b63" targetNamespace="http://schemas.microsoft.com/office/2006/metadata/properties" ma:root="true" ma:fieldsID="a53412407363c88cb1214ec9749c9bd2" ns3:_="">
    <xsd:import namespace="85c51344-1f8a-4852-b4a3-16a971ad3b6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51344-1f8a-4852-b4a3-16a971ad3b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E5B906-9712-46C8-A7E7-B24B8EBC36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51344-1f8a-4852-b4a3-16a971ad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E0F323-ADF4-4C6B-9031-7A7D9A5D3DEE}">
  <ds:schemaRefs>
    <ds:schemaRef ds:uri="http://schemas.microsoft.com/sharepoint/v3/contenttype/forms"/>
  </ds:schemaRefs>
</ds:datastoreItem>
</file>

<file path=customXml/itemProps3.xml><?xml version="1.0" encoding="utf-8"?>
<ds:datastoreItem xmlns:ds="http://schemas.openxmlformats.org/officeDocument/2006/customXml" ds:itemID="{10171B61-923F-4C4D-8395-CE50F879584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5c51344-1f8a-4852-b4a3-16a971ad3b6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81015</TotalTime>
  <Words>3004</Words>
  <Application>Microsoft Office PowerPoint</Application>
  <PresentationFormat>Bredbild</PresentationFormat>
  <Paragraphs>174</Paragraphs>
  <Slides>22</Slides>
  <Notes>22</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22</vt:i4>
      </vt:variant>
    </vt:vector>
  </HeadingPairs>
  <TitlesOfParts>
    <vt:vector size="27" baseType="lpstr">
      <vt:lpstr>Calibri</vt:lpstr>
      <vt:lpstr>Lato</vt:lpstr>
      <vt:lpstr>Arial</vt:lpstr>
      <vt:lpstr>Gill Sans</vt:lpstr>
      <vt:lpstr>Office-tema</vt:lpstr>
      <vt:lpstr>KOST- OCH HÄLSOASPEKTER AV HÅLLBAR MAT</vt:lpstr>
      <vt:lpstr>innehåll</vt:lpstr>
      <vt:lpstr>HUR SER MAT- OCH NÄRINGSINTAGET  UT I SVERIGE?</vt:lpstr>
      <vt:lpstr>VILKEN HÄLSOPÅVERKAN HAR VÅRA  NUVARANDE KOSTMÖNSTER?</vt:lpstr>
      <vt:lpstr>MÖJLIGA HÄLSOVINSTER AV MER VÄXTBASERADE LIVSMEDEL OCH MINDRE ANIMALISKA LIVSMEDEL</vt:lpstr>
      <vt:lpstr>EN HÄLSOSAM VÄXTRIK KOST  KAN MINSKA RISKEN FÖR CANCER</vt:lpstr>
      <vt:lpstr>EN HÄLSOSAM VÄXTRIK KOST KAN HA  POSITIV EFFEKT PÅ HJÄRTHÄLSAN</vt:lpstr>
      <vt:lpstr>EN HÄLSOSAM VÄXTRIK KOST KAN  MINSKA RISKEN FÖR DÖDLIGHET</vt:lpstr>
      <vt:lpstr>MÖJLIGA NÄRINGSVINSTER AV  ATT ÄTA MER FRÅN VÄXTRIKET</vt:lpstr>
      <vt:lpstr>MÖJLIGA NÄRINGSVINSTER AV ATT ÄTA MER FRÅN VÄXTRIKET</vt:lpstr>
      <vt:lpstr>NÄRINGSÄMNEN ATT HÅLLA EXTRA KOLL  PÅ VID EN VÄXTBASERAD KOST</vt:lpstr>
      <vt:lpstr>PROTEIN</vt:lpstr>
      <vt:lpstr>JÄRN</vt:lpstr>
      <vt:lpstr>ZINK</vt:lpstr>
      <vt:lpstr>KALCIUM</vt:lpstr>
      <vt:lpstr>SELEN</vt:lpstr>
      <vt:lpstr>JOD</vt:lpstr>
      <vt:lpstr>VITAMIN D</vt:lpstr>
      <vt:lpstr>B12</vt:lpstr>
      <vt:lpstr>OMEGA 3 </vt:lpstr>
      <vt:lpstr>TO BE CONTINUED…..</vt:lpstr>
      <vt:lpstr>Tack för visad uppmärksamhet!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Nilsson</dc:creator>
  <cp:lastModifiedBy>Anneli Bylund</cp:lastModifiedBy>
  <cp:revision>611</cp:revision>
  <dcterms:created xsi:type="dcterms:W3CDTF">2019-12-02T10:58:58Z</dcterms:created>
  <dcterms:modified xsi:type="dcterms:W3CDTF">2022-03-20T06:52:36Z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0x01010062A5B28C4EB9CD4BBFDFAA575D46BE97</vt:lpwstr>
  </property>
</Properties>
</file>