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Jost" pitchFamily="2" charset="77"/>
      <p:regular r:id="rId26"/>
      <p:bold r:id="rId27"/>
      <p:italic r:id="rId28"/>
      <p:boldItalic r:id="rId29"/>
    </p:embeddedFont>
    <p:embeddedFont>
      <p:font typeface="Lato" panose="020F0502020204030203" pitchFamily="34" charset="77"/>
      <p:regular r:id="rId30"/>
      <p:bold r:id="rId31"/>
      <p:italic r:id="rId32"/>
      <p:boldItalic r:id="rId33"/>
    </p:embeddedFont>
    <p:embeddedFont>
      <p:font typeface="Lato Light" panose="020F0502020204030203" pitchFamily="34" charset="77"/>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40yr+T4y/ocrws/Dio5Diw0XY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7"/>
  </p:normalViewPr>
  <p:slideViewPr>
    <p:cSldViewPr snapToGrid="0">
      <p:cViewPr varScale="1">
        <p:scale>
          <a:sx n="141" d="100"/>
          <a:sy n="141"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24eea59186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 name="Google Shape;19;g24eea59186b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Denna bild ger dig bakgrundsinformation till presentationen. Bilden är medvetet markerad som dold i bildspelet.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Del 3, dietister anställda i kommun gås igenom härnäst.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på bilden är från 2022 och visar antal årsarbetande kommunanställda dietister per 100 000 invånare i respektive län . </a:t>
            </a:r>
            <a:r>
              <a:rPr lang="sv-SE" b="0" i="0">
                <a:solidFill>
                  <a:srgbClr val="000000"/>
                </a:solidFill>
                <a:latin typeface="arial"/>
                <a:ea typeface="arial"/>
                <a:cs typeface="arial"/>
                <a:sym typeface="arial"/>
              </a:rPr>
              <a:t>Årsarbetande betyder att antal anställda omräknas till heltidstjänster. Två anställda som arbetar halvtid blir exempelvis en årsarbetare.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visar dietister som är anställda av en kommun inom ett län. Statistiken redogör inte för eventuell inriktning som dietist i kommun arbetar med (exempelvis äldreomsorg eller skolhälsovård) utan redogör enbart för om en individ innehar en anställning som dietist i kommunen.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sv-SE">
                <a:solidFill>
                  <a:schemeClr val="dk1"/>
                </a:solidFill>
              </a:rPr>
              <a:t>I tre län, Gotland, Västmanland och Östergötland, finns det inte någon kommun med dietist anställd.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är insamlad hösten 2022 via </a:t>
            </a:r>
            <a:r>
              <a:rPr lang="sv-SE" i="1"/>
              <a:t>Kommunnätverket för dietister, </a:t>
            </a:r>
            <a:r>
              <a:rPr lang="sv-SE"/>
              <a:t>ett frivilligt nätverk för dietister anställda av kommuner i Sverige som har delat statistiken med DRF:s styrelse. Nätverket har sammanställt vilka kommuner som har dietist anställd och vilken omfattning respektive tjänst är på. DRF:s styrelse har delat in kommunerna i respektive län för att beräkna antalet årsarbetande dietister per 100 000 invånare. I ett fåtal fall finns kommuner där dietist är anställd utan en fast tjänstgöringsgrad (dietist har i stället en timanställning med varierande tjänstgöring över året) och dessa kommuner har tagits bort i beräkningen av årsarbetande dietister per 100 00 invånare i respektive län. </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sv-SE"/>
              <a:t>I tre län, Gotland, Västmanland och Östergötland, finns det inte någon kommun med dietist anställd.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DRF:s styrelse hade önskat kunna använda statistik över kommunanställda dietister från exempelvis Kolada, en öppen databas för kommuner och regioner som drivs av </a:t>
            </a:r>
            <a:r>
              <a:rPr lang="sv-SE" b="0" i="0">
                <a:solidFill>
                  <a:srgbClr val="333333"/>
                </a:solidFill>
                <a:latin typeface="Roboto"/>
                <a:ea typeface="Roboto"/>
                <a:cs typeface="Roboto"/>
                <a:sym typeface="Roboto"/>
              </a:rPr>
              <a:t>Rådet för främjande av kommunala analyser (RKA) och Sveriges Kommuner och Regioner (SKR) men då dietist inte </a:t>
            </a:r>
            <a:r>
              <a:rPr lang="sv-SE"/>
              <a:t>redovisas som en egen yrkesgrupp utan ihop med andra yrkesgrupper i statistiken för kommunanställda har statistiken från </a:t>
            </a:r>
            <a:r>
              <a:rPr lang="sv-SE" i="1"/>
              <a:t>Kommunnätverket för dietister </a:t>
            </a:r>
            <a:r>
              <a:rPr lang="sv-SE"/>
              <a:t>bedömts ge en mer tillförlitlig bild.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Utöver statistiken som DRF:s styrelse sammanställt och som redogör för antalet dietisttjänster i region och kommun finns också statistik från Socialstyrelsens Nationella planeringsstödet (NPS) 2022 som kan vara relevant att dela i denna kontext. </a:t>
            </a:r>
            <a:r>
              <a:rPr lang="sv-SE" b="0" i="0">
                <a:solidFill>
                  <a:srgbClr val="262626"/>
                </a:solidFill>
                <a:latin typeface="Jost"/>
                <a:ea typeface="Jost"/>
                <a:cs typeface="Jost"/>
                <a:sym typeface="Jost"/>
              </a:rPr>
              <a:t>Socialstyrelsen tar fortlöpande fram underlag för analys av tillgången och efterfrågan på hälso- och sjukvårdspersonal och sammanställer i NPS. Syftet är att skapa en informativ bild över kompetensförsörjningen inom hälso- och sjukvården och tandvård för att möta upp deras kärnuppdrag.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legitimations- och sysselsättningsstatus per 100 000 invånare och län för de medelstora legitimationsyrkena inom hälso-och sjukvården. Där ingår dietist med ett riksgenomsnitt på 13 dietister per 100 000 invånare.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utfärdade legitimationer, söktryck och examensfrekvens för de olika legitimationsyrkena inom hälso- och sjukvården.</a:t>
            </a:r>
            <a:r>
              <a:rPr lang="sv-SE" i="0">
                <a:highlight>
                  <a:srgbClr val="FFFF00"/>
                </a:highlight>
              </a:rPr>
              <a:t> </a:t>
            </a:r>
            <a:endParaRPr/>
          </a:p>
          <a:p>
            <a:pPr marL="0" lvl="0" indent="0" algn="l" rtl="0">
              <a:lnSpc>
                <a:spcPct val="100000"/>
              </a:lnSpc>
              <a:spcBef>
                <a:spcPts val="0"/>
              </a:spcBef>
              <a:spcAft>
                <a:spcPts val="0"/>
              </a:spcAft>
              <a:buSzPts val="1100"/>
              <a:buNone/>
            </a:pPr>
            <a:endParaRPr b="0" i="0">
              <a:solidFill>
                <a:srgbClr val="FF0000"/>
              </a:solidFill>
              <a:highlight>
                <a:srgbClr val="FFFF00"/>
              </a:highlight>
            </a:endParaRPr>
          </a:p>
          <a:p>
            <a:pPr marL="171450" lvl="0" indent="-171450" algn="l" rtl="0">
              <a:lnSpc>
                <a:spcPct val="100000"/>
              </a:lnSpc>
              <a:spcBef>
                <a:spcPts val="0"/>
              </a:spcBef>
              <a:spcAft>
                <a:spcPts val="0"/>
              </a:spcAft>
              <a:buClr>
                <a:schemeClr val="dk1"/>
              </a:buClr>
              <a:buSzPts val="1100"/>
              <a:buChar char="●"/>
            </a:pPr>
            <a:r>
              <a:rPr lang="sv-SE" b="0" i="0">
                <a:solidFill>
                  <a:schemeClr val="dk1"/>
                </a:solidFill>
              </a:rPr>
              <a:t>2 % fler legitimationer för dietister utfärdades under 2020 jämfört med 2016</a:t>
            </a:r>
            <a:endParaRPr i="0">
              <a:solidFill>
                <a:schemeClr val="dk1"/>
              </a:solidFill>
            </a:endParaRPr>
          </a:p>
          <a:p>
            <a:pPr marL="171450" lvl="0" indent="-171450" algn="l" rtl="0">
              <a:lnSpc>
                <a:spcPct val="100000"/>
              </a:lnSpc>
              <a:spcBef>
                <a:spcPts val="0"/>
              </a:spcBef>
              <a:spcAft>
                <a:spcPts val="0"/>
              </a:spcAft>
              <a:buSzPts val="1100"/>
              <a:buChar char="●"/>
            </a:pPr>
            <a:r>
              <a:rPr lang="sv-SE" i="0"/>
              <a:t>Söktrycket på höstterminen 2021 låg på 5,8</a:t>
            </a:r>
            <a:endParaRPr/>
          </a:p>
          <a:p>
            <a:pPr marL="171450" lvl="0" indent="-171450" algn="l" rtl="0">
              <a:lnSpc>
                <a:spcPct val="100000"/>
              </a:lnSpc>
              <a:spcBef>
                <a:spcPts val="0"/>
              </a:spcBef>
              <a:spcAft>
                <a:spcPts val="0"/>
              </a:spcAft>
              <a:buSzPts val="1100"/>
              <a:buChar char="●"/>
            </a:pPr>
            <a:r>
              <a:rPr lang="sv-SE" i="0"/>
              <a:t>Den genomsnittliga examensfrekvensen var 83 %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Figuren visar medelåldern bland syssels</a:t>
            </a:r>
            <a:r>
              <a:rPr lang="sv-SE"/>
              <a:t>a</a:t>
            </a:r>
            <a:r>
              <a:rPr lang="sv-SE" i="0"/>
              <a:t>tta inom legitimationsyrken i hälso- och sjukvården 2019. Medelåldern för dietister ligger på 41 år.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orsaker till sjukskrivningar på 90 dagar eller längre under 2020. </a:t>
            </a:r>
            <a:endParaRPr/>
          </a:p>
          <a:p>
            <a:pPr marL="0" lvl="0" indent="0" algn="l" rtl="0">
              <a:lnSpc>
                <a:spcPct val="100000"/>
              </a:lnSpc>
              <a:spcBef>
                <a:spcPts val="0"/>
              </a:spcBef>
              <a:spcAft>
                <a:spcPts val="0"/>
              </a:spcAft>
              <a:buSzPts val="1100"/>
              <a:buNone/>
            </a:pPr>
            <a:endParaRPr i="0"/>
          </a:p>
          <a:p>
            <a:pPr marL="171450" lvl="0" indent="-171450" algn="l" rtl="0">
              <a:lnSpc>
                <a:spcPct val="100000"/>
              </a:lnSpc>
              <a:spcBef>
                <a:spcPts val="0"/>
              </a:spcBef>
              <a:spcAft>
                <a:spcPts val="0"/>
              </a:spcAft>
              <a:buSzPts val="1100"/>
              <a:buChar char="●"/>
            </a:pPr>
            <a:r>
              <a:rPr lang="sv-SE" i="0"/>
              <a:t>158 sjukskrivningar av en dietist registrerades varav 35 stycken var på mer än 90 dagar vilket motsvarar 22 % av sjukskrivningar</a:t>
            </a:r>
            <a:endParaRPr/>
          </a:p>
          <a:p>
            <a:pPr marL="171450" lvl="0" indent="-171450" algn="l" rtl="0">
              <a:lnSpc>
                <a:spcPct val="100000"/>
              </a:lnSpc>
              <a:spcBef>
                <a:spcPts val="0"/>
              </a:spcBef>
              <a:spcAft>
                <a:spcPts val="0"/>
              </a:spcAft>
              <a:buSzPts val="1100"/>
              <a:buChar char="●"/>
            </a:pPr>
            <a:r>
              <a:rPr lang="sv-SE" i="0"/>
              <a:t>23 stycken sjukskrivningar berodde på psykisk ohälsa. Det saknas statistik på hur många sjukskrivningar som var relaterat till muskel- och skelett eller övriga diagnoser för dietister</a:t>
            </a:r>
            <a:endParaRPr i="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olika aktörers bedömning av tillgång och efterfrågan på legitimationsyrken inom hälso- och sjukvård samt tandvård. </a:t>
            </a:r>
            <a:endParaRPr/>
          </a:p>
          <a:p>
            <a:pPr marL="0" lvl="0" indent="0" algn="l" rtl="0">
              <a:lnSpc>
                <a:spcPct val="100000"/>
              </a:lnSpc>
              <a:spcBef>
                <a:spcPts val="0"/>
              </a:spcBef>
              <a:spcAft>
                <a:spcPts val="0"/>
              </a:spcAft>
              <a:buSzPts val="1100"/>
              <a:buNone/>
            </a:pPr>
            <a:endParaRPr i="0"/>
          </a:p>
          <a:p>
            <a:pPr marL="171450" lvl="0" indent="-171450" algn="l" rtl="0">
              <a:lnSpc>
                <a:spcPct val="100000"/>
              </a:lnSpc>
              <a:spcBef>
                <a:spcPts val="0"/>
              </a:spcBef>
              <a:spcAft>
                <a:spcPts val="0"/>
              </a:spcAft>
              <a:buSzPts val="1100"/>
              <a:buChar char="●"/>
            </a:pPr>
            <a:r>
              <a:rPr lang="sv-SE" i="0"/>
              <a:t>Av 21 tillfrågade regioner uppgav nio stycken att det råder balans på tillgång och efterfrågan av dietister och tolv stycken uppgav att det är brist på dietister</a:t>
            </a:r>
            <a:endParaRPr/>
          </a:p>
          <a:p>
            <a:pPr marL="171450" lvl="0" indent="-171450" algn="l" rtl="0">
              <a:lnSpc>
                <a:spcPct val="100000"/>
              </a:lnSpc>
              <a:spcBef>
                <a:spcPts val="0"/>
              </a:spcBef>
              <a:spcAft>
                <a:spcPts val="0"/>
              </a:spcAft>
              <a:buSzPts val="1100"/>
              <a:buChar char="●"/>
            </a:pPr>
            <a:r>
              <a:rPr lang="sv-SE" i="0"/>
              <a:t>Av 42 tillfrågade kommuner uppgav en kommun att det finns ett överskott på dietister, 92 stycken uppgav att det råder balans på tillgång och efterfrågan av dietister och sju stycken uppgav att det finns en brist på dietister</a:t>
            </a:r>
            <a:endParaRPr i="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Figuren visar andel av kommunerna som har anställd yrkesgrupp inom legitimationsyrken. Enbart 18 % av kommunerna har dietist anställd. </a:t>
            </a:r>
            <a:endParaRPr i="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4ed55b416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g24ed55b416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sv-SE">
                <a:solidFill>
                  <a:schemeClr val="dk1"/>
                </a:solidFill>
              </a:rPr>
              <a:t>Styrelsen för Dietisternas Riksförbund (DRF) har </a:t>
            </a:r>
            <a:r>
              <a:rPr lang="sv-SE" b="1">
                <a:solidFill>
                  <a:schemeClr val="dk1"/>
                </a:solidFill>
              </a:rPr>
              <a:t>sammanställt statistik över dietisttjänster i Sveriges regioner och kommuner </a:t>
            </a:r>
            <a:r>
              <a:rPr lang="sv-SE">
                <a:solidFill>
                  <a:schemeClr val="dk1"/>
                </a:solidFill>
              </a:rPr>
              <a:t>och skapat denna presentation. I slutet av presentationen har även ytterligare statistik från Socialstyrelsens Nationella planeringsstödet för 2022 tagits med. </a:t>
            </a:r>
            <a:endParaRPr>
              <a:solidFill>
                <a:schemeClr val="dk1"/>
              </a:solidFill>
            </a:endParaRPr>
          </a:p>
          <a:p>
            <a:pPr marL="158750" lvl="0" indent="0" algn="l" rtl="0">
              <a:lnSpc>
                <a:spcPct val="100000"/>
              </a:lnSpc>
              <a:spcBef>
                <a:spcPts val="0"/>
              </a:spcBef>
              <a:spcAft>
                <a:spcPts val="0"/>
              </a:spcAft>
              <a:buSzPts val="1100"/>
              <a:buNone/>
            </a:pPr>
            <a:endParaRPr i="1">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Figuren visar andel av kommuner som bedömer balans eller brist av legitimationsyrken. 91 % av kommunerna bedömer att det finns balans av dietister och 7 % att det finns en brist. </a:t>
            </a:r>
            <a:endParaRPr i="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a:t>Kommunernas bedömning av tillgång på dietist och andelen dietister anställda inom kommuner kan jämföras med siffror från Senior Alert 2022 som visar att 58 % av individer i hälso- och sjukvård i Sverige har risk för undernäring. 2016 låg siffran på 57 %. </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sv-SE"/>
              <a:t>Senior Alert är ett av Sveriges 100 nationella kvalitetsregister och ett verktyg för att stödja prevention för äldre personer som riskerar att falla, få trycksår, minska i vikt, utveckla ohälsa i munnen och/eller har problem med blåsdysfunktion.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Bonusfakta: </a:t>
            </a:r>
            <a:endParaRPr/>
          </a:p>
          <a:p>
            <a:pPr marL="171450" lvl="0" indent="-171450" algn="l" rtl="0">
              <a:lnSpc>
                <a:spcPct val="100000"/>
              </a:lnSpc>
              <a:spcBef>
                <a:spcPts val="0"/>
              </a:spcBef>
              <a:spcAft>
                <a:spcPts val="0"/>
              </a:spcAft>
              <a:buSzPts val="1100"/>
              <a:buChar char="●"/>
            </a:pPr>
            <a:r>
              <a:rPr lang="sv-SE" i="0"/>
              <a:t>2019 fanns drygt 1 900 legitimerade och sysselsatta dietister i Sverige. Drygt 1 300 av dem arbetade inom hälso- och sjukvård, varav 82 % inom offentlig sektor och 18 % i privat sektor</a:t>
            </a:r>
            <a:endParaRPr/>
          </a:p>
          <a:p>
            <a:pPr marL="171450" lvl="0" indent="-171450" algn="l" rtl="0">
              <a:lnSpc>
                <a:spcPct val="100000"/>
              </a:lnSpc>
              <a:spcBef>
                <a:spcPts val="0"/>
              </a:spcBef>
              <a:spcAft>
                <a:spcPts val="0"/>
              </a:spcAft>
              <a:buSzPts val="1100"/>
              <a:buChar char="●"/>
            </a:pPr>
            <a:r>
              <a:rPr lang="sv-SE" i="0"/>
              <a:t>Flest sysselsatta per 100 000 invånare fanns i Västerbotten och Uppsala län</a:t>
            </a:r>
            <a:endParaRPr/>
          </a:p>
          <a:p>
            <a:pPr marL="171450" lvl="0" indent="-171450" algn="l" rtl="0">
              <a:lnSpc>
                <a:spcPct val="100000"/>
              </a:lnSpc>
              <a:spcBef>
                <a:spcPts val="0"/>
              </a:spcBef>
              <a:spcAft>
                <a:spcPts val="0"/>
              </a:spcAft>
              <a:buSzPts val="1100"/>
              <a:buChar char="●"/>
            </a:pPr>
            <a:r>
              <a:rPr lang="sv-SE" i="0"/>
              <a:t>Mellan 2015-2019 ökade antalet sysselsatta i hälso- och sjukvården per 100 000 invånare med 9 %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Sammanställningen av statistik som DRF har gjort är uppdelad i tre delar:</a:t>
            </a:r>
            <a:endParaRPr/>
          </a:p>
          <a:p>
            <a:pPr marL="228600" lvl="0" indent="-228600" algn="l" rtl="0">
              <a:lnSpc>
                <a:spcPct val="100000"/>
              </a:lnSpc>
              <a:spcBef>
                <a:spcPts val="0"/>
              </a:spcBef>
              <a:spcAft>
                <a:spcPts val="0"/>
              </a:spcAft>
              <a:buSzPts val="1100"/>
              <a:buAutoNum type="arabicPeriod"/>
            </a:pPr>
            <a:r>
              <a:rPr lang="sv-SE"/>
              <a:t>Dietister anställda i regioner</a:t>
            </a:r>
            <a:endParaRPr/>
          </a:p>
          <a:p>
            <a:pPr marL="228600" lvl="0" indent="-228600" algn="l" rtl="0">
              <a:lnSpc>
                <a:spcPct val="100000"/>
              </a:lnSpc>
              <a:spcBef>
                <a:spcPts val="0"/>
              </a:spcBef>
              <a:spcAft>
                <a:spcPts val="0"/>
              </a:spcAft>
              <a:buSzPts val="1100"/>
              <a:buAutoNum type="arabicPeriod"/>
            </a:pPr>
            <a:r>
              <a:rPr lang="sv-SE"/>
              <a:t>Dietister anställda i regioner plus dietister anställda av privata vårdgivare som verkar på uppdrag av regioner</a:t>
            </a:r>
            <a:endParaRPr/>
          </a:p>
          <a:p>
            <a:pPr marL="228600" lvl="0" indent="-228600" algn="l" rtl="0">
              <a:lnSpc>
                <a:spcPct val="100000"/>
              </a:lnSpc>
              <a:spcBef>
                <a:spcPts val="0"/>
              </a:spcBef>
              <a:spcAft>
                <a:spcPts val="0"/>
              </a:spcAft>
              <a:buSzPts val="1100"/>
              <a:buAutoNum type="arabicPeriod"/>
            </a:pPr>
            <a:r>
              <a:rPr lang="sv-SE"/>
              <a:t>Dietister anställda i kommuner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Del 1, dietister anställda i region gås igenom först.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på bilden är från 2022 och visar antal årsarbetande dietister per 100 000 invånare per region. </a:t>
            </a:r>
            <a:r>
              <a:rPr lang="sv-SE" b="0" i="0">
                <a:solidFill>
                  <a:srgbClr val="000000"/>
                </a:solidFill>
                <a:latin typeface="arial"/>
                <a:ea typeface="arial"/>
                <a:cs typeface="arial"/>
                <a:sym typeface="arial"/>
              </a:rPr>
              <a:t>Årsarbetande betyder att antal anställda omräknas till heltidstjänster. Två anställda som arbetar halvtid blir exempelvis en årsarbetare.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för de dietister som är anställda av en region, det vill säga EJ dietister som arbetar för privat vårdgivare med uppdrag mot region.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på övergripande regionnivå och visar inte fördelning mellan exempelvis tjänster i primärvård respektive specialistvård.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a:t>Statistiken för regionanställda dietister kommer från Kolada, en öppen databas för kommuner och regioner som drivs av </a:t>
            </a:r>
            <a:r>
              <a:rPr lang="sv-SE" b="0" i="0">
                <a:solidFill>
                  <a:srgbClr val="333333"/>
                </a:solidFill>
                <a:latin typeface="Roboto"/>
                <a:ea typeface="Roboto"/>
                <a:cs typeface="Roboto"/>
                <a:sym typeface="Roboto"/>
              </a:rPr>
              <a:t>Rådet för främjande av kommunala analyser (RKA) och Sveriges Kommuner och Regioner (SKR). Kolada har för närvarande statistik på årsarbetande dietister från år </a:t>
            </a:r>
            <a:r>
              <a:rPr lang="sv-SE">
                <a:solidFill>
                  <a:srgbClr val="333333"/>
                </a:solidFill>
                <a:latin typeface="Roboto"/>
                <a:ea typeface="Roboto"/>
                <a:cs typeface="Roboto"/>
                <a:sym typeface="Roboto"/>
              </a:rPr>
              <a:t>2008 fram till år 2022. </a:t>
            </a:r>
            <a:endParaRPr/>
          </a:p>
          <a:p>
            <a:pPr marL="158750" marR="0" lvl="0" indent="0" algn="l" rtl="0">
              <a:lnSpc>
                <a:spcPct val="100000"/>
              </a:lnSpc>
              <a:spcBef>
                <a:spcPts val="0"/>
              </a:spcBef>
              <a:spcAft>
                <a:spcPts val="0"/>
              </a:spcAft>
              <a:buClr>
                <a:srgbClr val="000000"/>
              </a:buClr>
              <a:buSzPts val="1100"/>
              <a:buFont typeface="Arial"/>
              <a:buNone/>
            </a:pPr>
            <a:endParaRPr b="0" i="0">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r>
              <a:rPr lang="sv-SE" b="0" i="0">
                <a:solidFill>
                  <a:srgbClr val="333333"/>
                </a:solidFill>
                <a:latin typeface="Roboto"/>
                <a:ea typeface="Roboto"/>
                <a:cs typeface="Roboto"/>
                <a:sym typeface="Roboto"/>
              </a:rPr>
              <a:t>Direktlänk till utsökningen som gjordes i </a:t>
            </a:r>
            <a:r>
              <a:rPr lang="sv-SE">
                <a:solidFill>
                  <a:srgbClr val="333333"/>
                </a:solidFill>
                <a:latin typeface="Roboto"/>
                <a:ea typeface="Roboto"/>
                <a:cs typeface="Roboto"/>
                <a:sym typeface="Roboto"/>
              </a:rPr>
              <a:t>maj </a:t>
            </a:r>
            <a:r>
              <a:rPr lang="sv-SE" b="0" i="0">
                <a:solidFill>
                  <a:srgbClr val="333333"/>
                </a:solidFill>
                <a:latin typeface="Roboto"/>
                <a:ea typeface="Roboto"/>
                <a:cs typeface="Roboto"/>
                <a:sym typeface="Roboto"/>
              </a:rPr>
              <a:t>2023: </a:t>
            </a:r>
            <a:r>
              <a:rPr lang="sv-SE">
                <a:solidFill>
                  <a:srgbClr val="333333"/>
                </a:solidFill>
                <a:latin typeface="Roboto"/>
                <a:ea typeface="Roboto"/>
                <a:cs typeface="Roboto"/>
                <a:sym typeface="Roboto"/>
              </a:rPr>
              <a:t>https://kolada.se/verktyg/fri-sokning/?kpis=23787&amp;years=30200,30199,30198,30197,30196&amp;municipals=2329&amp;rows=municipal,kpi&amp;visualization=bar-chart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Del 2, dietister anställda i region samt dietister anställda av privata vårdgivare som verkar på uppdrag av region, gås igenom härnäst.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på bilden är från 2020 och visar antal sysselsatta dietister per 100 000 invånare per region. Sysselsatta betyder att antalet individer som arbetar som dietist har sammanställts, oavsett tjänstgöringsgraden. De sysselsatta individerna kan alltså arbeta både heltid eller olika omfattningar av deltid. Fördelningen av heltidstjänster respektive deltidstjänster framgår inte i den här statistiken och det är inte omräknat till årsarbetande. </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för de som är anställda av en region samt de dietister som är anställda hos en privat vårdgivare som verkar på uppdrag av en region. Privat anställda dietister som arbetar hos vårdgivare eller organisation som inte verkar på uppdrag av en region är inte med i statistiken.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på övergripande regionnivå och visar inte fördelning mellan exempelvis tjänster i primärvård respektive specialistvård.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i="0"/>
              <a:t>Statistiken för region- och privatanställda dietister kommer från Socialstyrelsens databas för hälso- och sjukvårdspersonal i offentlig och privat regi. </a:t>
            </a:r>
            <a:endParaRPr/>
          </a:p>
          <a:p>
            <a:pPr marL="158750" marR="0" lvl="0" indent="0" algn="l" rtl="0">
              <a:lnSpc>
                <a:spcPct val="100000"/>
              </a:lnSpc>
              <a:spcBef>
                <a:spcPts val="0"/>
              </a:spcBef>
              <a:spcAft>
                <a:spcPts val="0"/>
              </a:spcAft>
              <a:buClr>
                <a:srgbClr val="000000"/>
              </a:buClr>
              <a:buSzPts val="1100"/>
              <a:buFont typeface="Arial"/>
              <a:buNone/>
            </a:pPr>
            <a:endParaRPr b="0" i="0">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r>
              <a:rPr lang="sv-SE" b="0" i="0">
                <a:solidFill>
                  <a:srgbClr val="333333"/>
                </a:solidFill>
                <a:latin typeface="Roboto"/>
                <a:ea typeface="Roboto"/>
                <a:cs typeface="Roboto"/>
                <a:sym typeface="Roboto"/>
              </a:rPr>
              <a:t>Direktlänk till utsökningen som gjordes i maj 2023: https://sdb.socialstyrelsen.se/if_per/resultat.aspx</a:t>
            </a:r>
            <a:endParaRPr/>
          </a:p>
          <a:p>
            <a:pPr marL="158750" marR="0" lvl="0" indent="0" algn="l" rtl="0">
              <a:lnSpc>
                <a:spcPct val="100000"/>
              </a:lnSpc>
              <a:spcBef>
                <a:spcPts val="0"/>
              </a:spcBef>
              <a:spcAft>
                <a:spcPts val="0"/>
              </a:spcAft>
              <a:buClr>
                <a:srgbClr val="000000"/>
              </a:buClr>
              <a:buSzPts val="1100"/>
              <a:buFont typeface="Arial"/>
              <a:buNone/>
            </a:pPr>
            <a:endParaRPr b="0" i="1">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sida">
  <p:cSld name="CUSTOM">
    <p:bg>
      <p:bgPr>
        <a:solidFill>
          <a:srgbClr val="DDE5D6"/>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2025200" y="1661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1" name="Google Shape;11;p24"/>
          <p:cNvPicPr preferRelativeResize="0"/>
          <p:nvPr/>
        </p:nvPicPr>
        <p:blipFill rotWithShape="1">
          <a:blip r:embed="rId2">
            <a:alphaModFix/>
          </a:blip>
          <a:srcRect/>
          <a:stretch/>
        </p:blipFill>
        <p:spPr>
          <a:xfrm>
            <a:off x="458500" y="437025"/>
            <a:ext cx="1323175" cy="649000"/>
          </a:xfrm>
          <a:prstGeom prst="rect">
            <a:avLst/>
          </a:prstGeom>
          <a:noFill/>
          <a:ln>
            <a:noFill/>
          </a:ln>
        </p:spPr>
      </p:pic>
      <p:sp>
        <p:nvSpPr>
          <p:cNvPr id="12" name="Google Shape;12;p24"/>
          <p:cNvSpPr txBox="1"/>
          <p:nvPr/>
        </p:nvSpPr>
        <p:spPr>
          <a:xfrm>
            <a:off x="458500" y="4550275"/>
            <a:ext cx="4384500" cy="46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0" i="0" u="none" strike="noStrike" cap="none">
                <a:solidFill>
                  <a:srgbClr val="2E651B"/>
                </a:solidFill>
                <a:latin typeface="Lato"/>
                <a:ea typeface="Lato"/>
                <a:cs typeface="Lato"/>
                <a:sym typeface="Lato"/>
              </a:rPr>
              <a:t>HÅLLBAR NUTRITION FÖR HÄLSA GENOM HELA LIVET</a:t>
            </a:r>
            <a:endParaRPr sz="1000" b="0" i="0" u="none" strike="noStrike" cap="none">
              <a:solidFill>
                <a:srgbClr val="2E651B"/>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sida" type="title">
  <p:cSld name="TITLE">
    <p:spTree>
      <p:nvGrpSpPr>
        <p:cNvPr id="1" name="Shape 13"/>
        <p:cNvGrpSpPr/>
        <p:nvPr/>
      </p:nvGrpSpPr>
      <p:grpSpPr>
        <a:xfrm>
          <a:off x="0" y="0"/>
          <a:ext cx="0" cy="0"/>
          <a:chOff x="0" y="0"/>
          <a:chExt cx="0" cy="0"/>
        </a:xfrm>
      </p:grpSpPr>
      <p:sp>
        <p:nvSpPr>
          <p:cNvPr id="14" name="Google Shape;14;p25"/>
          <p:cNvSpPr txBox="1">
            <a:spLocks noGrp="1"/>
          </p:cNvSpPr>
          <p:nvPr>
            <p:ph type="ctrTitle"/>
          </p:nvPr>
        </p:nvSpPr>
        <p:spPr>
          <a:xfrm>
            <a:off x="690350" y="728450"/>
            <a:ext cx="8520600" cy="133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8761D"/>
              </a:buClr>
              <a:buSzPts val="3600"/>
              <a:buFont typeface="Lato"/>
              <a:buNone/>
              <a:defRPr sz="3600" b="1">
                <a:solidFill>
                  <a:srgbClr val="38761D"/>
                </a:solidFill>
                <a:latin typeface="Lato"/>
                <a:ea typeface="Lato"/>
                <a:cs typeface="Lato"/>
                <a:sym typeface="La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5"/>
          <p:cNvSpPr txBox="1">
            <a:spLocks noGrp="1"/>
          </p:cNvSpPr>
          <p:nvPr>
            <p:ph type="subTitle" idx="1"/>
          </p:nvPr>
        </p:nvSpPr>
        <p:spPr>
          <a:xfrm>
            <a:off x="699600" y="2060750"/>
            <a:ext cx="85206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Lato Light"/>
              <a:buNone/>
              <a:defRPr sz="24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712025" y="670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E651B"/>
              </a:buClr>
              <a:buSzPts val="3600"/>
              <a:buFont typeface="Lato"/>
              <a:buNone/>
              <a:defRPr sz="3600" b="1" i="0" u="none" strike="noStrike" cap="none">
                <a:solidFill>
                  <a:srgbClr val="2E651B"/>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671750" y="1861450"/>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Light"/>
              <a:buChar char="●"/>
              <a:defRPr sz="1800" b="0" i="0" u="none" strike="noStrike" cap="none">
                <a:solidFill>
                  <a:schemeClr val="dk2"/>
                </a:solidFill>
                <a:latin typeface="Lato Light"/>
                <a:ea typeface="Lato Light"/>
                <a:cs typeface="Lato Light"/>
                <a:sym typeface="Lato Light"/>
              </a:defRPr>
            </a:lvl1pPr>
            <a:lvl2pPr marL="914400" marR="0" lvl="1"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2pPr>
            <a:lvl3pPr marL="1371600" marR="0" lvl="2"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3pPr>
            <a:lvl4pPr marL="1828800" marR="0" lvl="3"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4pPr>
            <a:lvl5pPr marL="2286000" marR="0" lvl="4"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5pPr>
            <a:lvl6pPr marL="2743200" marR="0" lvl="5"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6pPr>
            <a:lvl7pPr marL="3200400" marR="0" lvl="6"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7pPr>
            <a:lvl8pPr marL="3657600" marR="0" lvl="7"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8pPr>
            <a:lvl9pPr marL="4114800" marR="0" lvl="8" indent="-317500" algn="l" rtl="0">
              <a:lnSpc>
                <a:spcPct val="115000"/>
              </a:lnSpc>
              <a:spcBef>
                <a:spcPts val="1600"/>
              </a:spcBef>
              <a:spcAft>
                <a:spcPts val="160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ietisternasriksforbund@drf.n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drf.nu/bli-medlem/" TargetMode="External"/><Relationship Id="rId5" Type="http://schemas.openxmlformats.org/officeDocument/2006/relationships/hyperlink" Target="mailto:dietisternasriksforbund@drf.se" TargetMode="External"/><Relationship Id="rId4" Type="http://schemas.openxmlformats.org/officeDocument/2006/relationships/hyperlink" Target="http://www.drf.n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0"/>
        <p:cNvGrpSpPr/>
        <p:nvPr/>
      </p:nvGrpSpPr>
      <p:grpSpPr>
        <a:xfrm>
          <a:off x="0" y="0"/>
          <a:ext cx="0" cy="0"/>
          <a:chOff x="0" y="0"/>
          <a:chExt cx="0" cy="0"/>
        </a:xfrm>
      </p:grpSpPr>
      <p:sp>
        <p:nvSpPr>
          <p:cNvPr id="21" name="Google Shape;21;g24eea59186b_0_4"/>
          <p:cNvSpPr txBox="1">
            <a:spLocks noGrp="1"/>
          </p:cNvSpPr>
          <p:nvPr>
            <p:ph type="subTitle" idx="4294967295"/>
          </p:nvPr>
        </p:nvSpPr>
        <p:spPr>
          <a:xfrm>
            <a:off x="406500" y="1258675"/>
            <a:ext cx="85206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Lato Light"/>
              <a:buNone/>
            </a:pPr>
            <a:endParaRPr sz="3600" b="1" i="0" u="none" strike="noStrike" cap="none">
              <a:solidFill>
                <a:srgbClr val="2E651B"/>
              </a:solidFill>
              <a:latin typeface="Lato"/>
              <a:ea typeface="Lato"/>
              <a:cs typeface="Lato"/>
              <a:sym typeface="Lato"/>
            </a:endParaRPr>
          </a:p>
          <a:p>
            <a:pPr marL="0" marR="0" lvl="0" indent="0" algn="l" rtl="0">
              <a:lnSpc>
                <a:spcPct val="115000"/>
              </a:lnSpc>
              <a:spcBef>
                <a:spcPts val="0"/>
              </a:spcBef>
              <a:spcAft>
                <a:spcPts val="0"/>
              </a:spcAft>
              <a:buClr>
                <a:schemeClr val="dk2"/>
              </a:buClr>
              <a:buSzPts val="1800"/>
              <a:buFont typeface="Lato Light"/>
              <a:buNone/>
            </a:pPr>
            <a:endParaRPr sz="2000" b="0" i="0" u="none" strike="noStrike" cap="none">
              <a:solidFill>
                <a:srgbClr val="262626"/>
              </a:solidFill>
              <a:latin typeface="Lato Light"/>
              <a:ea typeface="Lato Light"/>
              <a:cs typeface="Lato Light"/>
              <a:sym typeface="Lato Light"/>
            </a:endParaRPr>
          </a:p>
          <a:p>
            <a:pPr marL="0" marR="0" lvl="0" indent="0" algn="l" rtl="0">
              <a:lnSpc>
                <a:spcPct val="100000"/>
              </a:lnSpc>
              <a:spcBef>
                <a:spcPts val="0"/>
              </a:spcBef>
              <a:spcAft>
                <a:spcPts val="0"/>
              </a:spcAft>
              <a:buClr>
                <a:schemeClr val="dk2"/>
              </a:buClr>
              <a:buSzPts val="2400"/>
              <a:buFont typeface="Lato Light"/>
              <a:buNone/>
            </a:pPr>
            <a:endParaRPr sz="1800" b="0" i="0" u="none" strike="noStrike" cap="none">
              <a:solidFill>
                <a:schemeClr val="dk2"/>
              </a:solidFill>
              <a:latin typeface="Lato Light"/>
              <a:ea typeface="Lato Light"/>
              <a:cs typeface="Lato Light"/>
              <a:sym typeface="Lato Light"/>
            </a:endParaRPr>
          </a:p>
        </p:txBody>
      </p:sp>
      <p:sp>
        <p:nvSpPr>
          <p:cNvPr id="22" name="Google Shape;22;g24eea59186b_0_4"/>
          <p:cNvSpPr txBox="1"/>
          <p:nvPr/>
        </p:nvSpPr>
        <p:spPr>
          <a:xfrm>
            <a:off x="623400" y="1393695"/>
            <a:ext cx="8520600" cy="307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sv-SE" sz="1600" b="0" i="0" u="none" strike="noStrike" cap="none">
                <a:solidFill>
                  <a:srgbClr val="262626"/>
                </a:solidFill>
                <a:latin typeface="Lato Light"/>
                <a:ea typeface="Lato Light"/>
                <a:cs typeface="Lato Light"/>
                <a:sym typeface="Lato Light"/>
              </a:rPr>
              <a:t>Styrelsen för Dietisternas Riksförbund (DRF) har sammanställt statistik över dietisttjänster i Sveriges regioner och kommuner med syfte att uppmärksamma den varierande tillgången till dietist i Sverige. </a:t>
            </a:r>
            <a:endParaRPr sz="1400" b="0" i="0" u="none" strike="noStrike" cap="none">
              <a:solidFill>
                <a:srgbClr val="26262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262626"/>
              </a:solidFill>
              <a:latin typeface="Lato Light"/>
              <a:ea typeface="Lato Light"/>
              <a:cs typeface="Lato Light"/>
              <a:sym typeface="Lato Light"/>
            </a:endParaRPr>
          </a:p>
          <a:p>
            <a:pPr marL="0" marR="0" lvl="0" indent="0" algn="l" rtl="0">
              <a:lnSpc>
                <a:spcPct val="115000"/>
              </a:lnSpc>
              <a:spcBef>
                <a:spcPts val="0"/>
              </a:spcBef>
              <a:spcAft>
                <a:spcPts val="0"/>
              </a:spcAft>
              <a:buClr>
                <a:srgbClr val="000000"/>
              </a:buClr>
              <a:buSzPts val="1600"/>
              <a:buFont typeface="Arial"/>
              <a:buNone/>
            </a:pPr>
            <a:r>
              <a:rPr lang="sv-SE" sz="1600" b="0" i="0" u="none" strike="noStrike" cap="none">
                <a:solidFill>
                  <a:srgbClr val="262626"/>
                </a:solidFill>
                <a:latin typeface="Lato Light"/>
                <a:ea typeface="Lato Light"/>
                <a:cs typeface="Lato Light"/>
                <a:sym typeface="Lato Light"/>
              </a:rPr>
              <a:t>Statistiken har samlats i denna presentation som får delas och visas fritt men inte ändras. I anteckningsfältet för respektive bild finns förklaringar som kan användas vid föredrag av presentationen. </a:t>
            </a:r>
            <a:endParaRPr sz="1400" b="0" i="0" u="none" strike="noStrike" cap="none">
              <a:solidFill>
                <a:srgbClr val="26262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262626"/>
              </a:solidFill>
              <a:latin typeface="Lato Light"/>
              <a:ea typeface="Lato Light"/>
              <a:cs typeface="Lato Light"/>
              <a:sym typeface="Lato Light"/>
            </a:endParaRPr>
          </a:p>
          <a:p>
            <a:pPr marL="0" marR="0" lvl="0" indent="0" algn="l" rtl="0">
              <a:lnSpc>
                <a:spcPct val="115000"/>
              </a:lnSpc>
              <a:spcBef>
                <a:spcPts val="0"/>
              </a:spcBef>
              <a:spcAft>
                <a:spcPts val="0"/>
              </a:spcAft>
              <a:buClr>
                <a:srgbClr val="000000"/>
              </a:buClr>
              <a:buSzPts val="1600"/>
              <a:buFont typeface="Arial"/>
              <a:buNone/>
            </a:pPr>
            <a:r>
              <a:rPr lang="sv-SE" sz="1600" b="0" i="0" u="none" strike="noStrike" cap="none">
                <a:solidFill>
                  <a:srgbClr val="262626"/>
                </a:solidFill>
                <a:latin typeface="Lato Light"/>
                <a:ea typeface="Lato Light"/>
                <a:cs typeface="Lato Light"/>
                <a:sym typeface="Lato Light"/>
              </a:rPr>
              <a:t>Hör gärna av dig till DRF:s styrelse vid frågor eller för att ge återkoppling. Du når styrelsens via mail:</a:t>
            </a:r>
            <a:r>
              <a:rPr lang="sv-SE" sz="1600" b="0" i="0" u="none" strike="noStrike" cap="none">
                <a:solidFill>
                  <a:srgbClr val="2D651B"/>
                </a:solidFill>
                <a:latin typeface="Lato Light"/>
                <a:ea typeface="Lato Light"/>
                <a:cs typeface="Lato Light"/>
                <a:sym typeface="Lato Light"/>
              </a:rPr>
              <a:t> </a:t>
            </a:r>
            <a:r>
              <a:rPr lang="sv-SE" sz="1600" b="0" i="0" u="sng" strike="noStrike" cap="none">
                <a:solidFill>
                  <a:srgbClr val="2D651B"/>
                </a:solidFill>
                <a:latin typeface="Lato Light"/>
                <a:ea typeface="Lato Light"/>
                <a:cs typeface="Lato Light"/>
                <a:sym typeface="Lato Light"/>
                <a:hlinkClick r:id="rId3">
                  <a:extLst>
                    <a:ext uri="{A12FA001-AC4F-418D-AE19-62706E023703}">
                      <ahyp:hlinkClr xmlns:ahyp="http://schemas.microsoft.com/office/drawing/2018/hyperlinkcolor" val="tx"/>
                    </a:ext>
                  </a:extLst>
                </a:hlinkClick>
              </a:rPr>
              <a:t>dietisternasriksforbund@drf.nu</a:t>
            </a:r>
            <a:endParaRPr sz="1600" b="0" i="0" u="none" strike="noStrike" cap="none">
              <a:solidFill>
                <a:srgbClr val="2D651B"/>
              </a:solidFill>
              <a:latin typeface="Lato Light"/>
              <a:ea typeface="Lato Light"/>
              <a:cs typeface="Lato Light"/>
              <a:sym typeface="Lato Ligh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262626"/>
              </a:solidFill>
              <a:latin typeface="Lato Light"/>
              <a:ea typeface="Lato Light"/>
              <a:cs typeface="Lato Light"/>
              <a:sym typeface="La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g24eea59186b_0_4"/>
          <p:cNvSpPr txBox="1">
            <a:spLocks noGrp="1"/>
          </p:cNvSpPr>
          <p:nvPr>
            <p:ph type="ctrTitle" idx="4294967295"/>
          </p:nvPr>
        </p:nvSpPr>
        <p:spPr>
          <a:xfrm>
            <a:off x="2457100" y="689575"/>
            <a:ext cx="5471100" cy="70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E651B"/>
              </a:buClr>
              <a:buSzPts val="3600"/>
              <a:buFont typeface="Lato"/>
              <a:buNone/>
            </a:pPr>
            <a:r>
              <a:rPr lang="sv-SE" sz="2800" b="1" i="0" u="none" strike="noStrike" cap="none">
                <a:solidFill>
                  <a:srgbClr val="2D651B"/>
                </a:solidFill>
                <a:latin typeface="Lato"/>
                <a:ea typeface="Lato"/>
                <a:cs typeface="Lato"/>
                <a:sym typeface="Lato"/>
              </a:rPr>
              <a:t>Information om presentationen</a:t>
            </a:r>
            <a:endParaRPr sz="2800" b="1" i="0" u="none" strike="noStrike" cap="none">
              <a:solidFill>
                <a:srgbClr val="2D651B"/>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74"/>
        <p:cNvGrpSpPr/>
        <p:nvPr/>
      </p:nvGrpSpPr>
      <p:grpSpPr>
        <a:xfrm>
          <a:off x="0" y="0"/>
          <a:ext cx="0" cy="0"/>
          <a:chOff x="0" y="0"/>
          <a:chExt cx="0" cy="0"/>
        </a:xfrm>
      </p:grpSpPr>
      <p:sp>
        <p:nvSpPr>
          <p:cNvPr id="75" name="Google Shape;75;p9"/>
          <p:cNvSpPr txBox="1">
            <a:spLocks noGrp="1"/>
          </p:cNvSpPr>
          <p:nvPr>
            <p:ph type="subTitle" idx="1"/>
          </p:nvPr>
        </p:nvSpPr>
        <p:spPr>
          <a:xfrm>
            <a:off x="623400" y="1622437"/>
            <a:ext cx="8520600" cy="13697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sz="2400">
                <a:solidFill>
                  <a:schemeClr val="dk1"/>
                </a:solidFill>
              </a:rPr>
              <a:t>Dietister anställda i kommun</a:t>
            </a:r>
            <a:endParaRPr>
              <a:solidFill>
                <a:schemeClr val="dk1"/>
              </a:solidFill>
            </a:endParaRPr>
          </a:p>
        </p:txBody>
      </p:sp>
      <p:sp>
        <p:nvSpPr>
          <p:cNvPr id="76" name="Google Shape;76;p9"/>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Del 3</a:t>
            </a:r>
            <a:endParaRPr sz="3000">
              <a:solidFill>
                <a:srgbClr val="2D651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80"/>
        <p:cNvGrpSpPr/>
        <p:nvPr/>
      </p:nvGrpSpPr>
      <p:grpSpPr>
        <a:xfrm>
          <a:off x="0" y="0"/>
          <a:ext cx="0" cy="0"/>
          <a:chOff x="0" y="0"/>
          <a:chExt cx="0" cy="0"/>
        </a:xfrm>
      </p:grpSpPr>
      <p:pic>
        <p:nvPicPr>
          <p:cNvPr id="81" name="Google Shape;81;p10"/>
          <p:cNvPicPr preferRelativeResize="0"/>
          <p:nvPr/>
        </p:nvPicPr>
        <p:blipFill rotWithShape="1">
          <a:blip r:embed="rId3">
            <a:alphaModFix/>
          </a:blip>
          <a:srcRect/>
          <a:stretch/>
        </p:blipFill>
        <p:spPr>
          <a:xfrm>
            <a:off x="965142" y="334486"/>
            <a:ext cx="7213716" cy="4474527"/>
          </a:xfrm>
          <a:prstGeom prst="rect">
            <a:avLst/>
          </a:prstGeom>
          <a:noFill/>
          <a:ln>
            <a:noFill/>
          </a:ln>
        </p:spPr>
      </p:pic>
      <p:sp>
        <p:nvSpPr>
          <p:cNvPr id="82" name="Google Shape;82;p10"/>
          <p:cNvSpPr txBox="1"/>
          <p:nvPr/>
        </p:nvSpPr>
        <p:spPr>
          <a:xfrm>
            <a:off x="125511" y="4696847"/>
            <a:ext cx="22077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Kommunnätverket för dietister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86"/>
        <p:cNvGrpSpPr/>
        <p:nvPr/>
      </p:nvGrpSpPr>
      <p:grpSpPr>
        <a:xfrm>
          <a:off x="0" y="0"/>
          <a:ext cx="0" cy="0"/>
          <a:chOff x="0" y="0"/>
          <a:chExt cx="0" cy="0"/>
        </a:xfrm>
      </p:grpSpPr>
      <p:sp>
        <p:nvSpPr>
          <p:cNvPr id="87" name="Google Shape;87;p11"/>
          <p:cNvSpPr txBox="1"/>
          <p:nvPr/>
        </p:nvSpPr>
        <p:spPr>
          <a:xfrm>
            <a:off x="83347" y="4638182"/>
            <a:ext cx="186181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Kommunnätverket för dietister</a:t>
            </a:r>
            <a:endParaRPr sz="1400" b="0" i="0" u="none" strike="noStrike" cap="none">
              <a:solidFill>
                <a:srgbClr val="000000"/>
              </a:solidFill>
              <a:latin typeface="Arial"/>
              <a:ea typeface="Arial"/>
              <a:cs typeface="Arial"/>
              <a:sym typeface="Arial"/>
            </a:endParaRPr>
          </a:p>
        </p:txBody>
      </p:sp>
      <p:pic>
        <p:nvPicPr>
          <p:cNvPr id="88" name="Google Shape;88;p11"/>
          <p:cNvPicPr preferRelativeResize="0"/>
          <p:nvPr/>
        </p:nvPicPr>
        <p:blipFill rotWithShape="1">
          <a:blip r:embed="rId3">
            <a:alphaModFix/>
          </a:blip>
          <a:srcRect/>
          <a:stretch/>
        </p:blipFill>
        <p:spPr>
          <a:xfrm>
            <a:off x="326039" y="503676"/>
            <a:ext cx="8491922" cy="38870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ubTitle" idx="1"/>
          </p:nvPr>
        </p:nvSpPr>
        <p:spPr>
          <a:xfrm>
            <a:off x="842750" y="2079637"/>
            <a:ext cx="8520600" cy="13697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sz="2400">
                <a:solidFill>
                  <a:schemeClr val="dk1"/>
                </a:solidFill>
              </a:rPr>
              <a:t>Nationella planeringsstödet 2022</a:t>
            </a:r>
            <a:endParaRPr>
              <a:solidFill>
                <a:schemeClr val="dk1"/>
              </a:solidFill>
            </a:endParaRPr>
          </a:p>
        </p:txBody>
      </p:sp>
      <p:sp>
        <p:nvSpPr>
          <p:cNvPr id="94" name="Google Shape;94;p12"/>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Ytterligare statistik</a:t>
            </a:r>
            <a:endParaRPr sz="3000">
              <a:solidFill>
                <a:srgbClr val="2D651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3">
            <a:alphaModFix/>
          </a:blip>
          <a:srcRect/>
          <a:stretch/>
        </p:blipFill>
        <p:spPr>
          <a:xfrm>
            <a:off x="5934570" y="3645230"/>
            <a:ext cx="2586182" cy="1129998"/>
          </a:xfrm>
          <a:prstGeom prst="rect">
            <a:avLst/>
          </a:prstGeom>
          <a:noFill/>
          <a:ln>
            <a:noFill/>
          </a:ln>
        </p:spPr>
      </p:pic>
      <p:pic>
        <p:nvPicPr>
          <p:cNvPr id="100" name="Google Shape;100;p13"/>
          <p:cNvPicPr preferRelativeResize="0"/>
          <p:nvPr/>
        </p:nvPicPr>
        <p:blipFill rotWithShape="1">
          <a:blip r:embed="rId4">
            <a:alphaModFix/>
          </a:blip>
          <a:srcRect/>
          <a:stretch/>
        </p:blipFill>
        <p:spPr>
          <a:xfrm>
            <a:off x="623248" y="233362"/>
            <a:ext cx="4961532" cy="45418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a:stretch/>
        </p:blipFill>
        <p:spPr>
          <a:xfrm>
            <a:off x="5934570" y="3645230"/>
            <a:ext cx="2586182" cy="1129998"/>
          </a:xfrm>
          <a:prstGeom prst="rect">
            <a:avLst/>
          </a:prstGeom>
          <a:noFill/>
          <a:ln>
            <a:noFill/>
          </a:ln>
        </p:spPr>
      </p:pic>
      <p:pic>
        <p:nvPicPr>
          <p:cNvPr id="106" name="Google Shape;106;p14"/>
          <p:cNvPicPr preferRelativeResize="0"/>
          <p:nvPr/>
        </p:nvPicPr>
        <p:blipFill rotWithShape="1">
          <a:blip r:embed="rId4">
            <a:alphaModFix/>
          </a:blip>
          <a:srcRect/>
          <a:stretch/>
        </p:blipFill>
        <p:spPr>
          <a:xfrm>
            <a:off x="723719" y="221525"/>
            <a:ext cx="4555703" cy="4700449"/>
          </a:xfrm>
          <a:prstGeom prst="rect">
            <a:avLst/>
          </a:prstGeom>
          <a:noFill/>
          <a:ln>
            <a:noFill/>
          </a:ln>
        </p:spPr>
      </p:pic>
      <p:sp>
        <p:nvSpPr>
          <p:cNvPr id="107" name="Google Shape;107;p14"/>
          <p:cNvSpPr/>
          <p:nvPr/>
        </p:nvSpPr>
        <p:spPr>
          <a:xfrm>
            <a:off x="2220733" y="1606559"/>
            <a:ext cx="3255556" cy="295563"/>
          </a:xfrm>
          <a:prstGeom prst="ellipse">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a:stretch/>
        </p:blipFill>
        <p:spPr>
          <a:xfrm>
            <a:off x="6211661" y="3632833"/>
            <a:ext cx="2586182" cy="1129998"/>
          </a:xfrm>
          <a:prstGeom prst="rect">
            <a:avLst/>
          </a:prstGeom>
          <a:noFill/>
          <a:ln>
            <a:noFill/>
          </a:ln>
        </p:spPr>
      </p:pic>
      <p:pic>
        <p:nvPicPr>
          <p:cNvPr id="113" name="Google Shape;113;p15"/>
          <p:cNvPicPr preferRelativeResize="0"/>
          <p:nvPr/>
        </p:nvPicPr>
        <p:blipFill rotWithShape="1">
          <a:blip r:embed="rId4">
            <a:alphaModFix/>
          </a:blip>
          <a:srcRect/>
          <a:stretch/>
        </p:blipFill>
        <p:spPr>
          <a:xfrm>
            <a:off x="346157" y="640606"/>
            <a:ext cx="5640040" cy="38622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a:stretch/>
        </p:blipFill>
        <p:spPr>
          <a:xfrm>
            <a:off x="6059544" y="3826479"/>
            <a:ext cx="2586182" cy="1129998"/>
          </a:xfrm>
          <a:prstGeom prst="rect">
            <a:avLst/>
          </a:prstGeom>
          <a:noFill/>
          <a:ln>
            <a:noFill/>
          </a:ln>
        </p:spPr>
      </p:pic>
      <p:pic>
        <p:nvPicPr>
          <p:cNvPr id="119" name="Google Shape;119;p16"/>
          <p:cNvPicPr preferRelativeResize="0"/>
          <p:nvPr/>
        </p:nvPicPr>
        <p:blipFill rotWithShape="1">
          <a:blip r:embed="rId4">
            <a:alphaModFix/>
          </a:blip>
          <a:srcRect/>
          <a:stretch/>
        </p:blipFill>
        <p:spPr>
          <a:xfrm>
            <a:off x="434664" y="136512"/>
            <a:ext cx="4216849" cy="4870476"/>
          </a:xfrm>
          <a:prstGeom prst="rect">
            <a:avLst/>
          </a:prstGeom>
          <a:noFill/>
          <a:ln>
            <a:noFill/>
          </a:ln>
        </p:spPr>
      </p:pic>
      <p:sp>
        <p:nvSpPr>
          <p:cNvPr id="120" name="Google Shape;120;p16"/>
          <p:cNvSpPr/>
          <p:nvPr/>
        </p:nvSpPr>
        <p:spPr>
          <a:xfrm>
            <a:off x="329911" y="1602798"/>
            <a:ext cx="4321603" cy="223405"/>
          </a:xfrm>
          <a:prstGeom prst="ellipse">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a:stretch/>
        </p:blipFill>
        <p:spPr>
          <a:xfrm>
            <a:off x="6062103" y="3758574"/>
            <a:ext cx="2586182" cy="1129998"/>
          </a:xfrm>
          <a:prstGeom prst="rect">
            <a:avLst/>
          </a:prstGeom>
          <a:noFill/>
          <a:ln>
            <a:noFill/>
          </a:ln>
        </p:spPr>
      </p:pic>
      <p:pic>
        <p:nvPicPr>
          <p:cNvPr id="126" name="Google Shape;126;p17"/>
          <p:cNvPicPr preferRelativeResize="0"/>
          <p:nvPr/>
        </p:nvPicPr>
        <p:blipFill rotWithShape="1">
          <a:blip r:embed="rId4">
            <a:alphaModFix/>
          </a:blip>
          <a:srcRect/>
          <a:stretch/>
        </p:blipFill>
        <p:spPr>
          <a:xfrm>
            <a:off x="619434" y="254927"/>
            <a:ext cx="3798347" cy="4633645"/>
          </a:xfrm>
          <a:prstGeom prst="rect">
            <a:avLst/>
          </a:prstGeom>
          <a:noFill/>
          <a:ln>
            <a:noFill/>
          </a:ln>
        </p:spPr>
      </p:pic>
      <p:sp>
        <p:nvSpPr>
          <p:cNvPr id="127" name="Google Shape;127;p17"/>
          <p:cNvSpPr/>
          <p:nvPr/>
        </p:nvSpPr>
        <p:spPr>
          <a:xfrm>
            <a:off x="560438" y="3270417"/>
            <a:ext cx="3923071" cy="332509"/>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31"/>
        <p:cNvGrpSpPr/>
        <p:nvPr/>
      </p:nvGrpSpPr>
      <p:grpSpPr>
        <a:xfrm>
          <a:off x="0" y="0"/>
          <a:ext cx="0" cy="0"/>
          <a:chOff x="0" y="0"/>
          <a:chExt cx="0" cy="0"/>
        </a:xfrm>
      </p:grpSpPr>
      <p:pic>
        <p:nvPicPr>
          <p:cNvPr id="132" name="Google Shape;132;p18"/>
          <p:cNvPicPr preferRelativeResize="0"/>
          <p:nvPr/>
        </p:nvPicPr>
        <p:blipFill rotWithShape="1">
          <a:blip r:embed="rId3">
            <a:alphaModFix/>
          </a:blip>
          <a:srcRect/>
          <a:stretch/>
        </p:blipFill>
        <p:spPr>
          <a:xfrm>
            <a:off x="6382533" y="3586382"/>
            <a:ext cx="2586182" cy="1129998"/>
          </a:xfrm>
          <a:prstGeom prst="rect">
            <a:avLst/>
          </a:prstGeom>
          <a:noFill/>
          <a:ln>
            <a:noFill/>
          </a:ln>
        </p:spPr>
      </p:pic>
      <p:pic>
        <p:nvPicPr>
          <p:cNvPr id="133" name="Google Shape;133;p18"/>
          <p:cNvPicPr preferRelativeResize="0"/>
          <p:nvPr/>
        </p:nvPicPr>
        <p:blipFill rotWithShape="1">
          <a:blip r:embed="rId4">
            <a:alphaModFix/>
          </a:blip>
          <a:srcRect/>
          <a:stretch/>
        </p:blipFill>
        <p:spPr>
          <a:xfrm>
            <a:off x="319314" y="254928"/>
            <a:ext cx="5888717" cy="44614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g24ed55b4161_0_6"/>
          <p:cNvPicPr preferRelativeResize="0"/>
          <p:nvPr/>
        </p:nvPicPr>
        <p:blipFill rotWithShape="1">
          <a:blip r:embed="rId3">
            <a:alphaModFix/>
          </a:blip>
          <a:srcRect/>
          <a:stretch/>
        </p:blipFill>
        <p:spPr>
          <a:xfrm>
            <a:off x="270925" y="152400"/>
            <a:ext cx="8602138" cy="48387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a:stretch/>
        </p:blipFill>
        <p:spPr>
          <a:xfrm>
            <a:off x="6382533" y="3752337"/>
            <a:ext cx="2586182" cy="1129998"/>
          </a:xfrm>
          <a:prstGeom prst="rect">
            <a:avLst/>
          </a:prstGeom>
          <a:noFill/>
          <a:ln>
            <a:noFill/>
          </a:ln>
        </p:spPr>
      </p:pic>
      <p:pic>
        <p:nvPicPr>
          <p:cNvPr id="139" name="Google Shape;139;p19"/>
          <p:cNvPicPr preferRelativeResize="0"/>
          <p:nvPr/>
        </p:nvPicPr>
        <p:blipFill rotWithShape="1">
          <a:blip r:embed="rId4">
            <a:alphaModFix/>
          </a:blip>
          <a:srcRect/>
          <a:stretch/>
        </p:blipFill>
        <p:spPr>
          <a:xfrm>
            <a:off x="349456" y="963385"/>
            <a:ext cx="5796469" cy="391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a:stretch/>
        </p:blipFill>
        <p:spPr>
          <a:xfrm>
            <a:off x="-1" y="0"/>
            <a:ext cx="4807391" cy="2571750"/>
          </a:xfrm>
          <a:prstGeom prst="rect">
            <a:avLst/>
          </a:prstGeom>
          <a:noFill/>
          <a:ln>
            <a:noFill/>
          </a:ln>
        </p:spPr>
      </p:pic>
      <p:pic>
        <p:nvPicPr>
          <p:cNvPr id="145" name="Google Shape;145;p20"/>
          <p:cNvPicPr preferRelativeResize="0"/>
          <p:nvPr/>
        </p:nvPicPr>
        <p:blipFill rotWithShape="1">
          <a:blip r:embed="rId4">
            <a:alphaModFix/>
          </a:blip>
          <a:srcRect/>
          <a:stretch/>
        </p:blipFill>
        <p:spPr>
          <a:xfrm>
            <a:off x="4137434" y="2295847"/>
            <a:ext cx="5006566" cy="28476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49"/>
        <p:cNvGrpSpPr/>
        <p:nvPr/>
      </p:nvGrpSpPr>
      <p:grpSpPr>
        <a:xfrm>
          <a:off x="0" y="0"/>
          <a:ext cx="0" cy="0"/>
          <a:chOff x="0" y="0"/>
          <a:chExt cx="0" cy="0"/>
        </a:xfrm>
      </p:grpSpPr>
      <p:pic>
        <p:nvPicPr>
          <p:cNvPr id="150" name="Google Shape;150;p21"/>
          <p:cNvPicPr preferRelativeResize="0"/>
          <p:nvPr/>
        </p:nvPicPr>
        <p:blipFill rotWithShape="1">
          <a:blip r:embed="rId3">
            <a:alphaModFix/>
          </a:blip>
          <a:srcRect/>
          <a:stretch/>
        </p:blipFill>
        <p:spPr>
          <a:xfrm>
            <a:off x="496867" y="315246"/>
            <a:ext cx="3425256" cy="4513007"/>
          </a:xfrm>
          <a:prstGeom prst="rect">
            <a:avLst/>
          </a:prstGeom>
          <a:noFill/>
          <a:ln>
            <a:noFill/>
          </a:ln>
        </p:spPr>
      </p:pic>
      <p:pic>
        <p:nvPicPr>
          <p:cNvPr id="151" name="Google Shape;151;p21"/>
          <p:cNvPicPr preferRelativeResize="0"/>
          <p:nvPr/>
        </p:nvPicPr>
        <p:blipFill rotWithShape="1">
          <a:blip r:embed="rId4">
            <a:alphaModFix/>
          </a:blip>
          <a:srcRect/>
          <a:stretch/>
        </p:blipFill>
        <p:spPr>
          <a:xfrm>
            <a:off x="4572000" y="4390103"/>
            <a:ext cx="4505325" cy="438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2"/>
          <p:cNvPicPr preferRelativeResize="0"/>
          <p:nvPr/>
        </p:nvPicPr>
        <p:blipFill rotWithShape="1">
          <a:blip r:embed="rId3">
            <a:alphaModFix/>
          </a:blip>
          <a:srcRect l="742" r="9787"/>
          <a:stretch/>
        </p:blipFill>
        <p:spPr>
          <a:xfrm>
            <a:off x="0" y="2873500"/>
            <a:ext cx="9144000" cy="1577399"/>
          </a:xfrm>
          <a:prstGeom prst="rect">
            <a:avLst/>
          </a:prstGeom>
          <a:noFill/>
          <a:ln>
            <a:noFill/>
          </a:ln>
        </p:spPr>
      </p:pic>
      <p:sp>
        <p:nvSpPr>
          <p:cNvPr id="157" name="Google Shape;157;p22"/>
          <p:cNvSpPr txBox="1"/>
          <p:nvPr/>
        </p:nvSpPr>
        <p:spPr>
          <a:xfrm>
            <a:off x="448600" y="1683250"/>
            <a:ext cx="48402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0" u="none" strike="noStrike" cap="none" dirty="0">
                <a:solidFill>
                  <a:srgbClr val="2E651B"/>
                </a:solidFill>
                <a:latin typeface="Lato"/>
                <a:ea typeface="Lato"/>
                <a:cs typeface="Lato"/>
                <a:sym typeface="Lato"/>
              </a:rPr>
              <a:t>Hemsida: </a:t>
            </a:r>
            <a:r>
              <a:rPr lang="sv-SE" sz="2000" i="0" u="sng" strike="noStrike" cap="none" dirty="0">
                <a:solidFill>
                  <a:srgbClr val="2E651B"/>
                </a:solidFill>
                <a:latin typeface="Lato"/>
                <a:ea typeface="Lato"/>
                <a:cs typeface="Lato"/>
                <a:sym typeface="Lato"/>
                <a:hlinkClick r:id="rId4">
                  <a:extLst>
                    <a:ext uri="{A12FA001-AC4F-418D-AE19-62706E023703}">
                      <ahyp:hlinkClr xmlns:ahyp="http://schemas.microsoft.com/office/drawing/2018/hyperlinkcolor" val="tx"/>
                    </a:ext>
                  </a:extLst>
                </a:hlinkClick>
              </a:rPr>
              <a:t>www.drf.nu</a:t>
            </a:r>
            <a:r>
              <a:rPr lang="sv-SE" sz="2000" i="0" u="none" strike="noStrike" cap="none" dirty="0">
                <a:solidFill>
                  <a:srgbClr val="2E651B"/>
                </a:solidFill>
                <a:latin typeface="Lato"/>
                <a:ea typeface="Lato"/>
                <a:cs typeface="Lato"/>
                <a:sym typeface="Lato"/>
              </a:rPr>
              <a:t> </a:t>
            </a:r>
            <a:endParaRPr sz="2000" i="0" u="none" strike="noStrike" cap="none" dirty="0">
              <a:solidFill>
                <a:srgbClr val="2E651B"/>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2E651B"/>
              </a:solidFill>
              <a:latin typeface="Lato"/>
              <a:ea typeface="Lato"/>
              <a:cs typeface="Lato"/>
              <a:sym typeface="Lato"/>
            </a:endParaRPr>
          </a:p>
          <a:p>
            <a:pPr marL="0" marR="0" lvl="0" indent="0" algn="l" rtl="0">
              <a:lnSpc>
                <a:spcPct val="100000"/>
              </a:lnSpc>
              <a:spcBef>
                <a:spcPts val="0"/>
              </a:spcBef>
              <a:spcAft>
                <a:spcPts val="0"/>
              </a:spcAft>
              <a:buClr>
                <a:srgbClr val="000000"/>
              </a:buClr>
              <a:buSzPts val="2000"/>
              <a:buFont typeface="Arial"/>
              <a:buNone/>
            </a:pPr>
            <a:r>
              <a:rPr lang="sv-SE" sz="2000" b="1" i="0" u="none" strike="noStrike" cap="none" dirty="0">
                <a:solidFill>
                  <a:srgbClr val="2E651B"/>
                </a:solidFill>
                <a:latin typeface="Lato"/>
                <a:ea typeface="Lato"/>
                <a:cs typeface="Lato"/>
                <a:sym typeface="Lato"/>
              </a:rPr>
              <a:t>Kontakt: </a:t>
            </a:r>
            <a:r>
              <a:rPr lang="sv-SE" sz="2000" u="sng" dirty="0">
                <a:solidFill>
                  <a:srgbClr val="2E651B"/>
                </a:solidFill>
                <a:latin typeface="Lato"/>
                <a:ea typeface="Lato"/>
                <a:cs typeface="Lato"/>
                <a:sym typeface="Lato"/>
                <a:hlinkClick r:id="rId5">
                  <a:extLst>
                    <a:ext uri="{A12FA001-AC4F-418D-AE19-62706E023703}">
                      <ahyp:hlinkClr xmlns:ahyp="http://schemas.microsoft.com/office/drawing/2018/hyperlinkcolor" val="tx"/>
                    </a:ext>
                  </a:extLst>
                </a:hlinkClick>
              </a:rPr>
              <a:t>dietisternasriksforbund@drf.se</a:t>
            </a:r>
            <a:endParaRPr sz="1800" u="sng" dirty="0">
              <a:solidFill>
                <a:srgbClr val="2E651B"/>
              </a:solidFill>
              <a:latin typeface="Lato"/>
              <a:ea typeface="Lato"/>
              <a:cs typeface="Lato"/>
              <a:sym typeface="Lato"/>
            </a:endParaRPr>
          </a:p>
        </p:txBody>
      </p:sp>
      <p:sp>
        <p:nvSpPr>
          <p:cNvPr id="158" name="Google Shape;158;p22"/>
          <p:cNvSpPr/>
          <p:nvPr/>
        </p:nvSpPr>
        <p:spPr>
          <a:xfrm>
            <a:off x="4367900" y="390250"/>
            <a:ext cx="4113600" cy="1293000"/>
          </a:xfrm>
          <a:prstGeom prst="flowChartAlternateProcess">
            <a:avLst/>
          </a:prstGeom>
          <a:solidFill>
            <a:srgbClr val="2E651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txBox="1"/>
          <p:nvPr/>
        </p:nvSpPr>
        <p:spPr>
          <a:xfrm>
            <a:off x="4436750" y="390250"/>
            <a:ext cx="39759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SE" sz="1800" b="1" dirty="0">
                <a:solidFill>
                  <a:schemeClr val="lt1"/>
                </a:solidFill>
                <a:latin typeface="Lato"/>
                <a:ea typeface="Lato"/>
                <a:cs typeface="Lato"/>
                <a:sym typeface="Lato"/>
              </a:rPr>
              <a:t>Tips! Nu kan du vara medlem i DRF utan medlemskap i Naturvetarna </a:t>
            </a:r>
            <a:endParaRPr sz="1800" b="1" dirty="0">
              <a:solidFill>
                <a:schemeClr val="lt1"/>
              </a:solidFill>
              <a:latin typeface="Lato"/>
              <a:ea typeface="Lato"/>
              <a:cs typeface="Lato"/>
              <a:sym typeface="Lato"/>
            </a:endParaRPr>
          </a:p>
          <a:p>
            <a:pPr marL="0" lvl="0" indent="0" algn="ctr" rtl="0">
              <a:spcBef>
                <a:spcPts val="0"/>
              </a:spcBef>
              <a:spcAft>
                <a:spcPts val="0"/>
              </a:spcAft>
              <a:buNone/>
            </a:pPr>
            <a:endParaRPr sz="1800" b="1" dirty="0">
              <a:solidFill>
                <a:schemeClr val="lt1"/>
              </a:solidFill>
              <a:latin typeface="Lato"/>
              <a:ea typeface="Lato"/>
              <a:cs typeface="Lato"/>
              <a:sym typeface="Lato"/>
            </a:endParaRPr>
          </a:p>
          <a:p>
            <a:pPr marL="0" lvl="0" indent="0" algn="ctr" rtl="0">
              <a:spcBef>
                <a:spcPts val="0"/>
              </a:spcBef>
              <a:spcAft>
                <a:spcPts val="0"/>
              </a:spcAft>
              <a:buNone/>
            </a:pPr>
            <a:r>
              <a:rPr lang="sv-SE" sz="1800" dirty="0">
                <a:solidFill>
                  <a:schemeClr val="lt1"/>
                </a:solidFill>
                <a:latin typeface="Lato"/>
                <a:ea typeface="Lato"/>
                <a:cs typeface="Lato"/>
                <a:sym typeface="Lato"/>
              </a:rPr>
              <a:t>Mer information:  </a:t>
            </a:r>
            <a:r>
              <a:rPr lang="sv-SE" sz="1800" u="sng" dirty="0">
                <a:solidFill>
                  <a:schemeClr val="lt1"/>
                </a:solidFill>
                <a:latin typeface="Lato"/>
                <a:ea typeface="Lato"/>
                <a:cs typeface="Lato"/>
                <a:sym typeface="Lato"/>
                <a:hlinkClick r:id="rId6">
                  <a:extLst>
                    <a:ext uri="{A12FA001-AC4F-418D-AE19-62706E023703}">
                      <ahyp:hlinkClr xmlns:ahyp="http://schemas.microsoft.com/office/drawing/2018/hyperlinkcolor" val="tx"/>
                    </a:ext>
                  </a:extLst>
                </a:hlinkClick>
              </a:rPr>
              <a:t>drf.nu/bli-medlem/</a:t>
            </a:r>
            <a:endParaRPr sz="1800" dirty="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32"/>
        <p:cNvGrpSpPr/>
        <p:nvPr/>
      </p:nvGrpSpPr>
      <p:grpSpPr>
        <a:xfrm>
          <a:off x="0" y="0"/>
          <a:ext cx="0" cy="0"/>
          <a:chOff x="0" y="0"/>
          <a:chExt cx="0" cy="0"/>
        </a:xfrm>
      </p:grpSpPr>
      <p:sp>
        <p:nvSpPr>
          <p:cNvPr id="33" name="Google Shape;33;p2"/>
          <p:cNvSpPr txBox="1">
            <a:spLocks noGrp="1"/>
          </p:cNvSpPr>
          <p:nvPr>
            <p:ph type="subTitle" idx="1"/>
          </p:nvPr>
        </p:nvSpPr>
        <p:spPr>
          <a:xfrm>
            <a:off x="623400" y="1779149"/>
            <a:ext cx="8520600" cy="2801903"/>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Clr>
                <a:srgbClr val="262626"/>
              </a:buClr>
              <a:buSzPts val="2400"/>
              <a:buAutoNum type="arabicPeriod"/>
            </a:pPr>
            <a:r>
              <a:rPr lang="sv-SE" sz="2000" dirty="0">
                <a:solidFill>
                  <a:srgbClr val="26262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Dietister anställda i region (siffror från 2022)</a:t>
            </a:r>
            <a:endParaRPr dirty="0">
              <a:solidFill>
                <a:srgbClr val="262626"/>
              </a:solidFill>
            </a:endParaRPr>
          </a:p>
          <a:p>
            <a:pPr lvl="0" indent="-457200" algn="l" rtl="0">
              <a:lnSpc>
                <a:spcPct val="115000"/>
              </a:lnSpc>
              <a:spcBef>
                <a:spcPts val="0"/>
              </a:spcBef>
              <a:spcAft>
                <a:spcPts val="0"/>
              </a:spcAft>
              <a:buSzPts val="2400"/>
              <a:buFont typeface="+mj-lt"/>
              <a:buAutoNum type="arabicPeriod"/>
            </a:pPr>
            <a:endParaRPr sz="2000" dirty="0">
              <a:solidFill>
                <a:srgbClr val="262626"/>
              </a:solidFill>
            </a:endParaRPr>
          </a:p>
          <a:p>
            <a:pPr marL="457200" lvl="0" indent="-457200" algn="l" rtl="0">
              <a:lnSpc>
                <a:spcPct val="115000"/>
              </a:lnSpc>
              <a:spcBef>
                <a:spcPts val="0"/>
              </a:spcBef>
              <a:spcAft>
                <a:spcPts val="0"/>
              </a:spcAft>
              <a:buClr>
                <a:srgbClr val="262626"/>
              </a:buClr>
              <a:buSzPts val="2400"/>
              <a:buAutoNum type="arabicPeriod"/>
            </a:pPr>
            <a:r>
              <a:rPr lang="sv-SE" sz="2000" dirty="0">
                <a:solidFill>
                  <a:srgbClr val="262626"/>
                </a:solidFill>
              </a:rPr>
              <a:t>Dietister anställda i region samt dietister anställda av privata vårdgivare som verkar på uppdrag av region (siffror från 2020)</a:t>
            </a:r>
            <a:endParaRPr dirty="0">
              <a:solidFill>
                <a:srgbClr val="262626"/>
              </a:solidFill>
            </a:endParaRPr>
          </a:p>
          <a:p>
            <a:pPr marL="609600" lvl="0" indent="-457200" algn="l" rtl="0">
              <a:lnSpc>
                <a:spcPct val="115000"/>
              </a:lnSpc>
              <a:spcBef>
                <a:spcPts val="0"/>
              </a:spcBef>
              <a:spcAft>
                <a:spcPts val="0"/>
              </a:spcAft>
              <a:buSzPts val="2400"/>
              <a:buFont typeface="+mj-lt"/>
              <a:buAutoNum type="arabicPeriod"/>
            </a:pPr>
            <a:endParaRPr sz="2000" dirty="0">
              <a:solidFill>
                <a:srgbClr val="262626"/>
              </a:solidFill>
            </a:endParaRPr>
          </a:p>
          <a:p>
            <a:pPr marL="457200" lvl="0" indent="-457200" algn="l" rtl="0">
              <a:lnSpc>
                <a:spcPct val="115000"/>
              </a:lnSpc>
              <a:spcBef>
                <a:spcPts val="0"/>
              </a:spcBef>
              <a:spcAft>
                <a:spcPts val="0"/>
              </a:spcAft>
              <a:buClr>
                <a:srgbClr val="262626"/>
              </a:buClr>
              <a:buSzPts val="2400"/>
              <a:buAutoNum type="arabicPeriod"/>
            </a:pPr>
            <a:r>
              <a:rPr lang="sv-SE" sz="2000" dirty="0">
                <a:solidFill>
                  <a:srgbClr val="262626"/>
                </a:solidFill>
              </a:rPr>
              <a:t>Dietister anställda i kommun (siffror från 2022)</a:t>
            </a:r>
            <a:endParaRPr dirty="0">
              <a:solidFill>
                <a:srgbClr val="262626"/>
              </a:solidFill>
            </a:endParaRPr>
          </a:p>
          <a:p>
            <a:pPr marL="0" lvl="0" indent="0" algn="l" rtl="0">
              <a:lnSpc>
                <a:spcPct val="100000"/>
              </a:lnSpc>
              <a:spcBef>
                <a:spcPts val="0"/>
              </a:spcBef>
              <a:spcAft>
                <a:spcPts val="0"/>
              </a:spcAft>
              <a:buSzPts val="2400"/>
              <a:buNone/>
            </a:pPr>
            <a:endParaRPr dirty="0"/>
          </a:p>
        </p:txBody>
      </p:sp>
      <p:sp>
        <p:nvSpPr>
          <p:cNvPr id="34" name="Google Shape;34;p2"/>
          <p:cNvSpPr txBox="1">
            <a:spLocks noGrp="1"/>
          </p:cNvSpPr>
          <p:nvPr>
            <p:ph type="ctrTitle"/>
          </p:nvPr>
        </p:nvSpPr>
        <p:spPr>
          <a:xfrm>
            <a:off x="842749" y="652250"/>
            <a:ext cx="7613561"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2800">
                <a:solidFill>
                  <a:srgbClr val="2D651B"/>
                </a:solidFill>
              </a:rPr>
              <a:t>DRF:s sammanställning är uppdelad i tre delar</a:t>
            </a:r>
            <a:endParaRPr sz="2800">
              <a:solidFill>
                <a:srgbClr val="2D651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38"/>
        <p:cNvGrpSpPr/>
        <p:nvPr/>
      </p:nvGrpSpPr>
      <p:grpSpPr>
        <a:xfrm>
          <a:off x="0" y="0"/>
          <a:ext cx="0" cy="0"/>
          <a:chOff x="0" y="0"/>
          <a:chExt cx="0" cy="0"/>
        </a:xfrm>
      </p:grpSpPr>
      <p:sp>
        <p:nvSpPr>
          <p:cNvPr id="39" name="Google Shape;39;p3"/>
          <p:cNvSpPr txBox="1">
            <a:spLocks noGrp="1"/>
          </p:cNvSpPr>
          <p:nvPr>
            <p:ph type="subTitle" idx="1"/>
          </p:nvPr>
        </p:nvSpPr>
        <p:spPr>
          <a:xfrm>
            <a:off x="861525" y="1641650"/>
            <a:ext cx="8520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a:solidFill>
                  <a:schemeClr val="dk1"/>
                </a:solidFill>
              </a:rPr>
              <a:t>Dietister anställda i region </a:t>
            </a:r>
            <a:endParaRPr>
              <a:solidFill>
                <a:schemeClr val="dk1"/>
              </a:solidFill>
            </a:endParaRPr>
          </a:p>
          <a:p>
            <a:pPr marL="0" lvl="0" indent="0" algn="l" rtl="0">
              <a:lnSpc>
                <a:spcPct val="100000"/>
              </a:lnSpc>
              <a:spcBef>
                <a:spcPts val="0"/>
              </a:spcBef>
              <a:spcAft>
                <a:spcPts val="0"/>
              </a:spcAft>
              <a:buSzPts val="2400"/>
              <a:buNone/>
            </a:pPr>
            <a:endParaRPr/>
          </a:p>
        </p:txBody>
      </p:sp>
      <p:sp>
        <p:nvSpPr>
          <p:cNvPr id="40" name="Google Shape;40;p3"/>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Del 1</a:t>
            </a:r>
            <a:endParaRPr sz="3000">
              <a:solidFill>
                <a:srgbClr val="2D651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44"/>
        <p:cNvGrpSpPr/>
        <p:nvPr/>
      </p:nvGrpSpPr>
      <p:grpSpPr>
        <a:xfrm>
          <a:off x="0" y="0"/>
          <a:ext cx="0" cy="0"/>
          <a:chOff x="0" y="0"/>
          <a:chExt cx="0" cy="0"/>
        </a:xfrm>
      </p:grpSpPr>
      <p:sp>
        <p:nvSpPr>
          <p:cNvPr id="45" name="Google Shape;45;p4"/>
          <p:cNvSpPr txBox="1"/>
          <p:nvPr/>
        </p:nvSpPr>
        <p:spPr>
          <a:xfrm>
            <a:off x="126025" y="4639126"/>
            <a:ext cx="882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Kolada</a:t>
            </a:r>
            <a:endParaRPr sz="1100" b="0" i="0" u="none" strike="noStrike" cap="none">
              <a:solidFill>
                <a:srgbClr val="000000"/>
              </a:solidFill>
              <a:latin typeface="Arial"/>
              <a:ea typeface="Arial"/>
              <a:cs typeface="Arial"/>
              <a:sym typeface="Arial"/>
            </a:endParaRPr>
          </a:p>
        </p:txBody>
      </p:sp>
      <p:pic>
        <p:nvPicPr>
          <p:cNvPr id="46" name="Google Shape;46;p4"/>
          <p:cNvPicPr preferRelativeResize="0"/>
          <p:nvPr/>
        </p:nvPicPr>
        <p:blipFill rotWithShape="1">
          <a:blip r:embed="rId3">
            <a:alphaModFix/>
          </a:blip>
          <a:srcRect/>
          <a:stretch/>
        </p:blipFill>
        <p:spPr>
          <a:xfrm>
            <a:off x="1638300" y="481013"/>
            <a:ext cx="5867400" cy="418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50"/>
        <p:cNvGrpSpPr/>
        <p:nvPr/>
      </p:nvGrpSpPr>
      <p:grpSpPr>
        <a:xfrm>
          <a:off x="0" y="0"/>
          <a:ext cx="0" cy="0"/>
          <a:chOff x="0" y="0"/>
          <a:chExt cx="0" cy="0"/>
        </a:xfrm>
      </p:grpSpPr>
      <p:sp>
        <p:nvSpPr>
          <p:cNvPr id="51" name="Google Shape;51;p5"/>
          <p:cNvSpPr txBox="1"/>
          <p:nvPr/>
        </p:nvSpPr>
        <p:spPr>
          <a:xfrm>
            <a:off x="137101" y="4764088"/>
            <a:ext cx="1575862" cy="3078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Kolada</a:t>
            </a:r>
            <a:endParaRPr sz="1100" b="0" i="0" u="none" strike="noStrike" cap="none">
              <a:solidFill>
                <a:srgbClr val="000000"/>
              </a:solidFill>
              <a:latin typeface="Arial"/>
              <a:ea typeface="Arial"/>
              <a:cs typeface="Arial"/>
              <a:sym typeface="Arial"/>
            </a:endParaRPr>
          </a:p>
        </p:txBody>
      </p:sp>
      <p:pic>
        <p:nvPicPr>
          <p:cNvPr id="52" name="Google Shape;52;p5"/>
          <p:cNvPicPr preferRelativeResize="0"/>
          <p:nvPr/>
        </p:nvPicPr>
        <p:blipFill rotWithShape="1">
          <a:blip r:embed="rId3">
            <a:alphaModFix/>
          </a:blip>
          <a:srcRect/>
          <a:stretch/>
        </p:blipFill>
        <p:spPr>
          <a:xfrm>
            <a:off x="1123025" y="152400"/>
            <a:ext cx="689794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ubTitle" idx="1"/>
          </p:nvPr>
        </p:nvSpPr>
        <p:spPr>
          <a:xfrm>
            <a:off x="827379" y="1707497"/>
            <a:ext cx="7489242" cy="13697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sz="2400">
                <a:solidFill>
                  <a:schemeClr val="dk1"/>
                </a:solidFill>
              </a:rPr>
              <a:t>Dietister anställda i region samt dietister anställda av privata vårdgivare som verkar på uppdrag av region</a:t>
            </a:r>
            <a:endParaRPr>
              <a:solidFill>
                <a:schemeClr val="dk1"/>
              </a:solidFill>
            </a:endParaRPr>
          </a:p>
        </p:txBody>
      </p:sp>
      <p:sp>
        <p:nvSpPr>
          <p:cNvPr id="58" name="Google Shape;58;p6"/>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Del 2</a:t>
            </a:r>
            <a:endParaRPr sz="3000">
              <a:solidFill>
                <a:srgbClr val="2D651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62"/>
        <p:cNvGrpSpPr/>
        <p:nvPr/>
      </p:nvGrpSpPr>
      <p:grpSpPr>
        <a:xfrm>
          <a:off x="0" y="0"/>
          <a:ext cx="0" cy="0"/>
          <a:chOff x="0" y="0"/>
          <a:chExt cx="0" cy="0"/>
        </a:xfrm>
      </p:grpSpPr>
      <p:pic>
        <p:nvPicPr>
          <p:cNvPr id="63" name="Google Shape;63;p7"/>
          <p:cNvPicPr preferRelativeResize="0"/>
          <p:nvPr/>
        </p:nvPicPr>
        <p:blipFill rotWithShape="1">
          <a:blip r:embed="rId3">
            <a:alphaModFix/>
          </a:blip>
          <a:srcRect/>
          <a:stretch/>
        </p:blipFill>
        <p:spPr>
          <a:xfrm>
            <a:off x="1347788" y="585788"/>
            <a:ext cx="6448425" cy="3971925"/>
          </a:xfrm>
          <a:prstGeom prst="rect">
            <a:avLst/>
          </a:prstGeom>
          <a:noFill/>
          <a:ln>
            <a:noFill/>
          </a:ln>
        </p:spPr>
      </p:pic>
      <p:sp>
        <p:nvSpPr>
          <p:cNvPr id="64" name="Google Shape;64;p7"/>
          <p:cNvSpPr txBox="1"/>
          <p:nvPr/>
        </p:nvSpPr>
        <p:spPr>
          <a:xfrm>
            <a:off x="126025" y="4639125"/>
            <a:ext cx="1221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Socialstyrelsen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68"/>
        <p:cNvGrpSpPr/>
        <p:nvPr/>
      </p:nvGrpSpPr>
      <p:grpSpPr>
        <a:xfrm>
          <a:off x="0" y="0"/>
          <a:ext cx="0" cy="0"/>
          <a:chOff x="0" y="0"/>
          <a:chExt cx="0" cy="0"/>
        </a:xfrm>
      </p:grpSpPr>
      <p:pic>
        <p:nvPicPr>
          <p:cNvPr id="69" name="Google Shape;69;p8"/>
          <p:cNvPicPr preferRelativeResize="0"/>
          <p:nvPr/>
        </p:nvPicPr>
        <p:blipFill rotWithShape="1">
          <a:blip r:embed="rId3">
            <a:alphaModFix/>
          </a:blip>
          <a:srcRect/>
          <a:stretch/>
        </p:blipFill>
        <p:spPr>
          <a:xfrm>
            <a:off x="623400" y="307144"/>
            <a:ext cx="8070112" cy="4529211"/>
          </a:xfrm>
          <a:prstGeom prst="rect">
            <a:avLst/>
          </a:prstGeom>
          <a:noFill/>
          <a:ln>
            <a:noFill/>
          </a:ln>
        </p:spPr>
      </p:pic>
      <p:sp>
        <p:nvSpPr>
          <p:cNvPr id="70" name="Google Shape;70;p8"/>
          <p:cNvSpPr txBox="1"/>
          <p:nvPr/>
        </p:nvSpPr>
        <p:spPr>
          <a:xfrm>
            <a:off x="147734" y="4836355"/>
            <a:ext cx="157586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Socialstyrelsen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1561</Words>
  <Application>Microsoft Macintosh PowerPoint</Application>
  <PresentationFormat>Bildspel på skärmen (16:9)</PresentationFormat>
  <Paragraphs>95</Paragraphs>
  <Slides>23</Slides>
  <Notes>23</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Lato Light</vt:lpstr>
      <vt:lpstr>Roboto</vt:lpstr>
      <vt:lpstr>Arial</vt:lpstr>
      <vt:lpstr>Arial</vt:lpstr>
      <vt:lpstr>Lato</vt:lpstr>
      <vt:lpstr>Jost</vt:lpstr>
      <vt:lpstr>Simple Light</vt:lpstr>
      <vt:lpstr>Information om presentationen</vt:lpstr>
      <vt:lpstr>PowerPoint-presentation</vt:lpstr>
      <vt:lpstr>DRF:s sammanställning är uppdelad i tre delar</vt:lpstr>
      <vt:lpstr>Del 1</vt:lpstr>
      <vt:lpstr>PowerPoint-presentation</vt:lpstr>
      <vt:lpstr>PowerPoint-presentation</vt:lpstr>
      <vt:lpstr>Del 2</vt:lpstr>
      <vt:lpstr>PowerPoint-presentation</vt:lpstr>
      <vt:lpstr>PowerPoint-presentation</vt:lpstr>
      <vt:lpstr>Del 3</vt:lpstr>
      <vt:lpstr>PowerPoint-presentation</vt:lpstr>
      <vt:lpstr>PowerPoint-presentation</vt:lpstr>
      <vt:lpstr>Ytterligare statistik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presentationen</dc:title>
  <dc:creator>Amanda Weimar</dc:creator>
  <cp:lastModifiedBy>Anna Jörnvi</cp:lastModifiedBy>
  <cp:revision>5</cp:revision>
  <dcterms:modified xsi:type="dcterms:W3CDTF">2023-06-21T12:05:38Z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0x01010085FEDAEDC729194F95AB54B5C564367F</vt:lpwstr>
  </property>
</Properties>
</file>