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0439400" cy="7559675"/>
  <p:notesSz cx="6858000" cy="9144000"/>
  <p:embeddedFontLst>
    <p:embeddedFont>
      <p:font typeface="Oswald" pitchFamily="2" charset="77"/>
      <p:regular r:id="rId25"/>
      <p:bold r:id="rId26"/>
    </p:embeddedFont>
    <p:embeddedFont>
      <p:font typeface="Source Code Pro" panose="020B0509030403020204" pitchFamily="49"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
          <p15:clr>
            <a:srgbClr val="9AA0A6"/>
          </p15:clr>
        </p15:guide>
        <p15:guide id="2" pos="169">
          <p15:clr>
            <a:srgbClr val="9AA0A6"/>
          </p15:clr>
        </p15:guide>
        <p15:guide id="3" pos="3288">
          <p15:clr>
            <a:srgbClr val="9AA0A6"/>
          </p15:clr>
        </p15:guide>
        <p15:guide id="4" orient="horz" pos="1790">
          <p15:clr>
            <a:srgbClr val="9AA0A6"/>
          </p15:clr>
        </p15:guide>
        <p15:guide id="5" pos="6408">
          <p15:clr>
            <a:srgbClr val="9AA0A6"/>
          </p15:clr>
        </p15:guide>
        <p15:guide id="6" pos="193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38"/>
    <p:restoredTop sz="94641"/>
  </p:normalViewPr>
  <p:slideViewPr>
    <p:cSldViewPr snapToGrid="0">
      <p:cViewPr varScale="1">
        <p:scale>
          <a:sx n="175" d="100"/>
          <a:sy n="175" d="100"/>
        </p:scale>
        <p:origin x="168" y="632"/>
      </p:cViewPr>
      <p:guideLst>
        <p:guide orient="horz" pos="144"/>
        <p:guide pos="169"/>
        <p:guide pos="3288"/>
        <p:guide orient="horz" pos="1790"/>
        <p:guide pos="6408"/>
        <p:guide pos="19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61666" y="685800"/>
            <a:ext cx="47352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10f38d38f3_0_66: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10f38d38f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0f38d38f3_0_104: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0f38d38f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11ac30265_0_6: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11ac3026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0f38d38f3_0_107: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0f38d38f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0f38d38f3_0_36: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0f38d38f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0f38d38f3_0_110: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10f38d38f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10f38d38f3_0_41: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10f38d38f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0f38d38f3_0_113: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10f38d38f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10f38d38f3_0_46: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10f38d38f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0f38d38f3_0_116: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0f38d38f3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0f38d38f3_0_51: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0f38d38f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0f38d38f3_0_78: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0f38d38f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0f38d38f3_0_119: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0f38d38f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10f38d38f3_0_56: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10f38d38f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10f38d38f3_0_61: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10f38d38f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Lägg till länk. Snygga till sista raden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111ac30265_0_18: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111ac3026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10f38d38f3_0_17: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10f38d38f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10f38d38f3_0_98: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10f38d38f3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10f38d38f3_0_24: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10f38d38f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0f38d38f3_0_101: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0f38d38f3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10f38d38f3_0_31:notes"/>
          <p:cNvSpPr>
            <a:spLocks noGrp="1" noRot="1" noChangeAspect="1"/>
          </p:cNvSpPr>
          <p:nvPr>
            <p:ph type="sldImg" idx="2"/>
          </p:nvPr>
        </p:nvSpPr>
        <p:spPr>
          <a:xfrm>
            <a:off x="1062038" y="685800"/>
            <a:ext cx="47355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10f38d38f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825025" y="4311903"/>
            <a:ext cx="789900" cy="570900"/>
          </a:xfrm>
          <a:prstGeom prst="triangle">
            <a:avLst>
              <a:gd name="adj" fmla="val 50000"/>
            </a:avLst>
          </a:prstGeom>
          <a:solidFill>
            <a:schemeClr val="dk1"/>
          </a:solidFill>
          <a:ln>
            <a:noFill/>
          </a:ln>
        </p:spPr>
        <p:txBody>
          <a:bodyPr spcFirstLastPara="1" wrap="square" lIns="114375" tIns="114375" rIns="114375" bIns="114375" anchor="ctr" anchorCtr="0">
            <a:noAutofit/>
          </a:bodyPr>
          <a:lstStyle/>
          <a:p>
            <a:pPr marL="0" lvl="0" indent="0" algn="l" rtl="0">
              <a:spcBef>
                <a:spcPts val="0"/>
              </a:spcBef>
              <a:spcAft>
                <a:spcPts val="0"/>
              </a:spcAft>
              <a:buNone/>
            </a:pPr>
            <a:endParaRPr/>
          </a:p>
        </p:txBody>
      </p:sp>
      <p:sp>
        <p:nvSpPr>
          <p:cNvPr id="11" name="Google Shape;11;p2"/>
          <p:cNvSpPr/>
          <p:nvPr/>
        </p:nvSpPr>
        <p:spPr>
          <a:xfrm>
            <a:off x="-29" y="0"/>
            <a:ext cx="10440000" cy="4592100"/>
          </a:xfrm>
          <a:prstGeom prst="rect">
            <a:avLst/>
          </a:prstGeom>
          <a:solidFill>
            <a:schemeClr val="dk1"/>
          </a:solidFill>
          <a:ln>
            <a:noFill/>
          </a:ln>
        </p:spPr>
        <p:txBody>
          <a:bodyPr spcFirstLastPara="1" wrap="square" lIns="114375" tIns="114375" rIns="114375" bIns="11437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69452" y="947003"/>
            <a:ext cx="9456300" cy="3099900"/>
          </a:xfrm>
          <a:prstGeom prst="rect">
            <a:avLst/>
          </a:prstGeom>
        </p:spPr>
        <p:txBody>
          <a:bodyPr spcFirstLastPara="1" wrap="square" lIns="114375" tIns="114375" rIns="114375" bIns="114375" anchor="b" anchorCtr="0">
            <a:normAutofit/>
          </a:bodyPr>
          <a:lstStyle>
            <a:lvl1pPr lvl="0" algn="ctr">
              <a:spcBef>
                <a:spcPts val="0"/>
              </a:spcBef>
              <a:spcAft>
                <a:spcPts val="0"/>
              </a:spcAft>
              <a:buClr>
                <a:schemeClr val="lt1"/>
              </a:buClr>
              <a:buSzPts val="7500"/>
              <a:buNone/>
              <a:defRPr sz="7500">
                <a:solidFill>
                  <a:schemeClr val="lt1"/>
                </a:solidFill>
              </a:defRPr>
            </a:lvl1pPr>
            <a:lvl2pPr lvl="1" algn="ctr">
              <a:spcBef>
                <a:spcPts val="0"/>
              </a:spcBef>
              <a:spcAft>
                <a:spcPts val="0"/>
              </a:spcAft>
              <a:buClr>
                <a:schemeClr val="lt1"/>
              </a:buClr>
              <a:buSzPts val="7500"/>
              <a:buNone/>
              <a:defRPr sz="7500">
                <a:solidFill>
                  <a:schemeClr val="lt1"/>
                </a:solidFill>
              </a:defRPr>
            </a:lvl2pPr>
            <a:lvl3pPr lvl="2" algn="ctr">
              <a:spcBef>
                <a:spcPts val="0"/>
              </a:spcBef>
              <a:spcAft>
                <a:spcPts val="0"/>
              </a:spcAft>
              <a:buClr>
                <a:schemeClr val="lt1"/>
              </a:buClr>
              <a:buSzPts val="7500"/>
              <a:buNone/>
              <a:defRPr sz="7500">
                <a:solidFill>
                  <a:schemeClr val="lt1"/>
                </a:solidFill>
              </a:defRPr>
            </a:lvl3pPr>
            <a:lvl4pPr lvl="3" algn="ctr">
              <a:spcBef>
                <a:spcPts val="0"/>
              </a:spcBef>
              <a:spcAft>
                <a:spcPts val="0"/>
              </a:spcAft>
              <a:buClr>
                <a:schemeClr val="lt1"/>
              </a:buClr>
              <a:buSzPts val="7500"/>
              <a:buNone/>
              <a:defRPr sz="7500">
                <a:solidFill>
                  <a:schemeClr val="lt1"/>
                </a:solidFill>
              </a:defRPr>
            </a:lvl4pPr>
            <a:lvl5pPr lvl="4" algn="ctr">
              <a:spcBef>
                <a:spcPts val="0"/>
              </a:spcBef>
              <a:spcAft>
                <a:spcPts val="0"/>
              </a:spcAft>
              <a:buClr>
                <a:schemeClr val="lt1"/>
              </a:buClr>
              <a:buSzPts val="7500"/>
              <a:buNone/>
              <a:defRPr sz="7500">
                <a:solidFill>
                  <a:schemeClr val="lt1"/>
                </a:solidFill>
              </a:defRPr>
            </a:lvl5pPr>
            <a:lvl6pPr lvl="5" algn="ctr">
              <a:spcBef>
                <a:spcPts val="0"/>
              </a:spcBef>
              <a:spcAft>
                <a:spcPts val="0"/>
              </a:spcAft>
              <a:buClr>
                <a:schemeClr val="lt1"/>
              </a:buClr>
              <a:buSzPts val="7500"/>
              <a:buNone/>
              <a:defRPr sz="7500">
                <a:solidFill>
                  <a:schemeClr val="lt1"/>
                </a:solidFill>
              </a:defRPr>
            </a:lvl6pPr>
            <a:lvl7pPr lvl="6" algn="ctr">
              <a:spcBef>
                <a:spcPts val="0"/>
              </a:spcBef>
              <a:spcAft>
                <a:spcPts val="0"/>
              </a:spcAft>
              <a:buClr>
                <a:schemeClr val="lt1"/>
              </a:buClr>
              <a:buSzPts val="7500"/>
              <a:buNone/>
              <a:defRPr sz="7500">
                <a:solidFill>
                  <a:schemeClr val="lt1"/>
                </a:solidFill>
              </a:defRPr>
            </a:lvl7pPr>
            <a:lvl8pPr lvl="7" algn="ctr">
              <a:spcBef>
                <a:spcPts val="0"/>
              </a:spcBef>
              <a:spcAft>
                <a:spcPts val="0"/>
              </a:spcAft>
              <a:buClr>
                <a:schemeClr val="lt1"/>
              </a:buClr>
              <a:buSzPts val="7500"/>
              <a:buNone/>
              <a:defRPr sz="7500">
                <a:solidFill>
                  <a:schemeClr val="lt1"/>
                </a:solidFill>
              </a:defRPr>
            </a:lvl8pPr>
            <a:lvl9pPr lvl="8" algn="ctr">
              <a:spcBef>
                <a:spcPts val="0"/>
              </a:spcBef>
              <a:spcAft>
                <a:spcPts val="0"/>
              </a:spcAft>
              <a:buClr>
                <a:schemeClr val="lt1"/>
              </a:buClr>
              <a:buSzPts val="7500"/>
              <a:buNone/>
              <a:defRPr sz="7500">
                <a:solidFill>
                  <a:schemeClr val="lt1"/>
                </a:solidFill>
              </a:defRPr>
            </a:lvl9pPr>
          </a:lstStyle>
          <a:p>
            <a:endParaRPr/>
          </a:p>
        </p:txBody>
      </p:sp>
      <p:sp>
        <p:nvSpPr>
          <p:cNvPr id="13" name="Google Shape;13;p2"/>
          <p:cNvSpPr txBox="1">
            <a:spLocks noGrp="1"/>
          </p:cNvSpPr>
          <p:nvPr>
            <p:ph type="subTitle" idx="1"/>
          </p:nvPr>
        </p:nvSpPr>
        <p:spPr>
          <a:xfrm>
            <a:off x="469452" y="4994803"/>
            <a:ext cx="9456300" cy="1852800"/>
          </a:xfrm>
          <a:prstGeom prst="rect">
            <a:avLst/>
          </a:prstGeom>
        </p:spPr>
        <p:txBody>
          <a:bodyPr spcFirstLastPara="1" wrap="square" lIns="114375" tIns="114375" rIns="114375" bIns="114375" anchor="ctr" anchorCtr="0">
            <a:normAutofit/>
          </a:bodyPr>
          <a:lstStyle>
            <a:lvl1pPr lvl="0" algn="ctr">
              <a:lnSpc>
                <a:spcPct val="100000"/>
              </a:lnSpc>
              <a:spcBef>
                <a:spcPts val="0"/>
              </a:spcBef>
              <a:spcAft>
                <a:spcPts val="0"/>
              </a:spcAft>
              <a:buSzPts val="4500"/>
              <a:buFont typeface="Oswald"/>
              <a:buNone/>
              <a:defRPr sz="4500">
                <a:latin typeface="Oswald"/>
                <a:ea typeface="Oswald"/>
                <a:cs typeface="Oswald"/>
                <a:sym typeface="Oswald"/>
              </a:defRPr>
            </a:lvl1pPr>
            <a:lvl2pPr lvl="1" algn="ctr">
              <a:lnSpc>
                <a:spcPct val="100000"/>
              </a:lnSpc>
              <a:spcBef>
                <a:spcPts val="0"/>
              </a:spcBef>
              <a:spcAft>
                <a:spcPts val="0"/>
              </a:spcAft>
              <a:buSzPts val="4500"/>
              <a:buFont typeface="Oswald"/>
              <a:buNone/>
              <a:defRPr sz="4500">
                <a:latin typeface="Oswald"/>
                <a:ea typeface="Oswald"/>
                <a:cs typeface="Oswald"/>
                <a:sym typeface="Oswald"/>
              </a:defRPr>
            </a:lvl2pPr>
            <a:lvl3pPr lvl="2" algn="ctr">
              <a:lnSpc>
                <a:spcPct val="100000"/>
              </a:lnSpc>
              <a:spcBef>
                <a:spcPts val="0"/>
              </a:spcBef>
              <a:spcAft>
                <a:spcPts val="0"/>
              </a:spcAft>
              <a:buSzPts val="4500"/>
              <a:buFont typeface="Oswald"/>
              <a:buNone/>
              <a:defRPr sz="4500">
                <a:latin typeface="Oswald"/>
                <a:ea typeface="Oswald"/>
                <a:cs typeface="Oswald"/>
                <a:sym typeface="Oswald"/>
              </a:defRPr>
            </a:lvl3pPr>
            <a:lvl4pPr lvl="3" algn="ctr">
              <a:lnSpc>
                <a:spcPct val="100000"/>
              </a:lnSpc>
              <a:spcBef>
                <a:spcPts val="0"/>
              </a:spcBef>
              <a:spcAft>
                <a:spcPts val="0"/>
              </a:spcAft>
              <a:buSzPts val="4500"/>
              <a:buFont typeface="Oswald"/>
              <a:buNone/>
              <a:defRPr sz="4500">
                <a:latin typeface="Oswald"/>
                <a:ea typeface="Oswald"/>
                <a:cs typeface="Oswald"/>
                <a:sym typeface="Oswald"/>
              </a:defRPr>
            </a:lvl4pPr>
            <a:lvl5pPr lvl="4" algn="ctr">
              <a:lnSpc>
                <a:spcPct val="100000"/>
              </a:lnSpc>
              <a:spcBef>
                <a:spcPts val="0"/>
              </a:spcBef>
              <a:spcAft>
                <a:spcPts val="0"/>
              </a:spcAft>
              <a:buSzPts val="4500"/>
              <a:buFont typeface="Oswald"/>
              <a:buNone/>
              <a:defRPr sz="4500">
                <a:latin typeface="Oswald"/>
                <a:ea typeface="Oswald"/>
                <a:cs typeface="Oswald"/>
                <a:sym typeface="Oswald"/>
              </a:defRPr>
            </a:lvl5pPr>
            <a:lvl6pPr lvl="5" algn="ctr">
              <a:lnSpc>
                <a:spcPct val="100000"/>
              </a:lnSpc>
              <a:spcBef>
                <a:spcPts val="0"/>
              </a:spcBef>
              <a:spcAft>
                <a:spcPts val="0"/>
              </a:spcAft>
              <a:buSzPts val="4500"/>
              <a:buFont typeface="Oswald"/>
              <a:buNone/>
              <a:defRPr sz="4500">
                <a:latin typeface="Oswald"/>
                <a:ea typeface="Oswald"/>
                <a:cs typeface="Oswald"/>
                <a:sym typeface="Oswald"/>
              </a:defRPr>
            </a:lvl6pPr>
            <a:lvl7pPr lvl="6" algn="ctr">
              <a:lnSpc>
                <a:spcPct val="100000"/>
              </a:lnSpc>
              <a:spcBef>
                <a:spcPts val="0"/>
              </a:spcBef>
              <a:spcAft>
                <a:spcPts val="0"/>
              </a:spcAft>
              <a:buSzPts val="4500"/>
              <a:buFont typeface="Oswald"/>
              <a:buNone/>
              <a:defRPr sz="4500">
                <a:latin typeface="Oswald"/>
                <a:ea typeface="Oswald"/>
                <a:cs typeface="Oswald"/>
                <a:sym typeface="Oswald"/>
              </a:defRPr>
            </a:lvl7pPr>
            <a:lvl8pPr lvl="7" algn="ctr">
              <a:lnSpc>
                <a:spcPct val="100000"/>
              </a:lnSpc>
              <a:spcBef>
                <a:spcPts val="0"/>
              </a:spcBef>
              <a:spcAft>
                <a:spcPts val="0"/>
              </a:spcAft>
              <a:buSzPts val="4500"/>
              <a:buFont typeface="Oswald"/>
              <a:buNone/>
              <a:defRPr sz="4500">
                <a:latin typeface="Oswald"/>
                <a:ea typeface="Oswald"/>
                <a:cs typeface="Oswald"/>
                <a:sym typeface="Oswald"/>
              </a:defRPr>
            </a:lvl8pPr>
            <a:lvl9pPr lvl="8" algn="ctr">
              <a:lnSpc>
                <a:spcPct val="100000"/>
              </a:lnSpc>
              <a:spcBef>
                <a:spcPts val="0"/>
              </a:spcBef>
              <a:spcAft>
                <a:spcPts val="0"/>
              </a:spcAft>
              <a:buSzPts val="4500"/>
              <a:buFont typeface="Oswald"/>
              <a:buNone/>
              <a:defRPr sz="45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cxnSp>
        <p:nvCxnSpPr>
          <p:cNvPr id="55" name="Google Shape;55;p11"/>
          <p:cNvCxnSpPr/>
          <p:nvPr/>
        </p:nvCxnSpPr>
        <p:spPr>
          <a:xfrm>
            <a:off x="471849" y="4392215"/>
            <a:ext cx="1039500" cy="0"/>
          </a:xfrm>
          <a:prstGeom prst="straightConnector1">
            <a:avLst/>
          </a:prstGeom>
          <a:noFill/>
          <a:ln w="28575" cap="flat" cmpd="sng">
            <a:solidFill>
              <a:schemeClr val="dk1"/>
            </a:solidFill>
            <a:prstDash val="lgDash"/>
            <a:round/>
            <a:headEnd type="none" w="sm" len="sm"/>
            <a:tailEnd type="none" w="sm" len="sm"/>
          </a:ln>
        </p:spPr>
      </p:cxnSp>
      <p:sp>
        <p:nvSpPr>
          <p:cNvPr id="56" name="Google Shape;56;p11"/>
          <p:cNvSpPr txBox="1">
            <a:spLocks noGrp="1"/>
          </p:cNvSpPr>
          <p:nvPr>
            <p:ph type="title" hasCustomPrompt="1"/>
          </p:nvPr>
        </p:nvSpPr>
        <p:spPr>
          <a:xfrm>
            <a:off x="355878" y="1625801"/>
            <a:ext cx="9728100" cy="2886000"/>
          </a:xfrm>
          <a:prstGeom prst="rect">
            <a:avLst/>
          </a:prstGeom>
        </p:spPr>
        <p:txBody>
          <a:bodyPr spcFirstLastPara="1" wrap="square" lIns="114375" tIns="114375" rIns="114375" bIns="114375" anchor="b" anchorCtr="0">
            <a:normAutofit/>
          </a:bodyPr>
          <a:lstStyle>
            <a:lvl1pPr lvl="0">
              <a:spcBef>
                <a:spcPts val="0"/>
              </a:spcBef>
              <a:spcAft>
                <a:spcPts val="0"/>
              </a:spcAft>
              <a:buSzPts val="15000"/>
              <a:buNone/>
              <a:defRPr sz="15000"/>
            </a:lvl1pPr>
            <a:lvl2pPr lvl="1">
              <a:spcBef>
                <a:spcPts val="0"/>
              </a:spcBef>
              <a:spcAft>
                <a:spcPts val="0"/>
              </a:spcAft>
              <a:buSzPts val="15000"/>
              <a:buNone/>
              <a:defRPr sz="15000"/>
            </a:lvl2pPr>
            <a:lvl3pPr lvl="2">
              <a:spcBef>
                <a:spcPts val="0"/>
              </a:spcBef>
              <a:spcAft>
                <a:spcPts val="0"/>
              </a:spcAft>
              <a:buSzPts val="15000"/>
              <a:buNone/>
              <a:defRPr sz="15000"/>
            </a:lvl3pPr>
            <a:lvl4pPr lvl="3">
              <a:spcBef>
                <a:spcPts val="0"/>
              </a:spcBef>
              <a:spcAft>
                <a:spcPts val="0"/>
              </a:spcAft>
              <a:buSzPts val="15000"/>
              <a:buNone/>
              <a:defRPr sz="15000"/>
            </a:lvl4pPr>
            <a:lvl5pPr lvl="4">
              <a:spcBef>
                <a:spcPts val="0"/>
              </a:spcBef>
              <a:spcAft>
                <a:spcPts val="0"/>
              </a:spcAft>
              <a:buSzPts val="15000"/>
              <a:buNone/>
              <a:defRPr sz="15000"/>
            </a:lvl5pPr>
            <a:lvl6pPr lvl="5">
              <a:spcBef>
                <a:spcPts val="0"/>
              </a:spcBef>
              <a:spcAft>
                <a:spcPts val="0"/>
              </a:spcAft>
              <a:buSzPts val="15000"/>
              <a:buNone/>
              <a:defRPr sz="15000"/>
            </a:lvl6pPr>
            <a:lvl7pPr lvl="6">
              <a:spcBef>
                <a:spcPts val="0"/>
              </a:spcBef>
              <a:spcAft>
                <a:spcPts val="0"/>
              </a:spcAft>
              <a:buSzPts val="15000"/>
              <a:buNone/>
              <a:defRPr sz="15000"/>
            </a:lvl7pPr>
            <a:lvl8pPr lvl="7">
              <a:spcBef>
                <a:spcPts val="0"/>
              </a:spcBef>
              <a:spcAft>
                <a:spcPts val="0"/>
              </a:spcAft>
              <a:buSzPts val="15000"/>
              <a:buNone/>
              <a:defRPr sz="15000"/>
            </a:lvl8pPr>
            <a:lvl9pPr lvl="8">
              <a:spcBef>
                <a:spcPts val="0"/>
              </a:spcBef>
              <a:spcAft>
                <a:spcPts val="0"/>
              </a:spcAft>
              <a:buSzPts val="15000"/>
              <a:buNone/>
              <a:defRPr sz="15000"/>
            </a:lvl9pPr>
          </a:lstStyle>
          <a:p>
            <a:r>
              <a:t>xx%</a:t>
            </a:r>
          </a:p>
        </p:txBody>
      </p:sp>
      <p:sp>
        <p:nvSpPr>
          <p:cNvPr id="57" name="Google Shape;57;p11"/>
          <p:cNvSpPr txBox="1">
            <a:spLocks noGrp="1"/>
          </p:cNvSpPr>
          <p:nvPr>
            <p:ph type="body" idx="1"/>
          </p:nvPr>
        </p:nvSpPr>
        <p:spPr>
          <a:xfrm>
            <a:off x="355878" y="4633192"/>
            <a:ext cx="9728100" cy="1911900"/>
          </a:xfrm>
          <a:prstGeom prst="rect">
            <a:avLst/>
          </a:prstGeom>
        </p:spPr>
        <p:txBody>
          <a:bodyPr spcFirstLastPara="1" wrap="square" lIns="114375" tIns="114375" rIns="114375" bIns="114375" anchor="t"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58" name="Google Shape;58;p11"/>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2"/>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717750" y="402500"/>
            <a:ext cx="9004500" cy="1461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63" name="Google Shape;63;p13"/>
          <p:cNvSpPr txBox="1">
            <a:spLocks noGrp="1"/>
          </p:cNvSpPr>
          <p:nvPr>
            <p:ph type="body" idx="1"/>
          </p:nvPr>
        </p:nvSpPr>
        <p:spPr>
          <a:xfrm>
            <a:off x="717750" y="2012500"/>
            <a:ext cx="9004500" cy="479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500"/>
              </a:spcBef>
              <a:spcAft>
                <a:spcPts val="0"/>
              </a:spcAft>
              <a:buClr>
                <a:schemeClr val="dk1"/>
              </a:buClr>
              <a:buSzPts val="1800"/>
              <a:buChar char="○"/>
              <a:defRPr/>
            </a:lvl2pPr>
            <a:lvl3pPr marL="1371600" lvl="2" indent="-342900" algn="l" rtl="0">
              <a:lnSpc>
                <a:spcPct val="90000"/>
              </a:lnSpc>
              <a:spcBef>
                <a:spcPts val="1500"/>
              </a:spcBef>
              <a:spcAft>
                <a:spcPts val="0"/>
              </a:spcAft>
              <a:buClr>
                <a:schemeClr val="dk1"/>
              </a:buClr>
              <a:buSzPts val="1800"/>
              <a:buChar char="■"/>
              <a:defRPr/>
            </a:lvl3pPr>
            <a:lvl4pPr marL="1828800" lvl="3" indent="-342900" algn="l" rtl="0">
              <a:lnSpc>
                <a:spcPct val="90000"/>
              </a:lnSpc>
              <a:spcBef>
                <a:spcPts val="1500"/>
              </a:spcBef>
              <a:spcAft>
                <a:spcPts val="0"/>
              </a:spcAft>
              <a:buClr>
                <a:schemeClr val="dk1"/>
              </a:buClr>
              <a:buSzPts val="1800"/>
              <a:buChar char="●"/>
              <a:defRPr/>
            </a:lvl4pPr>
            <a:lvl5pPr marL="2286000" lvl="4" indent="-342900" algn="l" rtl="0">
              <a:lnSpc>
                <a:spcPct val="90000"/>
              </a:lnSpc>
              <a:spcBef>
                <a:spcPts val="1500"/>
              </a:spcBef>
              <a:spcAft>
                <a:spcPts val="0"/>
              </a:spcAft>
              <a:buClr>
                <a:schemeClr val="dk1"/>
              </a:buClr>
              <a:buSzPts val="1800"/>
              <a:buChar char="○"/>
              <a:defRPr/>
            </a:lvl5pPr>
            <a:lvl6pPr marL="2743200" lvl="5" indent="-342900" algn="l" rtl="0">
              <a:lnSpc>
                <a:spcPct val="90000"/>
              </a:lnSpc>
              <a:spcBef>
                <a:spcPts val="1500"/>
              </a:spcBef>
              <a:spcAft>
                <a:spcPts val="0"/>
              </a:spcAft>
              <a:buClr>
                <a:schemeClr val="dk1"/>
              </a:buClr>
              <a:buSzPts val="1800"/>
              <a:buChar char="■"/>
              <a:defRPr/>
            </a:lvl6pPr>
            <a:lvl7pPr marL="3200400" lvl="6" indent="-342900" algn="l" rtl="0">
              <a:lnSpc>
                <a:spcPct val="90000"/>
              </a:lnSpc>
              <a:spcBef>
                <a:spcPts val="1500"/>
              </a:spcBef>
              <a:spcAft>
                <a:spcPts val="0"/>
              </a:spcAft>
              <a:buClr>
                <a:schemeClr val="dk1"/>
              </a:buClr>
              <a:buSzPts val="1800"/>
              <a:buChar char="●"/>
              <a:defRPr/>
            </a:lvl7pPr>
            <a:lvl8pPr marL="3657600" lvl="7" indent="-342900" algn="l" rtl="0">
              <a:lnSpc>
                <a:spcPct val="90000"/>
              </a:lnSpc>
              <a:spcBef>
                <a:spcPts val="1500"/>
              </a:spcBef>
              <a:spcAft>
                <a:spcPts val="0"/>
              </a:spcAft>
              <a:buClr>
                <a:schemeClr val="dk1"/>
              </a:buClr>
              <a:buSzPts val="1800"/>
              <a:buChar char="○"/>
              <a:defRPr/>
            </a:lvl8pPr>
            <a:lvl9pPr marL="4114800" lvl="8" indent="-342900" algn="l" rtl="0">
              <a:lnSpc>
                <a:spcPct val="90000"/>
              </a:lnSpc>
              <a:spcBef>
                <a:spcPts val="1500"/>
              </a:spcBef>
              <a:spcAft>
                <a:spcPts val="1500"/>
              </a:spcAft>
              <a:buClr>
                <a:schemeClr val="dk1"/>
              </a:buClr>
              <a:buSzPts val="1800"/>
              <a:buChar char="■"/>
              <a:defRPr/>
            </a:lvl9pPr>
          </a:lstStyle>
          <a:p>
            <a:endParaRPr/>
          </a:p>
        </p:txBody>
      </p:sp>
      <p:sp>
        <p:nvSpPr>
          <p:cNvPr id="64" name="Google Shape;64;p13"/>
          <p:cNvSpPr txBox="1">
            <a:spLocks noGrp="1"/>
          </p:cNvSpPr>
          <p:nvPr>
            <p:ph type="dt" idx="10"/>
          </p:nvPr>
        </p:nvSpPr>
        <p:spPr>
          <a:xfrm>
            <a:off x="717750" y="7007000"/>
            <a:ext cx="2349000" cy="402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3"/>
          <p:cNvSpPr txBox="1">
            <a:spLocks noGrp="1"/>
          </p:cNvSpPr>
          <p:nvPr>
            <p:ph type="ftr" idx="11"/>
          </p:nvPr>
        </p:nvSpPr>
        <p:spPr>
          <a:xfrm>
            <a:off x="3458250" y="7007000"/>
            <a:ext cx="3523500" cy="402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3"/>
          <p:cNvSpPr txBox="1">
            <a:spLocks noGrp="1"/>
          </p:cNvSpPr>
          <p:nvPr>
            <p:ph type="sldNum" idx="12"/>
          </p:nvPr>
        </p:nvSpPr>
        <p:spPr>
          <a:xfrm>
            <a:off x="7373250" y="7007000"/>
            <a:ext cx="2349000" cy="4026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vå innehållsdelar" type="twoObj">
  <p:cSld name="TWO_OBJECTS">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717750" y="402500"/>
            <a:ext cx="9004500" cy="1461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69" name="Google Shape;69;p14"/>
          <p:cNvSpPr txBox="1">
            <a:spLocks noGrp="1"/>
          </p:cNvSpPr>
          <p:nvPr>
            <p:ph type="body" idx="1"/>
          </p:nvPr>
        </p:nvSpPr>
        <p:spPr>
          <a:xfrm>
            <a:off x="717750" y="2012500"/>
            <a:ext cx="4437000" cy="479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500"/>
              </a:spcBef>
              <a:spcAft>
                <a:spcPts val="0"/>
              </a:spcAft>
              <a:buClr>
                <a:schemeClr val="dk1"/>
              </a:buClr>
              <a:buSzPts val="1800"/>
              <a:buChar char="○"/>
              <a:defRPr/>
            </a:lvl2pPr>
            <a:lvl3pPr marL="1371600" lvl="2" indent="-342900" algn="l" rtl="0">
              <a:lnSpc>
                <a:spcPct val="90000"/>
              </a:lnSpc>
              <a:spcBef>
                <a:spcPts val="1500"/>
              </a:spcBef>
              <a:spcAft>
                <a:spcPts val="0"/>
              </a:spcAft>
              <a:buClr>
                <a:schemeClr val="dk1"/>
              </a:buClr>
              <a:buSzPts val="1800"/>
              <a:buChar char="■"/>
              <a:defRPr/>
            </a:lvl3pPr>
            <a:lvl4pPr marL="1828800" lvl="3" indent="-342900" algn="l" rtl="0">
              <a:lnSpc>
                <a:spcPct val="90000"/>
              </a:lnSpc>
              <a:spcBef>
                <a:spcPts val="1500"/>
              </a:spcBef>
              <a:spcAft>
                <a:spcPts val="0"/>
              </a:spcAft>
              <a:buClr>
                <a:schemeClr val="dk1"/>
              </a:buClr>
              <a:buSzPts val="1800"/>
              <a:buChar char="●"/>
              <a:defRPr/>
            </a:lvl4pPr>
            <a:lvl5pPr marL="2286000" lvl="4" indent="-342900" algn="l" rtl="0">
              <a:lnSpc>
                <a:spcPct val="90000"/>
              </a:lnSpc>
              <a:spcBef>
                <a:spcPts val="1500"/>
              </a:spcBef>
              <a:spcAft>
                <a:spcPts val="0"/>
              </a:spcAft>
              <a:buClr>
                <a:schemeClr val="dk1"/>
              </a:buClr>
              <a:buSzPts val="1800"/>
              <a:buChar char="○"/>
              <a:defRPr/>
            </a:lvl5pPr>
            <a:lvl6pPr marL="2743200" lvl="5" indent="-342900" algn="l" rtl="0">
              <a:lnSpc>
                <a:spcPct val="90000"/>
              </a:lnSpc>
              <a:spcBef>
                <a:spcPts val="1500"/>
              </a:spcBef>
              <a:spcAft>
                <a:spcPts val="0"/>
              </a:spcAft>
              <a:buClr>
                <a:schemeClr val="dk1"/>
              </a:buClr>
              <a:buSzPts val="1800"/>
              <a:buChar char="■"/>
              <a:defRPr/>
            </a:lvl6pPr>
            <a:lvl7pPr marL="3200400" lvl="6" indent="-342900" algn="l" rtl="0">
              <a:lnSpc>
                <a:spcPct val="90000"/>
              </a:lnSpc>
              <a:spcBef>
                <a:spcPts val="1500"/>
              </a:spcBef>
              <a:spcAft>
                <a:spcPts val="0"/>
              </a:spcAft>
              <a:buClr>
                <a:schemeClr val="dk1"/>
              </a:buClr>
              <a:buSzPts val="1800"/>
              <a:buChar char="●"/>
              <a:defRPr/>
            </a:lvl7pPr>
            <a:lvl8pPr marL="3657600" lvl="7" indent="-342900" algn="l" rtl="0">
              <a:lnSpc>
                <a:spcPct val="90000"/>
              </a:lnSpc>
              <a:spcBef>
                <a:spcPts val="1500"/>
              </a:spcBef>
              <a:spcAft>
                <a:spcPts val="0"/>
              </a:spcAft>
              <a:buClr>
                <a:schemeClr val="dk1"/>
              </a:buClr>
              <a:buSzPts val="1800"/>
              <a:buChar char="○"/>
              <a:defRPr/>
            </a:lvl8pPr>
            <a:lvl9pPr marL="4114800" lvl="8" indent="-342900" algn="l" rtl="0">
              <a:lnSpc>
                <a:spcPct val="90000"/>
              </a:lnSpc>
              <a:spcBef>
                <a:spcPts val="1500"/>
              </a:spcBef>
              <a:spcAft>
                <a:spcPts val="1500"/>
              </a:spcAft>
              <a:buClr>
                <a:schemeClr val="dk1"/>
              </a:buClr>
              <a:buSzPts val="1800"/>
              <a:buChar char="■"/>
              <a:defRPr/>
            </a:lvl9pPr>
          </a:lstStyle>
          <a:p>
            <a:endParaRPr/>
          </a:p>
        </p:txBody>
      </p:sp>
      <p:sp>
        <p:nvSpPr>
          <p:cNvPr id="70" name="Google Shape;70;p14"/>
          <p:cNvSpPr txBox="1">
            <a:spLocks noGrp="1"/>
          </p:cNvSpPr>
          <p:nvPr>
            <p:ph type="body" idx="2"/>
          </p:nvPr>
        </p:nvSpPr>
        <p:spPr>
          <a:xfrm>
            <a:off x="5285250" y="2012500"/>
            <a:ext cx="4437000" cy="479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500"/>
              </a:spcBef>
              <a:spcAft>
                <a:spcPts val="0"/>
              </a:spcAft>
              <a:buClr>
                <a:schemeClr val="dk1"/>
              </a:buClr>
              <a:buSzPts val="1800"/>
              <a:buChar char="○"/>
              <a:defRPr/>
            </a:lvl2pPr>
            <a:lvl3pPr marL="1371600" lvl="2" indent="-342900" algn="l" rtl="0">
              <a:lnSpc>
                <a:spcPct val="90000"/>
              </a:lnSpc>
              <a:spcBef>
                <a:spcPts val="1500"/>
              </a:spcBef>
              <a:spcAft>
                <a:spcPts val="0"/>
              </a:spcAft>
              <a:buClr>
                <a:schemeClr val="dk1"/>
              </a:buClr>
              <a:buSzPts val="1800"/>
              <a:buChar char="■"/>
              <a:defRPr/>
            </a:lvl3pPr>
            <a:lvl4pPr marL="1828800" lvl="3" indent="-342900" algn="l" rtl="0">
              <a:lnSpc>
                <a:spcPct val="90000"/>
              </a:lnSpc>
              <a:spcBef>
                <a:spcPts val="1500"/>
              </a:spcBef>
              <a:spcAft>
                <a:spcPts val="0"/>
              </a:spcAft>
              <a:buClr>
                <a:schemeClr val="dk1"/>
              </a:buClr>
              <a:buSzPts val="1800"/>
              <a:buChar char="●"/>
              <a:defRPr/>
            </a:lvl4pPr>
            <a:lvl5pPr marL="2286000" lvl="4" indent="-342900" algn="l" rtl="0">
              <a:lnSpc>
                <a:spcPct val="90000"/>
              </a:lnSpc>
              <a:spcBef>
                <a:spcPts val="1500"/>
              </a:spcBef>
              <a:spcAft>
                <a:spcPts val="0"/>
              </a:spcAft>
              <a:buClr>
                <a:schemeClr val="dk1"/>
              </a:buClr>
              <a:buSzPts val="1800"/>
              <a:buChar char="○"/>
              <a:defRPr/>
            </a:lvl5pPr>
            <a:lvl6pPr marL="2743200" lvl="5" indent="-342900" algn="l" rtl="0">
              <a:lnSpc>
                <a:spcPct val="90000"/>
              </a:lnSpc>
              <a:spcBef>
                <a:spcPts val="1500"/>
              </a:spcBef>
              <a:spcAft>
                <a:spcPts val="0"/>
              </a:spcAft>
              <a:buClr>
                <a:schemeClr val="dk1"/>
              </a:buClr>
              <a:buSzPts val="1800"/>
              <a:buChar char="■"/>
              <a:defRPr/>
            </a:lvl6pPr>
            <a:lvl7pPr marL="3200400" lvl="6" indent="-342900" algn="l" rtl="0">
              <a:lnSpc>
                <a:spcPct val="90000"/>
              </a:lnSpc>
              <a:spcBef>
                <a:spcPts val="1500"/>
              </a:spcBef>
              <a:spcAft>
                <a:spcPts val="0"/>
              </a:spcAft>
              <a:buClr>
                <a:schemeClr val="dk1"/>
              </a:buClr>
              <a:buSzPts val="1800"/>
              <a:buChar char="●"/>
              <a:defRPr/>
            </a:lvl7pPr>
            <a:lvl8pPr marL="3657600" lvl="7" indent="-342900" algn="l" rtl="0">
              <a:lnSpc>
                <a:spcPct val="90000"/>
              </a:lnSpc>
              <a:spcBef>
                <a:spcPts val="1500"/>
              </a:spcBef>
              <a:spcAft>
                <a:spcPts val="0"/>
              </a:spcAft>
              <a:buClr>
                <a:schemeClr val="dk1"/>
              </a:buClr>
              <a:buSzPts val="1800"/>
              <a:buChar char="○"/>
              <a:defRPr/>
            </a:lvl8pPr>
            <a:lvl9pPr marL="4114800" lvl="8" indent="-342900" algn="l" rtl="0">
              <a:lnSpc>
                <a:spcPct val="90000"/>
              </a:lnSpc>
              <a:spcBef>
                <a:spcPts val="1500"/>
              </a:spcBef>
              <a:spcAft>
                <a:spcPts val="1500"/>
              </a:spcAft>
              <a:buClr>
                <a:schemeClr val="dk1"/>
              </a:buClr>
              <a:buSzPts val="1800"/>
              <a:buChar char="■"/>
              <a:defRPr/>
            </a:lvl9pPr>
          </a:lstStyle>
          <a:p>
            <a:endParaRPr/>
          </a:p>
        </p:txBody>
      </p:sp>
      <p:sp>
        <p:nvSpPr>
          <p:cNvPr id="71" name="Google Shape;71;p14"/>
          <p:cNvSpPr txBox="1">
            <a:spLocks noGrp="1"/>
          </p:cNvSpPr>
          <p:nvPr>
            <p:ph type="dt" idx="10"/>
          </p:nvPr>
        </p:nvSpPr>
        <p:spPr>
          <a:xfrm>
            <a:off x="717750" y="7007000"/>
            <a:ext cx="2349000" cy="402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3458250" y="7007000"/>
            <a:ext cx="3523500" cy="402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7373250" y="7007000"/>
            <a:ext cx="2349000" cy="4026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2303717"/>
            <a:ext cx="10440000" cy="2952600"/>
          </a:xfrm>
          <a:prstGeom prst="rect">
            <a:avLst/>
          </a:prstGeom>
          <a:solidFill>
            <a:srgbClr val="93C47D"/>
          </a:solidFill>
          <a:ln>
            <a:noFill/>
          </a:ln>
        </p:spPr>
        <p:txBody>
          <a:bodyPr spcFirstLastPara="1" wrap="square" lIns="114375" tIns="114375" rIns="114375" bIns="11437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91858" y="2777512"/>
            <a:ext cx="9456300" cy="2229000"/>
          </a:xfrm>
          <a:prstGeom prst="rect">
            <a:avLst/>
          </a:prstGeom>
        </p:spPr>
        <p:txBody>
          <a:bodyPr spcFirstLastPara="1" wrap="square" lIns="114375" tIns="114375" rIns="114375" bIns="114375" anchor="ctr" anchorCtr="0">
            <a:normAutofit/>
          </a:bodyPr>
          <a:lstStyle>
            <a:lvl1pPr lvl="0" algn="ctr">
              <a:spcBef>
                <a:spcPts val="0"/>
              </a:spcBef>
              <a:spcAft>
                <a:spcPts val="0"/>
              </a:spcAft>
              <a:buClr>
                <a:schemeClr val="lt1"/>
              </a:buClr>
              <a:buSzPts val="4500"/>
              <a:buNone/>
              <a:defRPr sz="4500">
                <a:solidFill>
                  <a:schemeClr val="lt1"/>
                </a:solidFill>
              </a:defRPr>
            </a:lvl1pPr>
            <a:lvl2pPr lvl="1" algn="ctr">
              <a:spcBef>
                <a:spcPts val="0"/>
              </a:spcBef>
              <a:spcAft>
                <a:spcPts val="0"/>
              </a:spcAft>
              <a:buClr>
                <a:schemeClr val="lt1"/>
              </a:buClr>
              <a:buSzPts val="4500"/>
              <a:buNone/>
              <a:defRPr sz="4500">
                <a:solidFill>
                  <a:schemeClr val="lt1"/>
                </a:solidFill>
              </a:defRPr>
            </a:lvl2pPr>
            <a:lvl3pPr lvl="2" algn="ctr">
              <a:spcBef>
                <a:spcPts val="0"/>
              </a:spcBef>
              <a:spcAft>
                <a:spcPts val="0"/>
              </a:spcAft>
              <a:buClr>
                <a:schemeClr val="lt1"/>
              </a:buClr>
              <a:buSzPts val="4500"/>
              <a:buNone/>
              <a:defRPr sz="4500">
                <a:solidFill>
                  <a:schemeClr val="lt1"/>
                </a:solidFill>
              </a:defRPr>
            </a:lvl3pPr>
            <a:lvl4pPr lvl="3" algn="ctr">
              <a:spcBef>
                <a:spcPts val="0"/>
              </a:spcBef>
              <a:spcAft>
                <a:spcPts val="0"/>
              </a:spcAft>
              <a:buClr>
                <a:schemeClr val="lt1"/>
              </a:buClr>
              <a:buSzPts val="4500"/>
              <a:buNone/>
              <a:defRPr sz="4500">
                <a:solidFill>
                  <a:schemeClr val="lt1"/>
                </a:solidFill>
              </a:defRPr>
            </a:lvl4pPr>
            <a:lvl5pPr lvl="4" algn="ctr">
              <a:spcBef>
                <a:spcPts val="0"/>
              </a:spcBef>
              <a:spcAft>
                <a:spcPts val="0"/>
              </a:spcAft>
              <a:buClr>
                <a:schemeClr val="lt1"/>
              </a:buClr>
              <a:buSzPts val="4500"/>
              <a:buNone/>
              <a:defRPr sz="4500">
                <a:solidFill>
                  <a:schemeClr val="lt1"/>
                </a:solidFill>
              </a:defRPr>
            </a:lvl5pPr>
            <a:lvl6pPr lvl="5" algn="ctr">
              <a:spcBef>
                <a:spcPts val="0"/>
              </a:spcBef>
              <a:spcAft>
                <a:spcPts val="0"/>
              </a:spcAft>
              <a:buClr>
                <a:schemeClr val="lt1"/>
              </a:buClr>
              <a:buSzPts val="4500"/>
              <a:buNone/>
              <a:defRPr sz="4500">
                <a:solidFill>
                  <a:schemeClr val="lt1"/>
                </a:solidFill>
              </a:defRPr>
            </a:lvl6pPr>
            <a:lvl7pPr lvl="6" algn="ctr">
              <a:spcBef>
                <a:spcPts val="0"/>
              </a:spcBef>
              <a:spcAft>
                <a:spcPts val="0"/>
              </a:spcAft>
              <a:buClr>
                <a:schemeClr val="lt1"/>
              </a:buClr>
              <a:buSzPts val="4500"/>
              <a:buNone/>
              <a:defRPr sz="4500">
                <a:solidFill>
                  <a:schemeClr val="lt1"/>
                </a:solidFill>
              </a:defRPr>
            </a:lvl7pPr>
            <a:lvl8pPr lvl="7" algn="ctr">
              <a:spcBef>
                <a:spcPts val="0"/>
              </a:spcBef>
              <a:spcAft>
                <a:spcPts val="0"/>
              </a:spcAft>
              <a:buClr>
                <a:schemeClr val="lt1"/>
              </a:buClr>
              <a:buSzPts val="4500"/>
              <a:buNone/>
              <a:defRPr sz="4500">
                <a:solidFill>
                  <a:schemeClr val="lt1"/>
                </a:solidFill>
              </a:defRPr>
            </a:lvl8pPr>
            <a:lvl9pPr lvl="8" algn="ctr">
              <a:spcBef>
                <a:spcPts val="0"/>
              </a:spcBef>
              <a:spcAft>
                <a:spcPts val="0"/>
              </a:spcAft>
              <a:buClr>
                <a:schemeClr val="lt1"/>
              </a:buClr>
              <a:buSzPts val="4500"/>
              <a:buNone/>
              <a:defRPr sz="4500">
                <a:solidFill>
                  <a:schemeClr val="lt1"/>
                </a:solidFill>
              </a:defRPr>
            </a:lvl9pPr>
          </a:lstStyle>
          <a:p>
            <a:endParaRPr/>
          </a:p>
        </p:txBody>
      </p:sp>
      <p:sp>
        <p:nvSpPr>
          <p:cNvPr id="18" name="Google Shape;18;p3"/>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90032" y="1874864"/>
            <a:ext cx="701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55878" y="547507"/>
            <a:ext cx="9728100" cy="1078200"/>
          </a:xfrm>
          <a:prstGeom prst="rect">
            <a:avLst/>
          </a:prstGeom>
        </p:spPr>
        <p:txBody>
          <a:bodyPr spcFirstLastPara="1" wrap="square" lIns="114375" tIns="114375" rIns="114375" bIns="114375" anchor="b" anchorCtr="0">
            <a:norm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22" name="Google Shape;22;p4"/>
          <p:cNvSpPr txBox="1">
            <a:spLocks noGrp="1"/>
          </p:cNvSpPr>
          <p:nvPr>
            <p:ph type="body" idx="1"/>
          </p:nvPr>
        </p:nvSpPr>
        <p:spPr>
          <a:xfrm>
            <a:off x="355878" y="2158903"/>
            <a:ext cx="9728100" cy="4556400"/>
          </a:xfrm>
          <a:prstGeom prst="rect">
            <a:avLst/>
          </a:prstGeom>
        </p:spPr>
        <p:txBody>
          <a:bodyPr spcFirstLastPara="1" wrap="square" lIns="114375" tIns="114375" rIns="114375" bIns="114375" anchor="t"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3" name="Google Shape;23;p4"/>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90032" y="1874864"/>
            <a:ext cx="701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55878" y="547507"/>
            <a:ext cx="9728100" cy="1078200"/>
          </a:xfrm>
          <a:prstGeom prst="rect">
            <a:avLst/>
          </a:prstGeom>
        </p:spPr>
        <p:txBody>
          <a:bodyPr spcFirstLastPara="1" wrap="square" lIns="114375" tIns="114375" rIns="114375" bIns="114375" anchor="b" anchorCtr="0">
            <a:norm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27" name="Google Shape;27;p5"/>
          <p:cNvSpPr txBox="1">
            <a:spLocks noGrp="1"/>
          </p:cNvSpPr>
          <p:nvPr>
            <p:ph type="body" idx="1"/>
          </p:nvPr>
        </p:nvSpPr>
        <p:spPr>
          <a:xfrm>
            <a:off x="355878" y="2158903"/>
            <a:ext cx="4566900" cy="4556400"/>
          </a:xfrm>
          <a:prstGeom prst="rect">
            <a:avLst/>
          </a:prstGeom>
        </p:spPr>
        <p:txBody>
          <a:bodyPr spcFirstLastPara="1" wrap="square" lIns="114375" tIns="114375" rIns="114375" bIns="114375"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8" name="Google Shape;28;p5"/>
          <p:cNvSpPr txBox="1">
            <a:spLocks noGrp="1"/>
          </p:cNvSpPr>
          <p:nvPr>
            <p:ph type="body" idx="2"/>
          </p:nvPr>
        </p:nvSpPr>
        <p:spPr>
          <a:xfrm>
            <a:off x="5517307" y="2158903"/>
            <a:ext cx="4566900" cy="4556400"/>
          </a:xfrm>
          <a:prstGeom prst="rect">
            <a:avLst/>
          </a:prstGeom>
        </p:spPr>
        <p:txBody>
          <a:bodyPr spcFirstLastPara="1" wrap="square" lIns="114375" tIns="114375" rIns="114375" bIns="114375"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9" name="Google Shape;29;p5"/>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55878" y="547507"/>
            <a:ext cx="9728100" cy="1078200"/>
          </a:xfrm>
          <a:prstGeom prst="rect">
            <a:avLst/>
          </a:prstGeom>
        </p:spPr>
        <p:txBody>
          <a:bodyPr spcFirstLastPara="1" wrap="square" lIns="114375" tIns="114375" rIns="114375" bIns="114375" anchor="b" anchorCtr="0">
            <a:norm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32" name="Google Shape;32;p6"/>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78015" y="2142680"/>
            <a:ext cx="701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55878" y="928630"/>
            <a:ext cx="3206100" cy="1110600"/>
          </a:xfrm>
          <a:prstGeom prst="rect">
            <a:avLst/>
          </a:prstGeom>
        </p:spPr>
        <p:txBody>
          <a:bodyPr spcFirstLastPara="1" wrap="square" lIns="114375" tIns="114375" rIns="114375" bIns="11437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6" name="Google Shape;36;p7"/>
          <p:cNvSpPr txBox="1">
            <a:spLocks noGrp="1"/>
          </p:cNvSpPr>
          <p:nvPr>
            <p:ph type="body" idx="1"/>
          </p:nvPr>
        </p:nvSpPr>
        <p:spPr>
          <a:xfrm>
            <a:off x="355878" y="2378462"/>
            <a:ext cx="3206100" cy="4337100"/>
          </a:xfrm>
          <a:prstGeom prst="rect">
            <a:avLst/>
          </a:prstGeom>
        </p:spPr>
        <p:txBody>
          <a:bodyPr spcFirstLastPara="1" wrap="square" lIns="114375" tIns="114375" rIns="114375" bIns="114375"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7" name="Google Shape;37;p7"/>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59734" y="777386"/>
            <a:ext cx="6483000" cy="6005100"/>
          </a:xfrm>
          <a:prstGeom prst="rect">
            <a:avLst/>
          </a:prstGeom>
        </p:spPr>
        <p:txBody>
          <a:bodyPr spcFirstLastPara="1" wrap="square" lIns="114375" tIns="114375" rIns="114375" bIns="114375" anchor="ctr" anchorCtr="0">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40" name="Google Shape;40;p8"/>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93C47D"/>
        </a:solidFill>
        <a:effectLst/>
      </p:bgPr>
    </p:bg>
    <p:spTree>
      <p:nvGrpSpPr>
        <p:cNvPr id="1" name="Shape 41"/>
        <p:cNvGrpSpPr/>
        <p:nvPr/>
      </p:nvGrpSpPr>
      <p:grpSpPr>
        <a:xfrm>
          <a:off x="0" y="0"/>
          <a:ext cx="0" cy="0"/>
          <a:chOff x="0" y="0"/>
          <a:chExt cx="0" cy="0"/>
        </a:xfrm>
      </p:grpSpPr>
      <p:sp>
        <p:nvSpPr>
          <p:cNvPr id="42" name="Google Shape;42;p9"/>
          <p:cNvSpPr/>
          <p:nvPr/>
        </p:nvSpPr>
        <p:spPr>
          <a:xfrm>
            <a:off x="5220000" y="257"/>
            <a:ext cx="5220000" cy="7560000"/>
          </a:xfrm>
          <a:prstGeom prst="rect">
            <a:avLst/>
          </a:prstGeom>
          <a:solidFill>
            <a:schemeClr val="lt1"/>
          </a:solidFill>
          <a:ln>
            <a:noFill/>
          </a:ln>
        </p:spPr>
        <p:txBody>
          <a:bodyPr spcFirstLastPara="1" wrap="square" lIns="114375" tIns="114375" rIns="114375" bIns="11437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303130" y="1585564"/>
            <a:ext cx="4618500" cy="2629800"/>
          </a:xfrm>
          <a:prstGeom prst="rect">
            <a:avLst/>
          </a:prstGeom>
        </p:spPr>
        <p:txBody>
          <a:bodyPr spcFirstLastPara="1" wrap="square" lIns="114375" tIns="114375" rIns="114375" bIns="114375" anchor="b" anchorCtr="0">
            <a:normAutofit/>
          </a:bodyPr>
          <a:lstStyle>
            <a:lvl1pPr lvl="0" algn="ctr">
              <a:spcBef>
                <a:spcPts val="0"/>
              </a:spcBef>
              <a:spcAft>
                <a:spcPts val="0"/>
              </a:spcAft>
              <a:buClr>
                <a:schemeClr val="lt1"/>
              </a:buClr>
              <a:buSzPts val="5800"/>
              <a:buNone/>
              <a:defRPr sz="5800">
                <a:solidFill>
                  <a:schemeClr val="lt1"/>
                </a:solidFill>
              </a:defRPr>
            </a:lvl1pPr>
            <a:lvl2pPr lvl="1" algn="ctr">
              <a:spcBef>
                <a:spcPts val="0"/>
              </a:spcBef>
              <a:spcAft>
                <a:spcPts val="0"/>
              </a:spcAft>
              <a:buClr>
                <a:schemeClr val="lt1"/>
              </a:buClr>
              <a:buSzPts val="5800"/>
              <a:buNone/>
              <a:defRPr sz="5800">
                <a:solidFill>
                  <a:schemeClr val="lt1"/>
                </a:solidFill>
              </a:defRPr>
            </a:lvl2pPr>
            <a:lvl3pPr lvl="2" algn="ctr">
              <a:spcBef>
                <a:spcPts val="0"/>
              </a:spcBef>
              <a:spcAft>
                <a:spcPts val="0"/>
              </a:spcAft>
              <a:buClr>
                <a:schemeClr val="lt1"/>
              </a:buClr>
              <a:buSzPts val="5800"/>
              <a:buNone/>
              <a:defRPr sz="5800">
                <a:solidFill>
                  <a:schemeClr val="lt1"/>
                </a:solidFill>
              </a:defRPr>
            </a:lvl3pPr>
            <a:lvl4pPr lvl="3" algn="ctr">
              <a:spcBef>
                <a:spcPts val="0"/>
              </a:spcBef>
              <a:spcAft>
                <a:spcPts val="0"/>
              </a:spcAft>
              <a:buClr>
                <a:schemeClr val="lt1"/>
              </a:buClr>
              <a:buSzPts val="5800"/>
              <a:buNone/>
              <a:defRPr sz="5800">
                <a:solidFill>
                  <a:schemeClr val="lt1"/>
                </a:solidFill>
              </a:defRPr>
            </a:lvl4pPr>
            <a:lvl5pPr lvl="4" algn="ctr">
              <a:spcBef>
                <a:spcPts val="0"/>
              </a:spcBef>
              <a:spcAft>
                <a:spcPts val="0"/>
              </a:spcAft>
              <a:buClr>
                <a:schemeClr val="lt1"/>
              </a:buClr>
              <a:buSzPts val="5800"/>
              <a:buNone/>
              <a:defRPr sz="5800">
                <a:solidFill>
                  <a:schemeClr val="lt1"/>
                </a:solidFill>
              </a:defRPr>
            </a:lvl5pPr>
            <a:lvl6pPr lvl="5" algn="ctr">
              <a:spcBef>
                <a:spcPts val="0"/>
              </a:spcBef>
              <a:spcAft>
                <a:spcPts val="0"/>
              </a:spcAft>
              <a:buClr>
                <a:schemeClr val="lt1"/>
              </a:buClr>
              <a:buSzPts val="5800"/>
              <a:buNone/>
              <a:defRPr sz="5800">
                <a:solidFill>
                  <a:schemeClr val="lt1"/>
                </a:solidFill>
              </a:defRPr>
            </a:lvl6pPr>
            <a:lvl7pPr lvl="6" algn="ctr">
              <a:spcBef>
                <a:spcPts val="0"/>
              </a:spcBef>
              <a:spcAft>
                <a:spcPts val="0"/>
              </a:spcAft>
              <a:buClr>
                <a:schemeClr val="lt1"/>
              </a:buClr>
              <a:buSzPts val="5800"/>
              <a:buNone/>
              <a:defRPr sz="5800">
                <a:solidFill>
                  <a:schemeClr val="lt1"/>
                </a:solidFill>
              </a:defRPr>
            </a:lvl7pPr>
            <a:lvl8pPr lvl="7" algn="ctr">
              <a:spcBef>
                <a:spcPts val="0"/>
              </a:spcBef>
              <a:spcAft>
                <a:spcPts val="0"/>
              </a:spcAft>
              <a:buClr>
                <a:schemeClr val="lt1"/>
              </a:buClr>
              <a:buSzPts val="5800"/>
              <a:buNone/>
              <a:defRPr sz="5800">
                <a:solidFill>
                  <a:schemeClr val="lt1"/>
                </a:solidFill>
              </a:defRPr>
            </a:lvl8pPr>
            <a:lvl9pPr lvl="8" algn="ctr">
              <a:spcBef>
                <a:spcPts val="0"/>
              </a:spcBef>
              <a:spcAft>
                <a:spcPts val="0"/>
              </a:spcAft>
              <a:buClr>
                <a:schemeClr val="lt1"/>
              </a:buClr>
              <a:buSzPts val="5800"/>
              <a:buNone/>
              <a:defRPr sz="5800">
                <a:solidFill>
                  <a:schemeClr val="lt1"/>
                </a:solidFill>
              </a:defRPr>
            </a:lvl9pPr>
          </a:lstStyle>
          <a:p>
            <a:endParaRPr/>
          </a:p>
        </p:txBody>
      </p:sp>
      <p:sp>
        <p:nvSpPr>
          <p:cNvPr id="44" name="Google Shape;44;p9"/>
          <p:cNvSpPr txBox="1">
            <a:spLocks noGrp="1"/>
          </p:cNvSpPr>
          <p:nvPr>
            <p:ph type="subTitle" idx="1"/>
          </p:nvPr>
        </p:nvSpPr>
        <p:spPr>
          <a:xfrm>
            <a:off x="303130" y="4293923"/>
            <a:ext cx="4618500" cy="1977600"/>
          </a:xfrm>
          <a:prstGeom prst="rect">
            <a:avLst/>
          </a:prstGeom>
        </p:spPr>
        <p:txBody>
          <a:bodyPr spcFirstLastPara="1" wrap="square" lIns="114375" tIns="114375" rIns="114375" bIns="114375" anchor="t" anchorCtr="0">
            <a:norm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45" name="Google Shape;45;p9"/>
          <p:cNvSpPr txBox="1">
            <a:spLocks noGrp="1"/>
          </p:cNvSpPr>
          <p:nvPr>
            <p:ph type="body" idx="2"/>
          </p:nvPr>
        </p:nvSpPr>
        <p:spPr>
          <a:xfrm>
            <a:off x="5639587" y="1064441"/>
            <a:ext cx="4380900" cy="5431200"/>
          </a:xfrm>
          <a:prstGeom prst="rect">
            <a:avLst/>
          </a:prstGeom>
        </p:spPr>
        <p:txBody>
          <a:bodyPr spcFirstLastPara="1" wrap="square" lIns="114375" tIns="114375" rIns="114375" bIns="114375" anchor="ctr"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6" name="Google Shape;46;p9"/>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
        <p:nvSpPr>
          <p:cNvPr id="47" name="Google Shape;47;p9"/>
          <p:cNvSpPr txBox="1"/>
          <p:nvPr/>
        </p:nvSpPr>
        <p:spPr>
          <a:xfrm>
            <a:off x="457600" y="389575"/>
            <a:ext cx="3000000" cy="5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2650">
                <a:solidFill>
                  <a:srgbClr val="EDFAE9"/>
                </a:solidFill>
                <a:latin typeface="Oswald"/>
                <a:ea typeface="Oswald"/>
                <a:cs typeface="Oswald"/>
                <a:sym typeface="Oswald"/>
              </a:rPr>
              <a:t>FÖRSLAG PÅ FRÅGOR</a:t>
            </a:r>
            <a:endParaRPr sz="2650">
              <a:solidFill>
                <a:srgbClr val="EDFAE9"/>
              </a:solidFill>
              <a:latin typeface="Oswald"/>
              <a:ea typeface="Oswald"/>
              <a:cs typeface="Oswald"/>
              <a:sym typeface="Oswald"/>
            </a:endParaRPr>
          </a:p>
        </p:txBody>
      </p:sp>
      <p:cxnSp>
        <p:nvCxnSpPr>
          <p:cNvPr id="48" name="Google Shape;48;p9"/>
          <p:cNvCxnSpPr/>
          <p:nvPr/>
        </p:nvCxnSpPr>
        <p:spPr>
          <a:xfrm>
            <a:off x="561975" y="885825"/>
            <a:ext cx="4391100" cy="0"/>
          </a:xfrm>
          <a:prstGeom prst="straightConnector1">
            <a:avLst/>
          </a:prstGeom>
          <a:noFill/>
          <a:ln w="19050" cap="flat" cmpd="sng">
            <a:solidFill>
              <a:srgbClr val="EDFAE9"/>
            </a:solidFill>
            <a:prstDash val="dot"/>
            <a:round/>
            <a:headEnd type="none" w="med" len="med"/>
            <a:tailEnd type="none" w="med" len="med"/>
          </a:ln>
        </p:spPr>
      </p:cxnSp>
      <p:sp>
        <p:nvSpPr>
          <p:cNvPr id="49" name="Google Shape;49;p9"/>
          <p:cNvSpPr txBox="1"/>
          <p:nvPr/>
        </p:nvSpPr>
        <p:spPr>
          <a:xfrm>
            <a:off x="5366250" y="412875"/>
            <a:ext cx="4927500" cy="5388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0"/>
              </a:spcBef>
              <a:spcAft>
                <a:spcPts val="1500"/>
              </a:spcAft>
              <a:buNone/>
            </a:pPr>
            <a:r>
              <a:rPr lang="sv" sz="2300" b="1">
                <a:solidFill>
                  <a:srgbClr val="6AA84F"/>
                </a:solidFill>
                <a:latin typeface="Source Code Pro"/>
                <a:ea typeface="Source Code Pro"/>
                <a:cs typeface="Source Code Pro"/>
                <a:sym typeface="Source Code Pro"/>
              </a:rPr>
              <a:t>Stöd till skolsköterskan</a:t>
            </a:r>
            <a:endParaRPr sz="2300" b="1">
              <a:solidFill>
                <a:srgbClr val="6AA84F"/>
              </a:solidFill>
              <a:latin typeface="Source Code Pro"/>
              <a:ea typeface="Source Code Pro"/>
              <a:cs typeface="Source Code Pro"/>
              <a:sym typeface="Source Code Pro"/>
            </a:endParaRPr>
          </a:p>
        </p:txBody>
      </p:sp>
      <p:cxnSp>
        <p:nvCxnSpPr>
          <p:cNvPr id="50" name="Google Shape;50;p9"/>
          <p:cNvCxnSpPr/>
          <p:nvPr/>
        </p:nvCxnSpPr>
        <p:spPr>
          <a:xfrm>
            <a:off x="5419725" y="885825"/>
            <a:ext cx="4648200" cy="0"/>
          </a:xfrm>
          <a:prstGeom prst="straightConnector1">
            <a:avLst/>
          </a:prstGeom>
          <a:noFill/>
          <a:ln w="19050" cap="flat" cmpd="sng">
            <a:solidFill>
              <a:srgbClr val="B6D7A8"/>
            </a:solidFill>
            <a:prstDash val="dot"/>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355878" y="6218168"/>
            <a:ext cx="6849000" cy="889500"/>
          </a:xfrm>
          <a:prstGeom prst="rect">
            <a:avLst/>
          </a:prstGeom>
        </p:spPr>
        <p:txBody>
          <a:bodyPr spcFirstLastPara="1" wrap="square" lIns="114375" tIns="114375" rIns="114375" bIns="114375" anchor="ctr" anchorCtr="0">
            <a:normAutofit/>
          </a:bodyPr>
          <a:lstStyle>
            <a:lvl1pPr marL="457200" lvl="0" indent="-228600">
              <a:lnSpc>
                <a:spcPct val="100000"/>
              </a:lnSpc>
              <a:spcBef>
                <a:spcPts val="0"/>
              </a:spcBef>
              <a:spcAft>
                <a:spcPts val="0"/>
              </a:spcAft>
              <a:buSzPts val="2600"/>
              <a:buFont typeface="Oswald"/>
              <a:buNone/>
              <a:defRPr sz="2600">
                <a:latin typeface="Oswald"/>
                <a:ea typeface="Oswald"/>
                <a:cs typeface="Oswald"/>
                <a:sym typeface="Oswald"/>
              </a:defRPr>
            </a:lvl1pPr>
          </a:lstStyle>
          <a:p>
            <a:endParaRPr/>
          </a:p>
        </p:txBody>
      </p:sp>
      <p:sp>
        <p:nvSpPr>
          <p:cNvPr id="53" name="Google Shape;53;p10"/>
          <p:cNvSpPr txBox="1">
            <a:spLocks noGrp="1"/>
          </p:cNvSpPr>
          <p:nvPr>
            <p:ph type="sldNum" idx="12"/>
          </p:nvPr>
        </p:nvSpPr>
        <p:spPr>
          <a:xfrm>
            <a:off x="9673279" y="6854072"/>
            <a:ext cx="626400" cy="578400"/>
          </a:xfrm>
          <a:prstGeom prst="rect">
            <a:avLst/>
          </a:prstGeom>
        </p:spPr>
        <p:txBody>
          <a:bodyPr spcFirstLastPara="1" wrap="square" lIns="114375" tIns="114375" rIns="114375" bIns="1143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55878" y="547507"/>
            <a:ext cx="9728100" cy="1078200"/>
          </a:xfrm>
          <a:prstGeom prst="rect">
            <a:avLst/>
          </a:prstGeom>
          <a:noFill/>
          <a:ln>
            <a:noFill/>
          </a:ln>
        </p:spPr>
        <p:txBody>
          <a:bodyPr spcFirstLastPara="1" wrap="square" lIns="114375" tIns="114375" rIns="114375" bIns="114375" anchor="b" anchorCtr="0">
            <a:normAutofit/>
          </a:bodyPr>
          <a:lstStyle>
            <a:lvl1pPr lvl="0">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1pPr>
            <a:lvl2pPr lvl="1">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2pPr>
            <a:lvl3pPr lvl="2">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3pPr>
            <a:lvl4pPr lvl="3">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4pPr>
            <a:lvl5pPr lvl="4">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5pPr>
            <a:lvl6pPr lvl="5">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6pPr>
            <a:lvl7pPr lvl="6">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7pPr>
            <a:lvl8pPr lvl="7">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8pPr>
            <a:lvl9pPr lvl="8">
              <a:spcBef>
                <a:spcPts val="0"/>
              </a:spcBef>
              <a:spcAft>
                <a:spcPts val="0"/>
              </a:spcAft>
              <a:buClr>
                <a:schemeClr val="dk2"/>
              </a:buClr>
              <a:buSzPts val="3800"/>
              <a:buFont typeface="Oswald"/>
              <a:buNone/>
              <a:defRPr sz="38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55878" y="2158903"/>
            <a:ext cx="9728100" cy="4556400"/>
          </a:xfrm>
          <a:prstGeom prst="rect">
            <a:avLst/>
          </a:prstGeom>
          <a:noFill/>
          <a:ln>
            <a:noFill/>
          </a:ln>
        </p:spPr>
        <p:txBody>
          <a:bodyPr spcFirstLastPara="1" wrap="square" lIns="114375" tIns="114375" rIns="114375" bIns="114375" anchor="t" anchorCtr="0">
            <a:normAutofit/>
          </a:bodyPr>
          <a:lstStyle>
            <a:lvl1pPr marL="457200" lvl="0" indent="-374650">
              <a:lnSpc>
                <a:spcPct val="115000"/>
              </a:lnSpc>
              <a:spcBef>
                <a:spcPts val="0"/>
              </a:spcBef>
              <a:spcAft>
                <a:spcPts val="0"/>
              </a:spcAft>
              <a:buClr>
                <a:schemeClr val="dk2"/>
              </a:buClr>
              <a:buSzPts val="2300"/>
              <a:buFont typeface="Source Code Pro"/>
              <a:buChar char="●"/>
              <a:defRPr sz="2300">
                <a:solidFill>
                  <a:schemeClr val="dk2"/>
                </a:solidFill>
                <a:latin typeface="Source Code Pro"/>
                <a:ea typeface="Source Code Pro"/>
                <a:cs typeface="Source Code Pro"/>
                <a:sym typeface="Source Code Pro"/>
              </a:defRPr>
            </a:lvl1pPr>
            <a:lvl2pPr marL="914400" lvl="1"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2pPr>
            <a:lvl3pPr marL="1371600" lvl="2"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3pPr>
            <a:lvl4pPr marL="1828800" lvl="3"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4pPr>
            <a:lvl5pPr marL="2286000" lvl="4"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5pPr>
            <a:lvl6pPr marL="2743200" lvl="5"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6pPr>
            <a:lvl7pPr marL="3200400" lvl="6"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7pPr>
            <a:lvl8pPr marL="3657600" lvl="7"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8pPr>
            <a:lvl9pPr marL="4114800" lvl="8"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9673279" y="6854072"/>
            <a:ext cx="626400" cy="578400"/>
          </a:xfrm>
          <a:prstGeom prst="rect">
            <a:avLst/>
          </a:prstGeom>
          <a:noFill/>
          <a:ln>
            <a:noFill/>
          </a:ln>
        </p:spPr>
        <p:txBody>
          <a:bodyPr spcFirstLastPara="1" wrap="square" lIns="114375" tIns="114375" rIns="114375" bIns="114375" anchor="ctr" anchorCtr="0">
            <a:normAutofit/>
          </a:bodyPr>
          <a:lstStyle>
            <a:lvl1pPr lvl="0" algn="r">
              <a:buNone/>
              <a:defRPr sz="1300">
                <a:solidFill>
                  <a:schemeClr val="dk2"/>
                </a:solidFill>
                <a:latin typeface="Source Code Pro"/>
                <a:ea typeface="Source Code Pro"/>
                <a:cs typeface="Source Code Pro"/>
                <a:sym typeface="Source Code Pro"/>
              </a:defRPr>
            </a:lvl1pPr>
            <a:lvl2pPr lvl="1" algn="r">
              <a:buNone/>
              <a:defRPr sz="1300">
                <a:solidFill>
                  <a:schemeClr val="dk2"/>
                </a:solidFill>
                <a:latin typeface="Source Code Pro"/>
                <a:ea typeface="Source Code Pro"/>
                <a:cs typeface="Source Code Pro"/>
                <a:sym typeface="Source Code Pro"/>
              </a:defRPr>
            </a:lvl2pPr>
            <a:lvl3pPr lvl="2" algn="r">
              <a:buNone/>
              <a:defRPr sz="1300">
                <a:solidFill>
                  <a:schemeClr val="dk2"/>
                </a:solidFill>
                <a:latin typeface="Source Code Pro"/>
                <a:ea typeface="Source Code Pro"/>
                <a:cs typeface="Source Code Pro"/>
                <a:sym typeface="Source Code Pro"/>
              </a:defRPr>
            </a:lvl3pPr>
            <a:lvl4pPr lvl="3" algn="r">
              <a:buNone/>
              <a:defRPr sz="1300">
                <a:solidFill>
                  <a:schemeClr val="dk2"/>
                </a:solidFill>
                <a:latin typeface="Source Code Pro"/>
                <a:ea typeface="Source Code Pro"/>
                <a:cs typeface="Source Code Pro"/>
                <a:sym typeface="Source Code Pro"/>
              </a:defRPr>
            </a:lvl4pPr>
            <a:lvl5pPr lvl="4" algn="r">
              <a:buNone/>
              <a:defRPr sz="1300">
                <a:solidFill>
                  <a:schemeClr val="dk2"/>
                </a:solidFill>
                <a:latin typeface="Source Code Pro"/>
                <a:ea typeface="Source Code Pro"/>
                <a:cs typeface="Source Code Pro"/>
                <a:sym typeface="Source Code Pro"/>
              </a:defRPr>
            </a:lvl5pPr>
            <a:lvl6pPr lvl="5" algn="r">
              <a:buNone/>
              <a:defRPr sz="1300">
                <a:solidFill>
                  <a:schemeClr val="dk2"/>
                </a:solidFill>
                <a:latin typeface="Source Code Pro"/>
                <a:ea typeface="Source Code Pro"/>
                <a:cs typeface="Source Code Pro"/>
                <a:sym typeface="Source Code Pro"/>
              </a:defRPr>
            </a:lvl6pPr>
            <a:lvl7pPr lvl="6" algn="r">
              <a:buNone/>
              <a:defRPr sz="1300">
                <a:solidFill>
                  <a:schemeClr val="dk2"/>
                </a:solidFill>
                <a:latin typeface="Source Code Pro"/>
                <a:ea typeface="Source Code Pro"/>
                <a:cs typeface="Source Code Pro"/>
                <a:sym typeface="Source Code Pro"/>
              </a:defRPr>
            </a:lvl7pPr>
            <a:lvl8pPr lvl="7" algn="r">
              <a:buNone/>
              <a:defRPr sz="1300">
                <a:solidFill>
                  <a:schemeClr val="dk2"/>
                </a:solidFill>
                <a:latin typeface="Source Code Pro"/>
                <a:ea typeface="Source Code Pro"/>
                <a:cs typeface="Source Code Pro"/>
                <a:sym typeface="Source Code Pro"/>
              </a:defRPr>
            </a:lvl8pPr>
            <a:lvl9pPr lvl="8" algn="r">
              <a:buNone/>
              <a:defRPr sz="13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sv"/>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www.fysioterapeuterna.s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generationpep.se" TargetMode="External"/><Relationship Id="rId5" Type="http://schemas.openxmlformats.org/officeDocument/2006/relationships/hyperlink" Target="http://www.drf.nu" TargetMode="External"/><Relationship Id="rId4" Type="http://schemas.openxmlformats.org/officeDocument/2006/relationships/hyperlink" Target="http://www.skolskoterskor.s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p:nvPr/>
        </p:nvSpPr>
        <p:spPr>
          <a:xfrm>
            <a:off x="0" y="2602500"/>
            <a:ext cx="104400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5400" b="1" dirty="0">
                <a:solidFill>
                  <a:srgbClr val="FFFFFF"/>
                </a:solidFill>
                <a:latin typeface="Oswald"/>
                <a:ea typeface="Oswald"/>
                <a:cs typeface="Oswald"/>
                <a:sym typeface="Oswald"/>
              </a:rPr>
              <a:t>Samtalsstöd för hälsosamma levnadsvanor inom elevhälsan</a:t>
            </a:r>
            <a:endParaRPr sz="5400" b="1" dirty="0">
              <a:solidFill>
                <a:srgbClr val="FFFFFF"/>
              </a:solidFill>
              <a:latin typeface="Oswald"/>
              <a:ea typeface="Oswald"/>
              <a:cs typeface="Oswald"/>
              <a:sym typeface="Oswald"/>
            </a:endParaRPr>
          </a:p>
          <a:p>
            <a:pPr marL="0" lvl="0" indent="0" algn="ctr" rtl="0">
              <a:spcBef>
                <a:spcPts val="0"/>
              </a:spcBef>
              <a:spcAft>
                <a:spcPts val="0"/>
              </a:spcAft>
              <a:buNone/>
            </a:pPr>
            <a:r>
              <a:rPr lang="sv" sz="3300" b="1" dirty="0">
                <a:solidFill>
                  <a:srgbClr val="FFFFFF"/>
                </a:solidFill>
                <a:latin typeface="Oswald"/>
                <a:ea typeface="Oswald"/>
                <a:cs typeface="Oswald"/>
                <a:sym typeface="Oswald"/>
              </a:rPr>
              <a:t>målgrupp Åk 4-6</a:t>
            </a:r>
            <a:endParaRPr sz="3300" dirty="0">
              <a:solidFill>
                <a:srgbClr val="FFFFFF"/>
              </a:solidFill>
              <a:latin typeface="Oswald"/>
              <a:ea typeface="Oswald"/>
              <a:cs typeface="Oswald"/>
              <a:sym typeface="Oswald"/>
            </a:endParaRPr>
          </a:p>
        </p:txBody>
      </p:sp>
      <p:sp>
        <p:nvSpPr>
          <p:cNvPr id="79" name="Google Shape;79;p15"/>
          <p:cNvSpPr txBox="1"/>
          <p:nvPr/>
        </p:nvSpPr>
        <p:spPr>
          <a:xfrm>
            <a:off x="-600" y="5318911"/>
            <a:ext cx="10440000" cy="9048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ct val="100000"/>
              <a:buFont typeface="Calibri"/>
              <a:buNone/>
            </a:pPr>
            <a:r>
              <a:rPr lang="sv-SE" sz="2400" b="1" i="0" u="none" strike="noStrike" cap="none" dirty="0">
                <a:solidFill>
                  <a:srgbClr val="93C47D"/>
                </a:solidFill>
                <a:latin typeface="Oswald"/>
                <a:ea typeface="Oswald"/>
                <a:cs typeface="Oswald"/>
                <a:sym typeface="Oswald"/>
              </a:rPr>
              <a:t>Material framtaget av Fysioterapeuterna och Dietisternas Riksförbund i samarbete med Riksföreningen för skolsköterskor, 2021</a:t>
            </a:r>
            <a:endParaRPr lang="sv-SE" sz="1100" b="0" i="0" u="none" strike="noStrike" cap="none" dirty="0">
              <a:solidFill>
                <a:srgbClr val="93C47D"/>
              </a:solidFill>
              <a:latin typeface="Oswald"/>
              <a:ea typeface="Oswald"/>
              <a:cs typeface="Oswald"/>
              <a:sym typeface="Oswald"/>
            </a:endParaRPr>
          </a:p>
        </p:txBody>
      </p:sp>
      <p:grpSp>
        <p:nvGrpSpPr>
          <p:cNvPr id="80" name="Google Shape;80;p15"/>
          <p:cNvGrpSpPr/>
          <p:nvPr/>
        </p:nvGrpSpPr>
        <p:grpSpPr>
          <a:xfrm>
            <a:off x="3615963" y="6544500"/>
            <a:ext cx="2848076" cy="642125"/>
            <a:chOff x="3643325" y="6544500"/>
            <a:chExt cx="2848076" cy="642125"/>
          </a:xfrm>
        </p:grpSpPr>
        <p:pic>
          <p:nvPicPr>
            <p:cNvPr id="81" name="Google Shape;81;p15"/>
            <p:cNvPicPr preferRelativeResize="0"/>
            <p:nvPr/>
          </p:nvPicPr>
          <p:blipFill rotWithShape="1">
            <a:blip r:embed="rId3">
              <a:alphaModFix/>
            </a:blip>
            <a:srcRect/>
            <a:stretch/>
          </p:blipFill>
          <p:spPr>
            <a:xfrm>
              <a:off x="4640828" y="6585122"/>
              <a:ext cx="1082134" cy="530661"/>
            </a:xfrm>
            <a:prstGeom prst="rect">
              <a:avLst/>
            </a:prstGeom>
            <a:noFill/>
            <a:ln>
              <a:noFill/>
            </a:ln>
          </p:spPr>
        </p:pic>
        <p:pic>
          <p:nvPicPr>
            <p:cNvPr id="82" name="Google Shape;82;p15"/>
            <p:cNvPicPr preferRelativeResize="0"/>
            <p:nvPr/>
          </p:nvPicPr>
          <p:blipFill rotWithShape="1">
            <a:blip r:embed="rId4">
              <a:alphaModFix/>
            </a:blip>
            <a:srcRect l="8231" t="6615" r="9949" b="9110"/>
            <a:stretch/>
          </p:blipFill>
          <p:spPr>
            <a:xfrm>
              <a:off x="3643325" y="6544500"/>
              <a:ext cx="771525" cy="642125"/>
            </a:xfrm>
            <a:prstGeom prst="rect">
              <a:avLst/>
            </a:prstGeom>
            <a:noFill/>
            <a:ln>
              <a:noFill/>
            </a:ln>
          </p:spPr>
        </p:pic>
        <p:pic>
          <p:nvPicPr>
            <p:cNvPr id="83" name="Google Shape;83;p15"/>
            <p:cNvPicPr preferRelativeResize="0"/>
            <p:nvPr/>
          </p:nvPicPr>
          <p:blipFill>
            <a:blip r:embed="rId5">
              <a:alphaModFix/>
            </a:blip>
            <a:stretch>
              <a:fillRect/>
            </a:stretch>
          </p:blipFill>
          <p:spPr>
            <a:xfrm>
              <a:off x="5908600" y="6553200"/>
              <a:ext cx="582801" cy="59055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4"/>
          <p:cNvPicPr preferRelativeResize="0"/>
          <p:nvPr/>
        </p:nvPicPr>
        <p:blipFill rotWithShape="1">
          <a:blip r:embed="rId3">
            <a:alphaModFix/>
          </a:blip>
          <a:srcRect t="-4900" b="4900"/>
          <a:stretch/>
        </p:blipFill>
        <p:spPr>
          <a:xfrm>
            <a:off x="0" y="176358"/>
            <a:ext cx="10440000" cy="7383634"/>
          </a:xfrm>
          <a:prstGeom prst="rect">
            <a:avLst/>
          </a:prstGeom>
          <a:noFill/>
          <a:ln>
            <a:noFill/>
          </a:ln>
        </p:spPr>
      </p:pic>
      <p:sp>
        <p:nvSpPr>
          <p:cNvPr id="148" name="Google Shape;148;p24"/>
          <p:cNvSpPr txBox="1"/>
          <p:nvPr/>
        </p:nvSpPr>
        <p:spPr>
          <a:xfrm>
            <a:off x="0" y="0"/>
            <a:ext cx="104400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6AA84F"/>
                </a:solidFill>
                <a:latin typeface="Oswald"/>
                <a:ea typeface="Oswald"/>
                <a:cs typeface="Oswald"/>
                <a:sym typeface="Oswald"/>
              </a:rPr>
              <a:t>  Drycker</a:t>
            </a:r>
            <a:endParaRPr sz="5900">
              <a:solidFill>
                <a:srgbClr val="6AA84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55700" y="1105175"/>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Vad brukar du dricka till maten/måltiderna?</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Vad dricker du när det är fest?</a:t>
            </a:r>
            <a:endParaRPr sz="2200"/>
          </a:p>
          <a:p>
            <a:pPr marL="914400" lvl="0" indent="0" algn="l" rtl="0">
              <a:spcBef>
                <a:spcPts val="0"/>
              </a:spcBef>
              <a:spcAft>
                <a:spcPts val="0"/>
              </a:spcAft>
              <a:buNone/>
            </a:pPr>
            <a:endParaRPr sz="2200"/>
          </a:p>
          <a:p>
            <a:pPr marL="91440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SzPts val="990"/>
              <a:buNone/>
            </a:pPr>
            <a:endParaRPr sz="1800"/>
          </a:p>
          <a:p>
            <a:pPr marL="0" lvl="0" indent="0" algn="l" rtl="0">
              <a:spcBef>
                <a:spcPts val="0"/>
              </a:spcBef>
              <a:spcAft>
                <a:spcPts val="0"/>
              </a:spcAft>
              <a:buSzPts val="990"/>
              <a:buNone/>
            </a:pPr>
            <a:endParaRPr sz="1800"/>
          </a:p>
        </p:txBody>
      </p:sp>
      <p:sp>
        <p:nvSpPr>
          <p:cNvPr id="154" name="Google Shape;154;p25"/>
          <p:cNvSpPr txBox="1">
            <a:spLocks noGrp="1"/>
          </p:cNvSpPr>
          <p:nvPr>
            <p:ph type="body" idx="2"/>
          </p:nvPr>
        </p:nvSpPr>
        <p:spPr>
          <a:xfrm>
            <a:off x="5372875" y="1214325"/>
            <a:ext cx="4914000" cy="6192900"/>
          </a:xfrm>
          <a:prstGeom prst="rect">
            <a:avLst/>
          </a:prstGeom>
        </p:spPr>
        <p:txBody>
          <a:bodyPr spcFirstLastPara="1" wrap="square" lIns="114375" tIns="114375" rIns="114375" bIns="114375" anchor="t" anchorCtr="0">
            <a:normAutofit/>
          </a:bodyPr>
          <a:lstStyle/>
          <a:p>
            <a:pPr marL="0" lvl="0" indent="0" algn="l" rtl="0">
              <a:lnSpc>
                <a:spcPct val="90000"/>
              </a:lnSpc>
              <a:spcBef>
                <a:spcPts val="0"/>
              </a:spcBef>
              <a:spcAft>
                <a:spcPts val="0"/>
              </a:spcAft>
              <a:buSzPts val="688"/>
              <a:buNone/>
            </a:pPr>
            <a:r>
              <a:rPr lang="sv" sz="1337"/>
              <a:t>Vatten är bästa drycken både för tänderna och som törstsläckare. </a:t>
            </a:r>
            <a:endParaRPr sz="1337"/>
          </a:p>
          <a:p>
            <a:pPr marL="0" lvl="0" indent="0" algn="l" rtl="0">
              <a:lnSpc>
                <a:spcPct val="90000"/>
              </a:lnSpc>
              <a:spcBef>
                <a:spcPts val="1500"/>
              </a:spcBef>
              <a:spcAft>
                <a:spcPts val="0"/>
              </a:spcAft>
              <a:buSzPts val="688"/>
              <a:buNone/>
            </a:pPr>
            <a:r>
              <a:rPr lang="sv" sz="1337"/>
              <a:t>Mjölk eller växtbaserade drycker(havre, soja som är berikade!) är viktiga källor till kalcium och kan anses vara "livsmedel mer än vätska". Max 5 dl mjölk/dag. </a:t>
            </a:r>
            <a:endParaRPr sz="1337"/>
          </a:p>
          <a:p>
            <a:pPr marL="0" lvl="0" indent="0" algn="l" rtl="0">
              <a:lnSpc>
                <a:spcPct val="90000"/>
              </a:lnSpc>
              <a:spcBef>
                <a:spcPts val="1500"/>
              </a:spcBef>
              <a:spcAft>
                <a:spcPts val="0"/>
              </a:spcAft>
              <a:buSzPts val="688"/>
              <a:buNone/>
            </a:pPr>
            <a:r>
              <a:rPr lang="sv" sz="1337"/>
              <a:t>Större mängder av sockersötade drycker så som saft och läsk, men även juice, är relaterat till övervikt. Drycker med sötningsmedel är ett bättre alternativ om barnet dricker läsk i större mängder. </a:t>
            </a:r>
            <a:endParaRPr sz="1337"/>
          </a:p>
          <a:p>
            <a:pPr marL="0" lvl="0" indent="0" algn="l" rtl="0">
              <a:lnSpc>
                <a:spcPct val="90000"/>
              </a:lnSpc>
              <a:spcBef>
                <a:spcPts val="1500"/>
              </a:spcBef>
              <a:spcAft>
                <a:spcPts val="0"/>
              </a:spcAft>
              <a:buSzPts val="688"/>
              <a:buNone/>
            </a:pPr>
            <a:r>
              <a:rPr lang="sv" sz="1337" b="1"/>
              <a:t>Hel frukt är ett bättre val än juice. </a:t>
            </a:r>
            <a:endParaRPr sz="1337" b="1"/>
          </a:p>
          <a:p>
            <a:pPr marL="0" lvl="0" indent="0" algn="l" rtl="0">
              <a:lnSpc>
                <a:spcPct val="90000"/>
              </a:lnSpc>
              <a:spcBef>
                <a:spcPts val="1500"/>
              </a:spcBef>
              <a:spcAft>
                <a:spcPts val="1500"/>
              </a:spcAft>
              <a:buSzPts val="688"/>
              <a:buNone/>
            </a:pPr>
            <a:endParaRPr sz="1337"/>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6"/>
          <p:cNvPicPr preferRelativeResize="0"/>
          <p:nvPr/>
        </p:nvPicPr>
        <p:blipFill rotWithShape="1">
          <a:blip r:embed="rId3">
            <a:alphaModFix/>
          </a:blip>
          <a:srcRect r="2334"/>
          <a:stretch/>
        </p:blipFill>
        <p:spPr>
          <a:xfrm>
            <a:off x="0" y="0"/>
            <a:ext cx="10440000" cy="7560001"/>
          </a:xfrm>
          <a:prstGeom prst="rect">
            <a:avLst/>
          </a:prstGeom>
          <a:noFill/>
          <a:ln>
            <a:noFill/>
          </a:ln>
        </p:spPr>
      </p:pic>
      <p:sp>
        <p:nvSpPr>
          <p:cNvPr id="160" name="Google Shape;160;p26"/>
          <p:cNvSpPr txBox="1"/>
          <p:nvPr/>
        </p:nvSpPr>
        <p:spPr>
          <a:xfrm>
            <a:off x="0" y="0"/>
            <a:ext cx="104400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6AA84F"/>
                </a:solidFill>
                <a:latin typeface="Oswald"/>
                <a:ea typeface="Oswald"/>
                <a:cs typeface="Oswald"/>
                <a:sym typeface="Oswald"/>
              </a:rPr>
              <a:t>  Vardagsmat</a:t>
            </a:r>
            <a:endParaRPr sz="5100">
              <a:solidFill>
                <a:srgbClr val="6AA84F"/>
              </a:solidFill>
              <a:latin typeface="Oswald"/>
              <a:ea typeface="Oswald"/>
              <a:cs typeface="Oswald"/>
              <a:sym typeface="Oswald"/>
            </a:endParaRPr>
          </a:p>
          <a:p>
            <a:pPr marL="0" lvl="0" indent="0" algn="l" rtl="0">
              <a:spcBef>
                <a:spcPts val="0"/>
              </a:spcBef>
              <a:spcAft>
                <a:spcPts val="0"/>
              </a:spcAft>
              <a:buNone/>
            </a:pPr>
            <a:r>
              <a:rPr lang="sv" sz="5100">
                <a:solidFill>
                  <a:srgbClr val="6AA84F"/>
                </a:solidFill>
                <a:latin typeface="Oswald"/>
                <a:ea typeface="Oswald"/>
                <a:cs typeface="Oswald"/>
                <a:sym typeface="Oswald"/>
              </a:rPr>
              <a:t>  &amp; sällanmat</a:t>
            </a:r>
            <a:endParaRPr sz="5100">
              <a:solidFill>
                <a:srgbClr val="6AA84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74750" y="1114700"/>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Vad tänker du när du ser den här bilden?</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Vad brukar du äta av det som ligger på bänken? (vardagsmat)</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Ser du vad som ligger i skåpet ? Varför tror du att de lagt det där och varför är det så lite av det?(sällanmat)</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Har du sett nyckelhålet tidigare, vet du vad det betyder?</a:t>
            </a:r>
            <a:endParaRPr sz="2200"/>
          </a:p>
          <a:p>
            <a:pPr marL="457200" lvl="0" indent="0" algn="l" rtl="0">
              <a:spcBef>
                <a:spcPts val="0"/>
              </a:spcBef>
              <a:spcAft>
                <a:spcPts val="0"/>
              </a:spcAft>
              <a:buNone/>
            </a:pPr>
            <a:endParaRPr sz="2200"/>
          </a:p>
          <a:p>
            <a:pPr marL="0" lvl="0" indent="0" algn="l" rtl="0">
              <a:spcBef>
                <a:spcPts val="0"/>
              </a:spcBef>
              <a:spcAft>
                <a:spcPts val="0"/>
              </a:spcAft>
              <a:buNone/>
            </a:pPr>
            <a:endParaRPr sz="1800"/>
          </a:p>
          <a:p>
            <a:pPr marL="0" lvl="0" indent="0" algn="l" rtl="0">
              <a:spcBef>
                <a:spcPts val="0"/>
              </a:spcBef>
              <a:spcAft>
                <a:spcPts val="0"/>
              </a:spcAft>
              <a:buSzPts val="990"/>
              <a:buNone/>
            </a:pPr>
            <a:endParaRPr sz="1800"/>
          </a:p>
          <a:p>
            <a:pPr marL="0" lvl="0" indent="0" algn="l" rtl="0">
              <a:spcBef>
                <a:spcPts val="0"/>
              </a:spcBef>
              <a:spcAft>
                <a:spcPts val="0"/>
              </a:spcAft>
              <a:buSzPts val="990"/>
              <a:buNone/>
            </a:pPr>
            <a:endParaRPr sz="1800"/>
          </a:p>
        </p:txBody>
      </p:sp>
      <p:sp>
        <p:nvSpPr>
          <p:cNvPr id="166" name="Google Shape;166;p27"/>
          <p:cNvSpPr txBox="1">
            <a:spLocks noGrp="1"/>
          </p:cNvSpPr>
          <p:nvPr>
            <p:ph type="body" idx="2"/>
          </p:nvPr>
        </p:nvSpPr>
        <p:spPr>
          <a:xfrm>
            <a:off x="5385225" y="1235125"/>
            <a:ext cx="4768500" cy="6917700"/>
          </a:xfrm>
          <a:prstGeom prst="rect">
            <a:avLst/>
          </a:prstGeom>
        </p:spPr>
        <p:txBody>
          <a:bodyPr spcFirstLastPara="1" wrap="square" lIns="114375" tIns="114375" rIns="114375" bIns="114375" anchor="t" anchorCtr="0">
            <a:normAutofit fontScale="32500" lnSpcReduction="20000"/>
          </a:bodyPr>
          <a:lstStyle/>
          <a:p>
            <a:pPr marL="0" lvl="0" indent="0" algn="l" rtl="0">
              <a:spcBef>
                <a:spcPts val="0"/>
              </a:spcBef>
              <a:spcAft>
                <a:spcPts val="0"/>
              </a:spcAft>
              <a:buNone/>
            </a:pPr>
            <a:r>
              <a:rPr lang="sv" sz="4923"/>
              <a:t>Bilden representerar den så kallade Matpyramiden, som visar på</a:t>
            </a:r>
            <a:r>
              <a:rPr lang="sv" sz="4923" b="1"/>
              <a:t> proportionen mellan vardagsmat och sällanmat. </a:t>
            </a:r>
            <a:endParaRPr sz="4923" b="1"/>
          </a:p>
          <a:p>
            <a:pPr marL="0" lvl="0" indent="0" algn="l" rtl="0">
              <a:spcBef>
                <a:spcPts val="1500"/>
              </a:spcBef>
              <a:spcAft>
                <a:spcPts val="0"/>
              </a:spcAft>
              <a:buNone/>
            </a:pPr>
            <a:r>
              <a:rPr lang="sv" sz="4923" b="1"/>
              <a:t>Vardagsmat:</a:t>
            </a:r>
            <a:endParaRPr sz="4923" b="1"/>
          </a:p>
          <a:p>
            <a:pPr marL="457200" lvl="0" indent="-306753" algn="l" rtl="0">
              <a:spcBef>
                <a:spcPts val="1500"/>
              </a:spcBef>
              <a:spcAft>
                <a:spcPts val="0"/>
              </a:spcAft>
              <a:buSzPct val="100000"/>
              <a:buChar char="●"/>
            </a:pPr>
            <a:r>
              <a:rPr lang="sv" sz="4923"/>
              <a:t>Grönsaker, frukt och bär – gärna 2–3 frukter och 2–3 portioner grönsaker om dagen </a:t>
            </a:r>
            <a:endParaRPr sz="4923"/>
          </a:p>
          <a:p>
            <a:pPr marL="457200" lvl="0" indent="-306753" algn="l" rtl="0">
              <a:spcBef>
                <a:spcPts val="0"/>
              </a:spcBef>
              <a:spcAft>
                <a:spcPts val="0"/>
              </a:spcAft>
              <a:buSzPct val="100000"/>
              <a:buChar char="●"/>
            </a:pPr>
            <a:r>
              <a:rPr lang="sv" sz="4923"/>
              <a:t>Fisk och skaldjur – gärna 2–3 gånger i veckan </a:t>
            </a:r>
            <a:endParaRPr sz="4923"/>
          </a:p>
          <a:p>
            <a:pPr marL="457200" lvl="0" indent="-306753" algn="l" rtl="0">
              <a:spcBef>
                <a:spcPts val="0"/>
              </a:spcBef>
              <a:spcAft>
                <a:spcPts val="0"/>
              </a:spcAft>
              <a:buSzPct val="100000"/>
              <a:buChar char="●"/>
            </a:pPr>
            <a:r>
              <a:rPr lang="sv" sz="4923"/>
              <a:t>Nötter, frön, baljväxter som ärter och linser.</a:t>
            </a:r>
            <a:endParaRPr sz="4923"/>
          </a:p>
          <a:p>
            <a:pPr marL="457200" lvl="0" indent="-306753" algn="l" rtl="0">
              <a:spcBef>
                <a:spcPts val="0"/>
              </a:spcBef>
              <a:spcAft>
                <a:spcPts val="0"/>
              </a:spcAft>
              <a:buSzPct val="100000"/>
              <a:buChar char="●"/>
            </a:pPr>
            <a:r>
              <a:rPr lang="sv" sz="4923"/>
              <a:t>Grovt bröd, flingor, pasta och gryn med fullkorn </a:t>
            </a:r>
            <a:endParaRPr sz="4923"/>
          </a:p>
          <a:p>
            <a:pPr marL="457200" lvl="0" indent="-306753" algn="l" rtl="0">
              <a:spcBef>
                <a:spcPts val="0"/>
              </a:spcBef>
              <a:spcAft>
                <a:spcPts val="0"/>
              </a:spcAft>
              <a:buSzPct val="100000"/>
              <a:buChar char="●"/>
            </a:pPr>
            <a:r>
              <a:rPr lang="sv" sz="4923"/>
              <a:t>Mjuka matfetter, tex raps- och olivolja </a:t>
            </a:r>
            <a:endParaRPr sz="4923"/>
          </a:p>
          <a:p>
            <a:pPr marL="457200" lvl="0" indent="-306753" algn="l" rtl="0">
              <a:spcBef>
                <a:spcPts val="0"/>
              </a:spcBef>
              <a:spcAft>
                <a:spcPts val="0"/>
              </a:spcAft>
              <a:buSzPct val="100000"/>
              <a:buChar char="●"/>
            </a:pPr>
            <a:r>
              <a:rPr lang="sv" sz="4923"/>
              <a:t>Nyckelhålsmärkta mejeriprodukter eller motsvarande växtbaserade berikade produkter.</a:t>
            </a:r>
            <a:endParaRPr sz="4923"/>
          </a:p>
          <a:p>
            <a:pPr marL="457200" lvl="0" indent="-306753" algn="l" rtl="0">
              <a:spcBef>
                <a:spcPts val="0"/>
              </a:spcBef>
              <a:spcAft>
                <a:spcPts val="0"/>
              </a:spcAft>
              <a:buSzPct val="100000"/>
              <a:buChar char="●"/>
            </a:pPr>
            <a:r>
              <a:rPr lang="sv" sz="4923"/>
              <a:t>Nyckelhålsmärkta produkter är bra livsmedel med mindre socker och salt, nyttigare fett och mer fullkorn och fiber.</a:t>
            </a:r>
            <a:endParaRPr sz="4923"/>
          </a:p>
          <a:p>
            <a:pPr marL="0" lvl="0" indent="0" algn="l" rtl="0">
              <a:spcBef>
                <a:spcPts val="1500"/>
              </a:spcBef>
              <a:spcAft>
                <a:spcPts val="0"/>
              </a:spcAft>
              <a:buNone/>
            </a:pPr>
            <a:r>
              <a:rPr lang="sv" sz="4923" b="1"/>
              <a:t>Sällanmat:</a:t>
            </a:r>
            <a:endParaRPr sz="4923" b="1"/>
          </a:p>
          <a:p>
            <a:pPr marL="457200" lvl="0" indent="-306753" algn="l" rtl="0">
              <a:spcBef>
                <a:spcPts val="1500"/>
              </a:spcBef>
              <a:spcAft>
                <a:spcPts val="0"/>
              </a:spcAft>
              <a:buSzPct val="100000"/>
              <a:buChar char="●"/>
            </a:pPr>
            <a:r>
              <a:rPr lang="sv" sz="4923"/>
              <a:t>Sötsaker som godis och kakor, chips</a:t>
            </a:r>
            <a:endParaRPr sz="4923"/>
          </a:p>
          <a:p>
            <a:pPr marL="457200" lvl="0" indent="-306753" algn="l" rtl="0">
              <a:spcBef>
                <a:spcPts val="0"/>
              </a:spcBef>
              <a:spcAft>
                <a:spcPts val="0"/>
              </a:spcAft>
              <a:buSzPct val="100000"/>
              <a:buChar char="●"/>
            </a:pPr>
            <a:r>
              <a:rPr lang="sv" sz="4923"/>
              <a:t>Läsk, saft och juice </a:t>
            </a:r>
            <a:endParaRPr sz="4923"/>
          </a:p>
          <a:p>
            <a:pPr marL="457200" lvl="0" indent="-306753" algn="l" rtl="0">
              <a:spcBef>
                <a:spcPts val="0"/>
              </a:spcBef>
              <a:spcAft>
                <a:spcPts val="0"/>
              </a:spcAft>
              <a:buSzPct val="100000"/>
              <a:buChar char="●"/>
            </a:pPr>
            <a:r>
              <a:rPr lang="sv" sz="4923"/>
              <a:t>Kött, korv</a:t>
            </a:r>
            <a:endParaRPr sz="4923"/>
          </a:p>
          <a:p>
            <a:pPr marL="457200" lvl="0" indent="-306753" algn="l" rtl="0">
              <a:spcBef>
                <a:spcPts val="0"/>
              </a:spcBef>
              <a:spcAft>
                <a:spcPts val="0"/>
              </a:spcAft>
              <a:buSzPct val="100000"/>
              <a:buChar char="●"/>
            </a:pPr>
            <a:r>
              <a:rPr lang="sv" sz="4923"/>
              <a:t>Snabbmat som Pizza, kebab, hamburgare och pommes frites.</a:t>
            </a:r>
            <a:endParaRPr sz="4923"/>
          </a:p>
          <a:p>
            <a:pPr marL="0" lvl="0" indent="0" algn="l" rtl="0">
              <a:spcBef>
                <a:spcPts val="1500"/>
              </a:spcBef>
              <a:spcAft>
                <a:spcPts val="0"/>
              </a:spcAft>
              <a:buNone/>
            </a:pPr>
            <a:endParaRPr/>
          </a:p>
          <a:p>
            <a:pPr marL="0" lvl="0" indent="0" algn="l" rtl="0">
              <a:spcBef>
                <a:spcPts val="1500"/>
              </a:spcBef>
              <a:spcAft>
                <a:spcPts val="15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8"/>
          <p:cNvPicPr preferRelativeResize="0"/>
          <p:nvPr/>
        </p:nvPicPr>
        <p:blipFill rotWithShape="1">
          <a:blip r:embed="rId3">
            <a:alphaModFix/>
          </a:blip>
          <a:srcRect r="2334" b="4879"/>
          <a:stretch/>
        </p:blipFill>
        <p:spPr>
          <a:xfrm>
            <a:off x="0" y="368625"/>
            <a:ext cx="10440000" cy="7191374"/>
          </a:xfrm>
          <a:prstGeom prst="rect">
            <a:avLst/>
          </a:prstGeom>
          <a:noFill/>
          <a:ln>
            <a:noFill/>
          </a:ln>
        </p:spPr>
      </p:pic>
      <p:sp>
        <p:nvSpPr>
          <p:cNvPr id="172" name="Google Shape;172;p28"/>
          <p:cNvSpPr txBox="1"/>
          <p:nvPr/>
        </p:nvSpPr>
        <p:spPr>
          <a:xfrm>
            <a:off x="0" y="0"/>
            <a:ext cx="104400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6AA84F"/>
                </a:solidFill>
                <a:latin typeface="Oswald"/>
                <a:ea typeface="Oswald"/>
                <a:cs typeface="Oswald"/>
                <a:sym typeface="Oswald"/>
              </a:rPr>
              <a:t>  Vad händer i kroppen</a:t>
            </a:r>
            <a:endParaRPr sz="5100">
              <a:solidFill>
                <a:srgbClr val="6AA84F"/>
              </a:solidFill>
              <a:latin typeface="Oswald"/>
              <a:ea typeface="Oswald"/>
              <a:cs typeface="Oswald"/>
              <a:sym typeface="Oswald"/>
            </a:endParaRPr>
          </a:p>
          <a:p>
            <a:pPr marL="0" lvl="0" indent="0" algn="l" rtl="0">
              <a:spcBef>
                <a:spcPts val="0"/>
              </a:spcBef>
              <a:spcAft>
                <a:spcPts val="0"/>
              </a:spcAft>
              <a:buNone/>
            </a:pPr>
            <a:r>
              <a:rPr lang="sv" sz="5100">
                <a:solidFill>
                  <a:srgbClr val="6AA84F"/>
                </a:solidFill>
                <a:latin typeface="Oswald"/>
                <a:ea typeface="Oswald"/>
                <a:cs typeface="Oswald"/>
                <a:sym typeface="Oswald"/>
              </a:rPr>
              <a:t>  när du rör dig?</a:t>
            </a:r>
            <a:endParaRPr sz="5100">
              <a:solidFill>
                <a:srgbClr val="6AA84F"/>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74750" y="1095650"/>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Vet du vilka bra saker som händer i kroppen när vi rör på oss? Vilka delar av kroppen påverkas? På vilket sätt?</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Hur känns det i din kropp när du rör dig och anstränger dig tex springer, cyklar, leker, hoppar, tränar någon sport? Hur känner du dig efteråt?</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Hur mycket är lagom att röra sig på en dag? (övergång till nästa bild – 60 min/dag)</a:t>
            </a: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0" lvl="0" indent="0" algn="l" rtl="0">
              <a:spcBef>
                <a:spcPts val="0"/>
              </a:spcBef>
              <a:spcAft>
                <a:spcPts val="0"/>
              </a:spcAft>
              <a:buNone/>
            </a:pPr>
            <a:endParaRPr sz="1800"/>
          </a:p>
          <a:p>
            <a:pPr marL="0" lvl="0" indent="0" algn="l" rtl="0">
              <a:spcBef>
                <a:spcPts val="0"/>
              </a:spcBef>
              <a:spcAft>
                <a:spcPts val="0"/>
              </a:spcAft>
              <a:buSzPts val="990"/>
              <a:buNone/>
            </a:pPr>
            <a:endParaRPr sz="1800"/>
          </a:p>
          <a:p>
            <a:pPr marL="0" lvl="0" indent="0" algn="l" rtl="0">
              <a:spcBef>
                <a:spcPts val="0"/>
              </a:spcBef>
              <a:spcAft>
                <a:spcPts val="0"/>
              </a:spcAft>
              <a:buSzPts val="990"/>
              <a:buNone/>
            </a:pPr>
            <a:endParaRPr sz="1800"/>
          </a:p>
        </p:txBody>
      </p:sp>
      <p:sp>
        <p:nvSpPr>
          <p:cNvPr id="178" name="Google Shape;178;p29"/>
          <p:cNvSpPr txBox="1">
            <a:spLocks noGrp="1"/>
          </p:cNvSpPr>
          <p:nvPr>
            <p:ph type="body" idx="2"/>
          </p:nvPr>
        </p:nvSpPr>
        <p:spPr>
          <a:xfrm>
            <a:off x="5372875" y="1230300"/>
            <a:ext cx="4895100" cy="5780100"/>
          </a:xfrm>
          <a:prstGeom prst="rect">
            <a:avLst/>
          </a:prstGeom>
        </p:spPr>
        <p:txBody>
          <a:bodyPr spcFirstLastPara="1" wrap="square" lIns="114375" tIns="114375" rIns="114375" bIns="114375" anchor="t" anchorCtr="0">
            <a:noAutofit/>
          </a:bodyPr>
          <a:lstStyle/>
          <a:p>
            <a:pPr marL="0" lvl="0" indent="0" algn="l" rtl="0">
              <a:lnSpc>
                <a:spcPct val="95000"/>
              </a:lnSpc>
              <a:spcBef>
                <a:spcPts val="0"/>
              </a:spcBef>
              <a:spcAft>
                <a:spcPts val="0"/>
              </a:spcAft>
              <a:buSzPts val="275"/>
              <a:buNone/>
            </a:pPr>
            <a:r>
              <a:rPr lang="sv" sz="1300"/>
              <a:t>Fysisk aktivitet skyddar mot våra stora folksjukdomar som  diabetes typ 2 och hjärt- kärlsjukdom samt påverkar vår psykiska hälsa positivt. När vi rör oss frigörs signalsubstanser som hjälper oss att må bra. Dopamin och serotonin motverkar tex depression och smärta och endorfiner hjälper oss så att vi känner oss gladare. Fysisk aktivitet ökar stresståligheten och förbättrar koncentration, inlärning och problemlösningsförmåga.</a:t>
            </a:r>
            <a:endParaRPr sz="1300"/>
          </a:p>
          <a:p>
            <a:pPr marL="0" lvl="0" indent="0" algn="l" rtl="0">
              <a:lnSpc>
                <a:spcPct val="95000"/>
              </a:lnSpc>
              <a:spcBef>
                <a:spcPts val="1500"/>
              </a:spcBef>
              <a:spcAft>
                <a:spcPts val="0"/>
              </a:spcAft>
              <a:buSzPts val="275"/>
              <a:buNone/>
            </a:pPr>
            <a:r>
              <a:rPr lang="sv" sz="1300"/>
              <a:t>I samtalet med barnen är det bra om de själva får berätta vad de vet och kan om hur rörelse påverkar hälsan och välbefinnandet. Kanske tar de tex upp att fysisk aktivitet stärker hjärta, lungor, muskler, skelett och att man blir snabbare, smidigare och rörligare. </a:t>
            </a:r>
            <a:endParaRPr sz="1300"/>
          </a:p>
          <a:p>
            <a:pPr marL="0" lvl="0" indent="0" algn="l" rtl="0">
              <a:lnSpc>
                <a:spcPct val="95000"/>
              </a:lnSpc>
              <a:spcBef>
                <a:spcPts val="1500"/>
              </a:spcBef>
              <a:spcAft>
                <a:spcPts val="0"/>
              </a:spcAft>
              <a:buSzPts val="275"/>
              <a:buNone/>
            </a:pPr>
            <a:r>
              <a:rPr lang="sv" sz="1300" b="1"/>
              <a:t>Vi behöver ge alla barn förutsättningar att förknippa rörelse med glädje och välbefinnande. </a:t>
            </a:r>
            <a:r>
              <a:rPr lang="sv" sz="1300"/>
              <a:t>Om man kan, vill och vågar röra sig lägger man grunden både för ett starkare självförtroende och en motivation att röra sig hela livet.</a:t>
            </a: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1500"/>
              </a:spcAft>
              <a:buSzPts val="275"/>
              <a:buNone/>
            </a:pP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0"/>
          <p:cNvPicPr preferRelativeResize="0"/>
          <p:nvPr/>
        </p:nvPicPr>
        <p:blipFill rotWithShape="1">
          <a:blip r:embed="rId3">
            <a:alphaModFix/>
          </a:blip>
          <a:srcRect l="1963" r="371"/>
          <a:stretch/>
        </p:blipFill>
        <p:spPr>
          <a:xfrm>
            <a:off x="0" y="0"/>
            <a:ext cx="10440000" cy="7560001"/>
          </a:xfrm>
          <a:prstGeom prst="rect">
            <a:avLst/>
          </a:prstGeom>
          <a:noFill/>
          <a:ln>
            <a:noFill/>
          </a:ln>
        </p:spPr>
      </p:pic>
      <p:sp>
        <p:nvSpPr>
          <p:cNvPr id="184" name="Google Shape;184;p30"/>
          <p:cNvSpPr txBox="1"/>
          <p:nvPr/>
        </p:nvSpPr>
        <p:spPr>
          <a:xfrm>
            <a:off x="0" y="0"/>
            <a:ext cx="104400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FFFFFF"/>
                </a:solidFill>
                <a:latin typeface="Oswald"/>
                <a:ea typeface="Oswald"/>
                <a:cs typeface="Oswald"/>
                <a:sym typeface="Oswald"/>
              </a:rPr>
              <a:t>  Hur gör du när du rör dig?</a:t>
            </a:r>
            <a:endParaRPr sz="590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374750" y="1105175"/>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Vad tycker du är roligt att göra på idrotten i skolan / på rasterna / när du är ledig?</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Håller du på med någon träning på fritiden - berätta! Vilken aktivitet skulle du vilja prova?</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Vi rör oss ofta ganska mycket under dagarna utan att tänka på det – kommer du på något exempel?</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Om du skulle röra på dig 15 minuter extra varje dag så att du blir andfådd och varm, vad skulle du då välja att göra?</a:t>
            </a: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0" lvl="0" indent="0" algn="l" rtl="0">
              <a:spcBef>
                <a:spcPts val="0"/>
              </a:spcBef>
              <a:spcAft>
                <a:spcPts val="0"/>
              </a:spcAft>
              <a:buNone/>
            </a:pPr>
            <a:endParaRPr sz="1800"/>
          </a:p>
          <a:p>
            <a:pPr marL="0" lvl="0" indent="0" algn="l" rtl="0">
              <a:spcBef>
                <a:spcPts val="0"/>
              </a:spcBef>
              <a:spcAft>
                <a:spcPts val="0"/>
              </a:spcAft>
              <a:buSzPts val="990"/>
              <a:buNone/>
            </a:pPr>
            <a:endParaRPr sz="1800"/>
          </a:p>
          <a:p>
            <a:pPr marL="0" lvl="0" indent="0" algn="l" rtl="0">
              <a:spcBef>
                <a:spcPts val="0"/>
              </a:spcBef>
              <a:spcAft>
                <a:spcPts val="0"/>
              </a:spcAft>
              <a:buSzPts val="990"/>
              <a:buNone/>
            </a:pPr>
            <a:endParaRPr sz="1800"/>
          </a:p>
        </p:txBody>
      </p:sp>
      <p:sp>
        <p:nvSpPr>
          <p:cNvPr id="190" name="Google Shape;190;p31"/>
          <p:cNvSpPr txBox="1">
            <a:spLocks noGrp="1"/>
          </p:cNvSpPr>
          <p:nvPr>
            <p:ph type="body" idx="2"/>
          </p:nvPr>
        </p:nvSpPr>
        <p:spPr>
          <a:xfrm>
            <a:off x="5386575" y="1209675"/>
            <a:ext cx="4862400" cy="9945000"/>
          </a:xfrm>
          <a:prstGeom prst="rect">
            <a:avLst/>
          </a:prstGeom>
        </p:spPr>
        <p:txBody>
          <a:bodyPr spcFirstLastPara="1" wrap="square" lIns="114375" tIns="114375" rIns="114375" bIns="114375" anchor="t" anchorCtr="0">
            <a:noAutofit/>
          </a:bodyPr>
          <a:lstStyle/>
          <a:p>
            <a:pPr marL="0" lvl="0" indent="0" algn="l" rtl="0">
              <a:lnSpc>
                <a:spcPct val="95000"/>
              </a:lnSpc>
              <a:spcBef>
                <a:spcPts val="0"/>
              </a:spcBef>
              <a:spcAft>
                <a:spcPts val="0"/>
              </a:spcAft>
              <a:buSzPts val="275"/>
              <a:buNone/>
            </a:pPr>
            <a:r>
              <a:rPr lang="sv" sz="1300" b="1"/>
              <a:t>Allmänna rekommendationer </a:t>
            </a:r>
            <a:r>
              <a:rPr lang="sv" sz="1300"/>
              <a:t>för barn och unga 6-17 år:</a:t>
            </a:r>
            <a:endParaRPr sz="1300"/>
          </a:p>
          <a:p>
            <a:pPr marL="457200" lvl="0" indent="-311150" algn="l" rtl="0">
              <a:lnSpc>
                <a:spcPct val="95000"/>
              </a:lnSpc>
              <a:spcBef>
                <a:spcPts val="1500"/>
              </a:spcBef>
              <a:spcAft>
                <a:spcPts val="0"/>
              </a:spcAft>
              <a:buSzPts val="1300"/>
              <a:buChar char="●"/>
            </a:pPr>
            <a:r>
              <a:rPr lang="sv" sz="1300" b="1"/>
              <a:t>Fysisk aktivitet 60 minuter/dag</a:t>
            </a:r>
            <a:r>
              <a:rPr lang="sv" sz="1300"/>
              <a:t> tex promenader, cykling (både vardagar och helger - många barn är minst aktiva under helgdagar och lov)</a:t>
            </a:r>
            <a:endParaRPr sz="1300"/>
          </a:p>
          <a:p>
            <a:pPr marL="457200" lvl="0" indent="-311150" algn="l" rtl="0">
              <a:lnSpc>
                <a:spcPct val="95000"/>
              </a:lnSpc>
              <a:spcBef>
                <a:spcPts val="0"/>
              </a:spcBef>
              <a:spcAft>
                <a:spcPts val="0"/>
              </a:spcAft>
              <a:buSzPts val="1300"/>
              <a:buChar char="●"/>
            </a:pPr>
            <a:r>
              <a:rPr lang="sv" sz="1300" b="1"/>
              <a:t>Tre gånger i veckan pulshöjande och muskel- och skelettstärkande aktiviteter</a:t>
            </a:r>
            <a:r>
              <a:rPr lang="sv" sz="1300"/>
              <a:t> som är mer ansträngande tex utomhus i form av lek, hopp, klättring, löpning, cykling</a:t>
            </a:r>
            <a:endParaRPr sz="1300"/>
          </a:p>
          <a:p>
            <a:pPr marL="457200" lvl="0" indent="-311150" algn="l" rtl="0">
              <a:lnSpc>
                <a:spcPct val="95000"/>
              </a:lnSpc>
              <a:spcBef>
                <a:spcPts val="0"/>
              </a:spcBef>
              <a:spcAft>
                <a:spcPts val="0"/>
              </a:spcAft>
              <a:buSzPts val="1300"/>
              <a:buChar char="●"/>
            </a:pPr>
            <a:r>
              <a:rPr lang="sv" sz="1300" b="1"/>
              <a:t>Minskat stillasittande</a:t>
            </a:r>
            <a:r>
              <a:rPr lang="sv" sz="1300"/>
              <a:t>. Bryt gärna stillasittande minst en gång i timmen med någon rörelse.</a:t>
            </a:r>
            <a:endParaRPr sz="1300"/>
          </a:p>
          <a:p>
            <a:pPr marL="457200" lvl="0" indent="-311150" algn="l" rtl="0">
              <a:lnSpc>
                <a:spcPct val="95000"/>
              </a:lnSpc>
              <a:spcBef>
                <a:spcPts val="0"/>
              </a:spcBef>
              <a:spcAft>
                <a:spcPts val="0"/>
              </a:spcAft>
              <a:buSzPts val="1300"/>
              <a:buChar char="●"/>
            </a:pPr>
            <a:r>
              <a:rPr lang="sv" sz="1300"/>
              <a:t>Barn med sjukdomstillstånd eller funktionsvariation kan behöva stöd och individuellt anpassade råd tex av fysioterapeut.</a:t>
            </a:r>
            <a:endParaRPr sz="1300"/>
          </a:p>
          <a:p>
            <a:pPr marL="0" lvl="0" indent="0" algn="l" rtl="0">
              <a:lnSpc>
                <a:spcPct val="95000"/>
              </a:lnSpc>
              <a:spcBef>
                <a:spcPts val="1500"/>
              </a:spcBef>
              <a:spcAft>
                <a:spcPts val="0"/>
              </a:spcAft>
              <a:buSzPts val="275"/>
              <a:buNone/>
            </a:pPr>
            <a:r>
              <a:rPr lang="sv" sz="1300"/>
              <a:t>Undersökningar visar att få barn (ca 20 %) når upp till rekommendationen dvs de flesta barn rör sig för lite. Tänk dock på att även uppmärksamma de barn som är stressade över många aktiviteter och kanske för mycket träning.</a:t>
            </a:r>
            <a:endParaRPr sz="1300"/>
          </a:p>
          <a:p>
            <a:pPr marL="0" lvl="0" indent="0" algn="l" rtl="0">
              <a:lnSpc>
                <a:spcPct val="95000"/>
              </a:lnSpc>
              <a:spcBef>
                <a:spcPts val="1500"/>
              </a:spcBef>
              <a:spcAft>
                <a:spcPts val="0"/>
              </a:spcAft>
              <a:buSzPts val="275"/>
              <a:buNone/>
            </a:pPr>
            <a:r>
              <a:rPr lang="sv" sz="1300"/>
              <a:t>Det finns en ojämlikhet gällande fysisk aktivitet bl.a. relaterad till familjens socioekonomi. Barn med aktiva föräldrar rör sig mer och vuxna förebilder är viktiga. De vanor vi grundlägger som barn påverkar våra vanor och vår hälsa genom livet.</a:t>
            </a: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0"/>
              </a:spcAft>
              <a:buSzPts val="275"/>
              <a:buNone/>
            </a:pPr>
            <a:endParaRPr sz="1300"/>
          </a:p>
          <a:p>
            <a:pPr marL="0" lvl="0" indent="0" algn="l" rtl="0">
              <a:lnSpc>
                <a:spcPct val="95000"/>
              </a:lnSpc>
              <a:spcBef>
                <a:spcPts val="1500"/>
              </a:spcBef>
              <a:spcAft>
                <a:spcPts val="1500"/>
              </a:spcAft>
              <a:buSzPts val="275"/>
              <a:buNone/>
            </a:pPr>
            <a:endParaRPr sz="13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2"/>
          <p:cNvPicPr preferRelativeResize="0"/>
          <p:nvPr/>
        </p:nvPicPr>
        <p:blipFill rotWithShape="1">
          <a:blip r:embed="rId3">
            <a:alphaModFix/>
          </a:blip>
          <a:srcRect l="2516" r="2507" b="2780"/>
          <a:stretch/>
        </p:blipFill>
        <p:spPr>
          <a:xfrm>
            <a:off x="0" y="0"/>
            <a:ext cx="10439999" cy="7560001"/>
          </a:xfrm>
          <a:prstGeom prst="rect">
            <a:avLst/>
          </a:prstGeom>
          <a:noFill/>
          <a:ln>
            <a:noFill/>
          </a:ln>
        </p:spPr>
      </p:pic>
      <p:sp>
        <p:nvSpPr>
          <p:cNvPr id="196" name="Google Shape;196;p32"/>
          <p:cNvSpPr txBox="1"/>
          <p:nvPr/>
        </p:nvSpPr>
        <p:spPr>
          <a:xfrm>
            <a:off x="0" y="0"/>
            <a:ext cx="104400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FFFFFF"/>
                </a:solidFill>
                <a:latin typeface="Oswald"/>
                <a:ea typeface="Oswald"/>
                <a:cs typeface="Oswald"/>
                <a:sym typeface="Oswald"/>
              </a:rPr>
              <a:t>  Skärmtid och</a:t>
            </a:r>
            <a:endParaRPr sz="5100">
              <a:solidFill>
                <a:srgbClr val="FFFFFF"/>
              </a:solidFill>
              <a:latin typeface="Oswald"/>
              <a:ea typeface="Oswald"/>
              <a:cs typeface="Oswald"/>
              <a:sym typeface="Oswald"/>
            </a:endParaRPr>
          </a:p>
          <a:p>
            <a:pPr marL="0" lvl="0" indent="0" algn="l" rtl="0">
              <a:spcBef>
                <a:spcPts val="0"/>
              </a:spcBef>
              <a:spcAft>
                <a:spcPts val="0"/>
              </a:spcAft>
              <a:buNone/>
            </a:pPr>
            <a:r>
              <a:rPr lang="sv" sz="5100">
                <a:solidFill>
                  <a:srgbClr val="FFFFFF"/>
                </a:solidFill>
                <a:latin typeface="Oswald"/>
                <a:ea typeface="Oswald"/>
                <a:cs typeface="Oswald"/>
                <a:sym typeface="Oswald"/>
              </a:rPr>
              <a:t>  stillasittande</a:t>
            </a:r>
            <a:endParaRPr sz="5100">
              <a:solidFill>
                <a:srgbClr val="FFFFFF"/>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65225" y="1114700"/>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Vad tror du händer i kroppen om vi bara sitter stilla och struntar i att röra oss?</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Vad tycker du är det bästa med att använda skärm tex mobil eller dator? Vad är det sämsta?</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Vilka tips har du på vad man kan göra för att inte fastna och sitta stilla för länge vid skärmen?</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Vad kan du göra för rörelser när du tar paus från skärmen?</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Vad skulle du göra under en helt skärmfri dag?</a:t>
            </a: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0" lvl="0" indent="0" algn="l" rtl="0">
              <a:spcBef>
                <a:spcPts val="0"/>
              </a:spcBef>
              <a:spcAft>
                <a:spcPts val="0"/>
              </a:spcAft>
              <a:buNone/>
            </a:pPr>
            <a:endParaRPr sz="1800"/>
          </a:p>
          <a:p>
            <a:pPr marL="0" lvl="0" indent="0" algn="l" rtl="0">
              <a:spcBef>
                <a:spcPts val="0"/>
              </a:spcBef>
              <a:spcAft>
                <a:spcPts val="0"/>
              </a:spcAft>
              <a:buSzPts val="990"/>
              <a:buNone/>
            </a:pPr>
            <a:endParaRPr sz="1800"/>
          </a:p>
          <a:p>
            <a:pPr marL="0" lvl="0" indent="0" algn="l" rtl="0">
              <a:spcBef>
                <a:spcPts val="0"/>
              </a:spcBef>
              <a:spcAft>
                <a:spcPts val="0"/>
              </a:spcAft>
              <a:buSzPts val="990"/>
              <a:buNone/>
            </a:pPr>
            <a:endParaRPr sz="1800"/>
          </a:p>
        </p:txBody>
      </p:sp>
      <p:sp>
        <p:nvSpPr>
          <p:cNvPr id="202" name="Google Shape;202;p33"/>
          <p:cNvSpPr txBox="1">
            <a:spLocks noGrp="1"/>
          </p:cNvSpPr>
          <p:nvPr>
            <p:ph type="body" idx="2"/>
          </p:nvPr>
        </p:nvSpPr>
        <p:spPr>
          <a:xfrm>
            <a:off x="5381700" y="1219200"/>
            <a:ext cx="4772100" cy="6991800"/>
          </a:xfrm>
          <a:prstGeom prst="rect">
            <a:avLst/>
          </a:prstGeom>
        </p:spPr>
        <p:txBody>
          <a:bodyPr spcFirstLastPara="1" wrap="square" lIns="114375" tIns="114375" rIns="114375" bIns="114375" anchor="t" anchorCtr="0">
            <a:normAutofit fontScale="32500" lnSpcReduction="20000"/>
          </a:bodyPr>
          <a:lstStyle/>
          <a:p>
            <a:pPr marL="0" lvl="0" indent="0" algn="l" rtl="0">
              <a:spcBef>
                <a:spcPts val="0"/>
              </a:spcBef>
              <a:spcAft>
                <a:spcPts val="0"/>
              </a:spcAft>
              <a:buNone/>
            </a:pPr>
            <a:r>
              <a:rPr lang="sv" sz="5323"/>
              <a:t>Vi mår inte bra av att sitta stilla för långa stunder.</a:t>
            </a:r>
            <a:endParaRPr sz="5323"/>
          </a:p>
          <a:p>
            <a:pPr marL="0" lvl="0" indent="0" algn="l" rtl="0">
              <a:spcBef>
                <a:spcPts val="1500"/>
              </a:spcBef>
              <a:spcAft>
                <a:spcPts val="0"/>
              </a:spcAft>
              <a:buNone/>
            </a:pPr>
            <a:r>
              <a:rPr lang="sv" sz="5323"/>
              <a:t>Skärmtid kan vara positivt men kan också ta tid från andra viktiga aktiviteter som sömn, utevistelse, lek, rörelse och umgänge med kompisar. </a:t>
            </a:r>
            <a:endParaRPr sz="5323"/>
          </a:p>
          <a:p>
            <a:pPr marL="0" lvl="0" indent="0" algn="l" rtl="0">
              <a:spcBef>
                <a:spcPts val="1500"/>
              </a:spcBef>
              <a:spcAft>
                <a:spcPts val="0"/>
              </a:spcAft>
              <a:buNone/>
            </a:pPr>
            <a:r>
              <a:rPr lang="sv" sz="5323" b="1"/>
              <a:t>Det måste finnas tid för sammanlagt en timmes fysisk aktivitet varje dag men det behövs även regelbundna rörelsepauser under hela dagen.</a:t>
            </a:r>
            <a:r>
              <a:rPr lang="sv" sz="5323"/>
              <a:t> När man suttit stilla en timme behöver kroppen rörelse, gärna utomhus i dagsljus. </a:t>
            </a:r>
            <a:endParaRPr sz="5323"/>
          </a:p>
          <a:p>
            <a:pPr marL="0" lvl="0" indent="0" algn="l" rtl="0">
              <a:spcBef>
                <a:spcPts val="1500"/>
              </a:spcBef>
              <a:spcAft>
                <a:spcPts val="0"/>
              </a:spcAft>
              <a:buNone/>
            </a:pPr>
            <a:r>
              <a:rPr lang="sv" sz="5323"/>
              <a:t>Ytterligare tips är att lägga undan mobil och andra skärmar minst en timme innan man lägger sig så sover man bättre. Det är även bra att lägga ifrån sig sin mobiltelefon i ett annat rum när man behöver koncentrera sig tex på att göra läxor. </a:t>
            </a:r>
            <a:endParaRPr sz="5323"/>
          </a:p>
          <a:p>
            <a:pPr marL="0" lvl="0" indent="0" algn="l" rtl="0">
              <a:spcBef>
                <a:spcPts val="1500"/>
              </a:spcBef>
              <a:spcAft>
                <a:spcPts val="0"/>
              </a:spcAft>
              <a:buNone/>
            </a:pPr>
            <a:r>
              <a:rPr lang="sv" sz="5323" b="1"/>
              <a:t>Tänk på att uppmuntra redan goda vanor hos barnet!</a:t>
            </a:r>
            <a:endParaRPr sz="5323" b="1"/>
          </a:p>
          <a:p>
            <a:pPr marL="0" lvl="0" indent="0" algn="l" rtl="0">
              <a:spcBef>
                <a:spcPts val="1500"/>
              </a:spcBef>
              <a:spcAft>
                <a:spcPts val="0"/>
              </a:spcAft>
              <a:buNone/>
            </a:pPr>
            <a:endParaRPr sz="4523"/>
          </a:p>
          <a:p>
            <a:pPr marL="0" lvl="0" indent="0" algn="l" rtl="0">
              <a:spcBef>
                <a:spcPts val="1500"/>
              </a:spcBef>
              <a:spcAft>
                <a:spcPts val="0"/>
              </a:spcAft>
              <a:buNone/>
            </a:pPr>
            <a:endParaRPr sz="4923"/>
          </a:p>
          <a:p>
            <a:pPr marL="0" lvl="0" indent="0" algn="l" rtl="0">
              <a:spcBef>
                <a:spcPts val="1500"/>
              </a:spcBef>
              <a:spcAft>
                <a:spcPts val="0"/>
              </a:spcAft>
              <a:buNone/>
            </a:pPr>
            <a:endParaRPr sz="4123"/>
          </a:p>
          <a:p>
            <a:pPr marL="0" lvl="0" indent="0" algn="l" rtl="0">
              <a:spcBef>
                <a:spcPts val="1500"/>
              </a:spcBef>
              <a:spcAft>
                <a:spcPts val="0"/>
              </a:spcAft>
              <a:buNone/>
            </a:pPr>
            <a:endParaRPr sz="1500"/>
          </a:p>
          <a:p>
            <a:pPr marL="0" lvl="0" indent="0" algn="l" rtl="0">
              <a:spcBef>
                <a:spcPts val="1500"/>
              </a:spcBef>
              <a:spcAft>
                <a:spcPts val="0"/>
              </a:spcAft>
              <a:buNone/>
            </a:pPr>
            <a:endParaRPr sz="1500"/>
          </a:p>
          <a:p>
            <a:pPr marL="0" lvl="0" indent="0" algn="l" rtl="0">
              <a:spcBef>
                <a:spcPts val="1500"/>
              </a:spcBef>
              <a:spcAft>
                <a:spcPts val="0"/>
              </a:spcAft>
              <a:buNone/>
            </a:pPr>
            <a:endParaRPr/>
          </a:p>
          <a:p>
            <a:pPr marL="0" lvl="0" indent="0" algn="l" rtl="0">
              <a:spcBef>
                <a:spcPts val="1500"/>
              </a:spcBef>
              <a:spcAft>
                <a:spcPts val="0"/>
              </a:spcAft>
              <a:buNone/>
            </a:pPr>
            <a:endParaRPr/>
          </a:p>
          <a:p>
            <a:pPr marL="0" lvl="0" indent="0" algn="l" rtl="0">
              <a:spcBef>
                <a:spcPts val="1500"/>
              </a:spcBef>
              <a:spcAft>
                <a:spcPts val="15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
        <p:cNvGrpSpPr/>
        <p:nvPr/>
      </p:nvGrpSpPr>
      <p:grpSpPr>
        <a:xfrm>
          <a:off x="0" y="0"/>
          <a:ext cx="0" cy="0"/>
          <a:chOff x="0" y="0"/>
          <a:chExt cx="0" cy="0"/>
        </a:xfrm>
      </p:grpSpPr>
      <p:pic>
        <p:nvPicPr>
          <p:cNvPr id="88" name="Google Shape;88;p16"/>
          <p:cNvPicPr preferRelativeResize="0"/>
          <p:nvPr/>
        </p:nvPicPr>
        <p:blipFill rotWithShape="1">
          <a:blip r:embed="rId3">
            <a:alphaModFix/>
          </a:blip>
          <a:srcRect l="432" t="8015" r="9453" b="8491"/>
          <a:stretch/>
        </p:blipFill>
        <p:spPr>
          <a:xfrm>
            <a:off x="0" y="3034375"/>
            <a:ext cx="3266223" cy="2140176"/>
          </a:xfrm>
          <a:prstGeom prst="rect">
            <a:avLst/>
          </a:prstGeom>
          <a:noFill/>
          <a:ln>
            <a:noFill/>
          </a:ln>
        </p:spPr>
      </p:pic>
      <p:pic>
        <p:nvPicPr>
          <p:cNvPr id="89" name="Google Shape;89;p16"/>
          <p:cNvPicPr preferRelativeResize="0"/>
          <p:nvPr/>
        </p:nvPicPr>
        <p:blipFill>
          <a:blip r:embed="rId4">
            <a:alphaModFix/>
          </a:blip>
          <a:stretch>
            <a:fillRect/>
          </a:stretch>
        </p:blipFill>
        <p:spPr>
          <a:xfrm>
            <a:off x="3386100" y="47813"/>
            <a:ext cx="3667798" cy="2594043"/>
          </a:xfrm>
          <a:prstGeom prst="rect">
            <a:avLst/>
          </a:prstGeom>
          <a:noFill/>
          <a:ln>
            <a:noFill/>
          </a:ln>
        </p:spPr>
      </p:pic>
      <p:pic>
        <p:nvPicPr>
          <p:cNvPr id="90" name="Google Shape;90;p16"/>
          <p:cNvPicPr preferRelativeResize="0"/>
          <p:nvPr/>
        </p:nvPicPr>
        <p:blipFill rotWithShape="1">
          <a:blip r:embed="rId5">
            <a:alphaModFix/>
          </a:blip>
          <a:srcRect l="9810" t="7515" r="8161" b="20287"/>
          <a:stretch/>
        </p:blipFill>
        <p:spPr>
          <a:xfrm>
            <a:off x="3557550" y="5139225"/>
            <a:ext cx="3429000" cy="2135100"/>
          </a:xfrm>
          <a:prstGeom prst="ellipse">
            <a:avLst/>
          </a:prstGeom>
          <a:noFill/>
          <a:ln>
            <a:noFill/>
          </a:ln>
        </p:spPr>
      </p:pic>
      <p:pic>
        <p:nvPicPr>
          <p:cNvPr id="91" name="Google Shape;91;p16"/>
          <p:cNvPicPr preferRelativeResize="0"/>
          <p:nvPr/>
        </p:nvPicPr>
        <p:blipFill rotWithShape="1">
          <a:blip r:embed="rId6">
            <a:alphaModFix/>
          </a:blip>
          <a:srcRect l="4506" t="34960" r="20999" b="7128"/>
          <a:stretch/>
        </p:blipFill>
        <p:spPr>
          <a:xfrm>
            <a:off x="164750" y="5567350"/>
            <a:ext cx="3338175" cy="1835775"/>
          </a:xfrm>
          <a:prstGeom prst="rect">
            <a:avLst/>
          </a:prstGeom>
          <a:noFill/>
          <a:ln>
            <a:noFill/>
          </a:ln>
        </p:spPr>
      </p:pic>
      <p:pic>
        <p:nvPicPr>
          <p:cNvPr id="92" name="Google Shape;92;p16"/>
          <p:cNvPicPr preferRelativeResize="0"/>
          <p:nvPr/>
        </p:nvPicPr>
        <p:blipFill rotWithShape="1">
          <a:blip r:embed="rId7">
            <a:alphaModFix/>
          </a:blip>
          <a:srcRect l="29912" t="14828" r="31394" b="13429"/>
          <a:stretch/>
        </p:blipFill>
        <p:spPr>
          <a:xfrm>
            <a:off x="4086849" y="1587560"/>
            <a:ext cx="2028824" cy="2660426"/>
          </a:xfrm>
          <a:prstGeom prst="rect">
            <a:avLst/>
          </a:prstGeom>
          <a:noFill/>
          <a:ln>
            <a:noFill/>
          </a:ln>
        </p:spPr>
      </p:pic>
      <p:sp>
        <p:nvSpPr>
          <p:cNvPr id="93" name="Google Shape;93;p16"/>
          <p:cNvSpPr txBox="1"/>
          <p:nvPr/>
        </p:nvSpPr>
        <p:spPr>
          <a:xfrm>
            <a:off x="0" y="3936750"/>
            <a:ext cx="104400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5700">
                <a:solidFill>
                  <a:srgbClr val="6AA84F"/>
                </a:solidFill>
                <a:latin typeface="Oswald"/>
                <a:ea typeface="Oswald"/>
                <a:cs typeface="Oswald"/>
                <a:sym typeface="Oswald"/>
              </a:rPr>
              <a:t>Mat &amp; rörelse</a:t>
            </a:r>
            <a:endParaRPr sz="6500">
              <a:solidFill>
                <a:srgbClr val="6AA84F"/>
              </a:solidFill>
              <a:latin typeface="Calibri"/>
              <a:ea typeface="Calibri"/>
              <a:cs typeface="Calibri"/>
              <a:sym typeface="Calibri"/>
            </a:endParaRPr>
          </a:p>
        </p:txBody>
      </p:sp>
      <p:pic>
        <p:nvPicPr>
          <p:cNvPr id="94" name="Google Shape;94;p16"/>
          <p:cNvPicPr preferRelativeResize="0"/>
          <p:nvPr/>
        </p:nvPicPr>
        <p:blipFill rotWithShape="1">
          <a:blip r:embed="rId8">
            <a:alphaModFix/>
          </a:blip>
          <a:srcRect l="1171" t="45566" r="57128"/>
          <a:stretch/>
        </p:blipFill>
        <p:spPr>
          <a:xfrm>
            <a:off x="7362200" y="4691150"/>
            <a:ext cx="2809876" cy="2594025"/>
          </a:xfrm>
          <a:prstGeom prst="rect">
            <a:avLst/>
          </a:prstGeom>
          <a:noFill/>
          <a:ln>
            <a:noFill/>
          </a:ln>
        </p:spPr>
      </p:pic>
      <p:pic>
        <p:nvPicPr>
          <p:cNvPr id="95" name="Google Shape;95;p16"/>
          <p:cNvPicPr preferRelativeResize="0"/>
          <p:nvPr/>
        </p:nvPicPr>
        <p:blipFill rotWithShape="1">
          <a:blip r:embed="rId9">
            <a:alphaModFix/>
          </a:blip>
          <a:srcRect l="2334" b="11785"/>
          <a:stretch/>
        </p:blipFill>
        <p:spPr>
          <a:xfrm>
            <a:off x="7423050" y="2882626"/>
            <a:ext cx="2749033" cy="1756076"/>
          </a:xfrm>
          <a:prstGeom prst="rect">
            <a:avLst/>
          </a:prstGeom>
          <a:noFill/>
          <a:ln>
            <a:noFill/>
          </a:ln>
        </p:spPr>
      </p:pic>
      <p:pic>
        <p:nvPicPr>
          <p:cNvPr id="96" name="Google Shape;96;p16"/>
          <p:cNvPicPr preferRelativeResize="0"/>
          <p:nvPr/>
        </p:nvPicPr>
        <p:blipFill rotWithShape="1">
          <a:blip r:embed="rId10">
            <a:alphaModFix/>
          </a:blip>
          <a:srcRect l="1416" t="25804" r="56171" b="15361"/>
          <a:stretch/>
        </p:blipFill>
        <p:spPr>
          <a:xfrm>
            <a:off x="7678887" y="364825"/>
            <a:ext cx="2176500" cy="2135100"/>
          </a:xfrm>
          <a:prstGeom prst="ellipse">
            <a:avLst/>
          </a:prstGeom>
          <a:noFill/>
          <a:ln>
            <a:noFill/>
          </a:ln>
        </p:spPr>
      </p:pic>
      <p:pic>
        <p:nvPicPr>
          <p:cNvPr id="97" name="Google Shape;97;p16"/>
          <p:cNvPicPr preferRelativeResize="0"/>
          <p:nvPr/>
        </p:nvPicPr>
        <p:blipFill rotWithShape="1">
          <a:blip r:embed="rId11">
            <a:alphaModFix/>
          </a:blip>
          <a:srcRect l="2680" t="13970" r="38155" b="8713"/>
          <a:stretch/>
        </p:blipFill>
        <p:spPr>
          <a:xfrm>
            <a:off x="228175" y="228600"/>
            <a:ext cx="2809877" cy="25975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rotWithShape="1">
          <a:blip r:embed="rId3">
            <a:alphaModFix/>
          </a:blip>
          <a:srcRect l="12777" t="8765" r="9407" b="20826"/>
          <a:stretch/>
        </p:blipFill>
        <p:spPr>
          <a:xfrm>
            <a:off x="267000" y="809625"/>
            <a:ext cx="9906001" cy="6340799"/>
          </a:xfrm>
          <a:prstGeom prst="rect">
            <a:avLst/>
          </a:prstGeom>
          <a:noFill/>
          <a:ln>
            <a:noFill/>
          </a:ln>
        </p:spPr>
      </p:pic>
      <p:sp>
        <p:nvSpPr>
          <p:cNvPr id="208" name="Google Shape;208;p34"/>
          <p:cNvSpPr txBox="1"/>
          <p:nvPr/>
        </p:nvSpPr>
        <p:spPr>
          <a:xfrm>
            <a:off x="0" y="0"/>
            <a:ext cx="104400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6AA84F"/>
                </a:solidFill>
                <a:latin typeface="Oswald"/>
                <a:ea typeface="Oswald"/>
                <a:cs typeface="Oswald"/>
                <a:sym typeface="Oswald"/>
              </a:rPr>
              <a:t>  Hur ser ditt dygn ut?</a:t>
            </a:r>
            <a:endParaRPr sz="5100">
              <a:solidFill>
                <a:srgbClr val="6AA84F"/>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365225" y="1114700"/>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Hur ser din dag ut? Rita gärna upp och berätta! Under skoldagar? Under helger och lov?</a:t>
            </a:r>
            <a:endParaRPr sz="2200"/>
          </a:p>
          <a:p>
            <a:pPr marL="4572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Skulle du behöva eller vilja ändra på något? Berätta!</a:t>
            </a: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457200" lvl="0" indent="0" algn="l" rtl="0">
              <a:spcBef>
                <a:spcPts val="0"/>
              </a:spcBef>
              <a:spcAft>
                <a:spcPts val="0"/>
              </a:spcAft>
              <a:buNone/>
            </a:pPr>
            <a:endParaRPr sz="2200"/>
          </a:p>
          <a:p>
            <a:pPr marL="0" lvl="0" indent="0" algn="l" rtl="0">
              <a:spcBef>
                <a:spcPts val="0"/>
              </a:spcBef>
              <a:spcAft>
                <a:spcPts val="0"/>
              </a:spcAft>
              <a:buNone/>
            </a:pPr>
            <a:endParaRPr sz="1800"/>
          </a:p>
          <a:p>
            <a:pPr marL="0" lvl="0" indent="0" algn="l" rtl="0">
              <a:spcBef>
                <a:spcPts val="0"/>
              </a:spcBef>
              <a:spcAft>
                <a:spcPts val="0"/>
              </a:spcAft>
              <a:buSzPts val="990"/>
              <a:buNone/>
            </a:pPr>
            <a:endParaRPr sz="1800"/>
          </a:p>
          <a:p>
            <a:pPr marL="0" lvl="0" indent="0" algn="l" rtl="0">
              <a:spcBef>
                <a:spcPts val="0"/>
              </a:spcBef>
              <a:spcAft>
                <a:spcPts val="0"/>
              </a:spcAft>
              <a:buSzPts val="990"/>
              <a:buNone/>
            </a:pPr>
            <a:endParaRPr sz="1800"/>
          </a:p>
        </p:txBody>
      </p:sp>
      <p:sp>
        <p:nvSpPr>
          <p:cNvPr id="214" name="Google Shape;214;p35"/>
          <p:cNvSpPr txBox="1">
            <a:spLocks noGrp="1"/>
          </p:cNvSpPr>
          <p:nvPr>
            <p:ph type="body" idx="2"/>
          </p:nvPr>
        </p:nvSpPr>
        <p:spPr>
          <a:xfrm>
            <a:off x="5366175" y="1348050"/>
            <a:ext cx="4380900" cy="6192900"/>
          </a:xfrm>
          <a:prstGeom prst="rect">
            <a:avLst/>
          </a:prstGeom>
        </p:spPr>
        <p:txBody>
          <a:bodyPr spcFirstLastPara="1" wrap="square" lIns="114375" tIns="114375" rIns="114375" bIns="114375" anchor="ctr" anchorCtr="0">
            <a:normAutofit fontScale="32500" lnSpcReduction="20000"/>
          </a:bodyPr>
          <a:lstStyle/>
          <a:p>
            <a:pPr marL="0" lvl="0" indent="0" algn="l" rtl="0">
              <a:spcBef>
                <a:spcPts val="0"/>
              </a:spcBef>
              <a:spcAft>
                <a:spcPts val="0"/>
              </a:spcAft>
              <a:buNone/>
            </a:pPr>
            <a:r>
              <a:rPr lang="sv" sz="5323"/>
              <a:t>För att må bra över tid behöver vi </a:t>
            </a:r>
            <a:r>
              <a:rPr lang="sv" sz="5323" b="1"/>
              <a:t>balans för hur dygnets timmar används</a:t>
            </a:r>
            <a:r>
              <a:rPr lang="sv" sz="5323"/>
              <a:t>. För 6-12-åringar bör sömnen utgöra 10-11 timmar per dygn och fysisk aktivitet minst 1 timme.</a:t>
            </a:r>
            <a:endParaRPr sz="5323"/>
          </a:p>
          <a:p>
            <a:pPr marL="0" lvl="0" indent="0" algn="l" rtl="0">
              <a:spcBef>
                <a:spcPts val="1500"/>
              </a:spcBef>
              <a:spcAft>
                <a:spcPts val="0"/>
              </a:spcAft>
              <a:buNone/>
            </a:pPr>
            <a:r>
              <a:rPr lang="sv" sz="5323" b="1"/>
              <a:t>Måltiderna</a:t>
            </a:r>
            <a:r>
              <a:rPr lang="sv" sz="5323"/>
              <a:t> är en möjlighet till social samvaro och det är viktigt att maten intas i </a:t>
            </a:r>
            <a:r>
              <a:rPr lang="sv" sz="5323" b="1"/>
              <a:t>lugn och ro</a:t>
            </a:r>
            <a:r>
              <a:rPr lang="sv" sz="5323"/>
              <a:t>, helst vid matbordet.</a:t>
            </a:r>
            <a:endParaRPr sz="5323"/>
          </a:p>
          <a:p>
            <a:pPr marL="0" lvl="0" indent="0" algn="l" rtl="0">
              <a:spcBef>
                <a:spcPts val="1500"/>
              </a:spcBef>
              <a:spcAft>
                <a:spcPts val="0"/>
              </a:spcAft>
              <a:buNone/>
            </a:pPr>
            <a:r>
              <a:rPr lang="sv" sz="5323"/>
              <a:t>Under skoldagar tillbringar de flesta barn i denna åldersgrupp ca 7 timmar i skolan. Fritiden som blir kvar behövs för </a:t>
            </a:r>
            <a:r>
              <a:rPr lang="sv" sz="5323" b="1"/>
              <a:t>aktiviteter, relationer, fokustid och "chilltid"</a:t>
            </a:r>
            <a:r>
              <a:rPr lang="sv" sz="5323"/>
              <a:t>. Delar av denna tid behöver vara </a:t>
            </a:r>
            <a:r>
              <a:rPr lang="sv" sz="5323" b="1"/>
              <a:t>utan stimulans från skärmar</a:t>
            </a:r>
            <a:r>
              <a:rPr lang="sv" sz="5323"/>
              <a:t> för att hjärnan ska må bra! </a:t>
            </a:r>
            <a:endParaRPr sz="5323"/>
          </a:p>
          <a:p>
            <a:pPr marL="0" lvl="0" indent="0" algn="l" rtl="0">
              <a:spcBef>
                <a:spcPts val="1500"/>
              </a:spcBef>
              <a:spcAft>
                <a:spcPts val="0"/>
              </a:spcAft>
              <a:buNone/>
            </a:pPr>
            <a:endParaRPr sz="5323"/>
          </a:p>
          <a:p>
            <a:pPr marL="0" lvl="0" indent="0" algn="l" rtl="0">
              <a:spcBef>
                <a:spcPts val="1500"/>
              </a:spcBef>
              <a:spcAft>
                <a:spcPts val="0"/>
              </a:spcAft>
              <a:buNone/>
            </a:pPr>
            <a:endParaRPr sz="4523"/>
          </a:p>
          <a:p>
            <a:pPr marL="0" lvl="0" indent="0" algn="l" rtl="0">
              <a:spcBef>
                <a:spcPts val="1500"/>
              </a:spcBef>
              <a:spcAft>
                <a:spcPts val="0"/>
              </a:spcAft>
              <a:buNone/>
            </a:pPr>
            <a:endParaRPr sz="4923"/>
          </a:p>
          <a:p>
            <a:pPr marL="0" lvl="0" indent="0" algn="l" rtl="0">
              <a:spcBef>
                <a:spcPts val="1500"/>
              </a:spcBef>
              <a:spcAft>
                <a:spcPts val="0"/>
              </a:spcAft>
              <a:buNone/>
            </a:pPr>
            <a:endParaRPr sz="4123"/>
          </a:p>
          <a:p>
            <a:pPr marL="0" lvl="0" indent="0" algn="l" rtl="0">
              <a:spcBef>
                <a:spcPts val="1500"/>
              </a:spcBef>
              <a:spcAft>
                <a:spcPts val="0"/>
              </a:spcAft>
              <a:buNone/>
            </a:pPr>
            <a:endParaRPr sz="1500"/>
          </a:p>
          <a:p>
            <a:pPr marL="0" lvl="0" indent="0" algn="l" rtl="0">
              <a:spcBef>
                <a:spcPts val="1500"/>
              </a:spcBef>
              <a:spcAft>
                <a:spcPts val="0"/>
              </a:spcAft>
              <a:buNone/>
            </a:pPr>
            <a:endParaRPr sz="1500"/>
          </a:p>
          <a:p>
            <a:pPr marL="0" lvl="0" indent="0" algn="l" rtl="0">
              <a:spcBef>
                <a:spcPts val="1500"/>
              </a:spcBef>
              <a:spcAft>
                <a:spcPts val="0"/>
              </a:spcAft>
              <a:buNone/>
            </a:pPr>
            <a:endParaRPr/>
          </a:p>
          <a:p>
            <a:pPr marL="0" lvl="0" indent="0" algn="l" rtl="0">
              <a:spcBef>
                <a:spcPts val="1500"/>
              </a:spcBef>
              <a:spcAft>
                <a:spcPts val="0"/>
              </a:spcAft>
              <a:buNone/>
            </a:pPr>
            <a:endParaRPr/>
          </a:p>
          <a:p>
            <a:pPr marL="0" lvl="0" indent="0" algn="l" rtl="0">
              <a:spcBef>
                <a:spcPts val="1500"/>
              </a:spcBef>
              <a:spcAft>
                <a:spcPts val="15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6"/>
          <p:cNvSpPr txBox="1">
            <a:spLocks noGrp="1"/>
          </p:cNvSpPr>
          <p:nvPr>
            <p:ph type="title"/>
          </p:nvPr>
        </p:nvSpPr>
        <p:spPr>
          <a:xfrm>
            <a:off x="0" y="2491300"/>
            <a:ext cx="10440000" cy="2228400"/>
          </a:xfrm>
          <a:prstGeom prst="rect">
            <a:avLst/>
          </a:prstGeom>
        </p:spPr>
        <p:txBody>
          <a:bodyPr spcFirstLastPara="1" wrap="square" lIns="114375" tIns="114375" rIns="114375" bIns="114375" anchor="t" anchorCtr="0">
            <a:noAutofit/>
          </a:bodyPr>
          <a:lstStyle/>
          <a:p>
            <a:pPr marL="0" lvl="0" indent="0" algn="ctr" rtl="0">
              <a:spcBef>
                <a:spcPts val="0"/>
              </a:spcBef>
              <a:spcAft>
                <a:spcPts val="0"/>
              </a:spcAft>
              <a:buSzPts val="990"/>
              <a:buNone/>
            </a:pPr>
            <a:r>
              <a:rPr lang="sv" sz="2200"/>
              <a:t>Vill du veta mer så kan du hitta material på:</a:t>
            </a:r>
            <a:endParaRPr sz="2200"/>
          </a:p>
          <a:p>
            <a:pPr marL="0" lvl="0" indent="0" algn="ctr" rtl="0">
              <a:lnSpc>
                <a:spcPct val="50000"/>
              </a:lnSpc>
              <a:spcBef>
                <a:spcPts val="0"/>
              </a:spcBef>
              <a:spcAft>
                <a:spcPts val="0"/>
              </a:spcAft>
              <a:buSzPts val="990"/>
              <a:buNone/>
            </a:pPr>
            <a:endParaRPr sz="2200"/>
          </a:p>
          <a:p>
            <a:pPr marL="0" lvl="0" indent="0" algn="ctr" rtl="0">
              <a:spcBef>
                <a:spcPts val="0"/>
              </a:spcBef>
              <a:spcAft>
                <a:spcPts val="0"/>
              </a:spcAft>
              <a:buSzPts val="990"/>
              <a:buNone/>
            </a:pPr>
            <a:r>
              <a:rPr lang="sv" sz="2200" u="sng">
                <a:solidFill>
                  <a:srgbClr val="EDFAE9"/>
                </a:solidFill>
                <a:hlinkClick r:id="rId3">
                  <a:extLst>
                    <a:ext uri="{A12FA001-AC4F-418D-AE19-62706E023703}">
                      <ahyp:hlinkClr xmlns:ahyp="http://schemas.microsoft.com/office/drawing/2018/hyperlinkcolor" val="tx"/>
                    </a:ext>
                  </a:extLst>
                </a:hlinkClick>
              </a:rPr>
              <a:t>www.fysioterapeuterna.se</a:t>
            </a:r>
            <a:endParaRPr sz="2200">
              <a:solidFill>
                <a:srgbClr val="EDFAE9"/>
              </a:solidFill>
            </a:endParaRPr>
          </a:p>
          <a:p>
            <a:pPr marL="0" lvl="0" indent="0" algn="ctr" rtl="0">
              <a:spcBef>
                <a:spcPts val="0"/>
              </a:spcBef>
              <a:spcAft>
                <a:spcPts val="0"/>
              </a:spcAft>
              <a:buSzPts val="990"/>
              <a:buNone/>
            </a:pPr>
            <a:r>
              <a:rPr lang="sv" sz="2200" u="sng">
                <a:solidFill>
                  <a:srgbClr val="EDFAE9"/>
                </a:solidFill>
                <a:hlinkClick r:id="rId4">
                  <a:extLst>
                    <a:ext uri="{A12FA001-AC4F-418D-AE19-62706E023703}">
                      <ahyp:hlinkClr xmlns:ahyp="http://schemas.microsoft.com/office/drawing/2018/hyperlinkcolor" val="tx"/>
                    </a:ext>
                  </a:extLst>
                </a:hlinkClick>
              </a:rPr>
              <a:t>www.skolskoterskor.se</a:t>
            </a:r>
            <a:endParaRPr sz="2200">
              <a:solidFill>
                <a:srgbClr val="EDFAE9"/>
              </a:solidFill>
            </a:endParaRPr>
          </a:p>
          <a:p>
            <a:pPr marL="0" lvl="0" indent="0" algn="ctr" rtl="0">
              <a:spcBef>
                <a:spcPts val="0"/>
              </a:spcBef>
              <a:spcAft>
                <a:spcPts val="0"/>
              </a:spcAft>
              <a:buSzPts val="990"/>
              <a:buNone/>
            </a:pPr>
            <a:r>
              <a:rPr lang="sv" sz="2200" u="sng">
                <a:solidFill>
                  <a:srgbClr val="EDFAE9"/>
                </a:solidFill>
                <a:hlinkClick r:id="rId5">
                  <a:extLst>
                    <a:ext uri="{A12FA001-AC4F-418D-AE19-62706E023703}">
                      <ahyp:hlinkClr xmlns:ahyp="http://schemas.microsoft.com/office/drawing/2018/hyperlinkcolor" val="tx"/>
                    </a:ext>
                  </a:extLst>
                </a:hlinkClick>
              </a:rPr>
              <a:t>www.drf.nu</a:t>
            </a:r>
            <a:endParaRPr sz="2200">
              <a:solidFill>
                <a:srgbClr val="EDFAE9"/>
              </a:solidFill>
            </a:endParaRPr>
          </a:p>
          <a:p>
            <a:pPr marL="0" lvl="0" indent="0" algn="ctr" rtl="0">
              <a:spcBef>
                <a:spcPts val="0"/>
              </a:spcBef>
              <a:spcAft>
                <a:spcPts val="0"/>
              </a:spcAft>
              <a:buSzPts val="990"/>
              <a:buNone/>
            </a:pPr>
            <a:r>
              <a:rPr lang="sv" sz="2200" u="sng">
                <a:solidFill>
                  <a:srgbClr val="EDFAE9"/>
                </a:solidFill>
                <a:hlinkClick r:id="rId6">
                  <a:extLst>
                    <a:ext uri="{A12FA001-AC4F-418D-AE19-62706E023703}">
                      <ahyp:hlinkClr xmlns:ahyp="http://schemas.microsoft.com/office/drawing/2018/hyperlinkcolor" val="tx"/>
                    </a:ext>
                  </a:extLst>
                </a:hlinkClick>
              </a:rPr>
              <a:t>www.generationpep.se</a:t>
            </a:r>
            <a:endParaRPr sz="2200">
              <a:solidFill>
                <a:srgbClr val="EDFAE9"/>
              </a:solidFill>
            </a:endParaRPr>
          </a:p>
          <a:p>
            <a:pPr marL="0" lvl="0" indent="0" algn="ctr" rtl="0">
              <a:lnSpc>
                <a:spcPct val="50000"/>
              </a:lnSpc>
              <a:spcBef>
                <a:spcPts val="0"/>
              </a:spcBef>
              <a:spcAft>
                <a:spcPts val="0"/>
              </a:spcAft>
              <a:buSzPts val="990"/>
              <a:buNone/>
            </a:pPr>
            <a:endParaRPr sz="2200">
              <a:solidFill>
                <a:srgbClr val="EDFAE9"/>
              </a:solidFill>
            </a:endParaRPr>
          </a:p>
          <a:p>
            <a:pPr marL="0" lvl="0" indent="0" algn="ctr" rtl="0">
              <a:spcBef>
                <a:spcPts val="0"/>
              </a:spcBef>
              <a:spcAft>
                <a:spcPts val="0"/>
              </a:spcAft>
              <a:buSzPts val="990"/>
              <a:buNone/>
            </a:pPr>
            <a:r>
              <a:rPr lang="sv" sz="2200">
                <a:solidFill>
                  <a:srgbClr val="EDFAE9"/>
                </a:solidFill>
              </a:rPr>
              <a:t>För frågor eller synpunkter på materialet, vänligen kontakta: www.skolskoterskor.se</a:t>
            </a:r>
            <a:endParaRPr sz="2200">
              <a:solidFill>
                <a:srgbClr val="EDFAE9"/>
              </a:solidFill>
            </a:endParaRPr>
          </a:p>
          <a:p>
            <a:pPr marL="0" lvl="0" indent="0" algn="ctr" rtl="0">
              <a:spcBef>
                <a:spcPts val="0"/>
              </a:spcBef>
              <a:spcAft>
                <a:spcPts val="0"/>
              </a:spcAft>
              <a:buSzPts val="990"/>
              <a:buNone/>
            </a:pPr>
            <a:endParaRPr sz="2200">
              <a:solidFill>
                <a:srgbClr val="EDFAE9"/>
              </a:solidFill>
            </a:endParaRPr>
          </a:p>
          <a:p>
            <a:pPr marL="0" lvl="0" indent="0" algn="ctr" rtl="0">
              <a:spcBef>
                <a:spcPts val="0"/>
              </a:spcBef>
              <a:spcAft>
                <a:spcPts val="0"/>
              </a:spcAft>
              <a:buSzPts val="990"/>
              <a:buNone/>
            </a:pP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433325" y="1073299"/>
            <a:ext cx="4618500" cy="4752600"/>
          </a:xfrm>
          <a:prstGeom prst="rect">
            <a:avLst/>
          </a:prstGeom>
        </p:spPr>
        <p:txBody>
          <a:bodyPr spcFirstLastPara="1" wrap="square" lIns="114375" tIns="114375" rIns="114375" bIns="114375" anchor="t" anchorCtr="0">
            <a:normAutofit/>
          </a:bodyPr>
          <a:lstStyle/>
          <a:p>
            <a:pPr marL="0" lvl="0" indent="0" algn="l" rtl="0">
              <a:spcBef>
                <a:spcPts val="0"/>
              </a:spcBef>
              <a:spcAft>
                <a:spcPts val="0"/>
              </a:spcAft>
              <a:buNone/>
            </a:pPr>
            <a:r>
              <a:rPr lang="sv" sz="2200"/>
              <a:t>Idag ska vi prata om mat och rörelse. Är det någon speciell bild du vill börja prata om?</a:t>
            </a:r>
            <a:endParaRPr sz="2200"/>
          </a:p>
          <a:p>
            <a:pPr marL="0" lvl="0" indent="0" algn="l" rtl="0">
              <a:spcBef>
                <a:spcPts val="0"/>
              </a:spcBef>
              <a:spcAft>
                <a:spcPts val="0"/>
              </a:spcAft>
              <a:buNone/>
            </a:pPr>
            <a:endParaRPr sz="2200"/>
          </a:p>
        </p:txBody>
      </p:sp>
      <p:sp>
        <p:nvSpPr>
          <p:cNvPr id="103" name="Google Shape;103;p17"/>
          <p:cNvSpPr txBox="1">
            <a:spLocks noGrp="1"/>
          </p:cNvSpPr>
          <p:nvPr>
            <p:ph type="body" idx="2"/>
          </p:nvPr>
        </p:nvSpPr>
        <p:spPr>
          <a:xfrm>
            <a:off x="5353837" y="1053316"/>
            <a:ext cx="4380900" cy="5431200"/>
          </a:xfrm>
          <a:prstGeom prst="rect">
            <a:avLst/>
          </a:prstGeom>
        </p:spPr>
        <p:txBody>
          <a:bodyPr spcFirstLastPara="1" wrap="square" lIns="114375" tIns="114375" rIns="114375" bIns="114375" anchor="ctr" anchorCtr="0">
            <a:normAutofit fontScale="92500" lnSpcReduction="20000"/>
          </a:bodyPr>
          <a:lstStyle/>
          <a:p>
            <a:pPr marL="0" lvl="0" indent="0" algn="l" rtl="0">
              <a:spcBef>
                <a:spcPts val="0"/>
              </a:spcBef>
              <a:spcAft>
                <a:spcPts val="0"/>
              </a:spcAft>
              <a:buNone/>
            </a:pPr>
            <a:r>
              <a:rPr lang="sv"/>
              <a:t>Tänk på att uppmuntra redan goda vanor hos barnet!</a:t>
            </a:r>
            <a:endParaRPr/>
          </a:p>
          <a:p>
            <a:pPr marL="0" lvl="0" indent="0" algn="l" rtl="0">
              <a:spcBef>
                <a:spcPts val="1500"/>
              </a:spcBef>
              <a:spcAft>
                <a:spcPts val="0"/>
              </a:spcAft>
              <a:buNone/>
            </a:pPr>
            <a:r>
              <a:rPr lang="sv"/>
              <a:t>Förslag på inledande fråga till varje bild: ”Vad tänker du när du ser den här bilden?”</a:t>
            </a:r>
            <a:endParaRPr/>
          </a:p>
          <a:p>
            <a:pPr marL="0" lvl="0" indent="0" algn="l" rtl="0">
              <a:spcBef>
                <a:spcPts val="1500"/>
              </a:spcBef>
              <a:spcAft>
                <a:spcPts val="0"/>
              </a:spcAft>
              <a:buNone/>
            </a:pPr>
            <a:r>
              <a:rPr lang="sv"/>
              <a:t>Välj själv om det passar att använda förslagsfrågorna.</a:t>
            </a:r>
            <a:endParaRPr/>
          </a:p>
          <a:p>
            <a:pPr marL="0" lvl="0" indent="0" algn="l" rtl="0">
              <a:spcBef>
                <a:spcPts val="1500"/>
              </a:spcBef>
              <a:spcAft>
                <a:spcPts val="0"/>
              </a:spcAft>
              <a:buNone/>
            </a:pPr>
            <a:r>
              <a:rPr lang="sv"/>
              <a:t>Materialet kan användas för att identifiera barnets och familjens levnadsvanor, och för att stärka redan goda vanor!!</a:t>
            </a:r>
            <a:endParaRPr/>
          </a:p>
          <a:p>
            <a:pPr marL="0" lvl="0" indent="0" algn="l" rtl="0">
              <a:spcBef>
                <a:spcPts val="1500"/>
              </a:spcBef>
              <a:spcAft>
                <a:spcPts val="15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8"/>
          <p:cNvPicPr preferRelativeResize="0"/>
          <p:nvPr/>
        </p:nvPicPr>
        <p:blipFill>
          <a:blip r:embed="rId3">
            <a:alphaModFix/>
          </a:blip>
          <a:stretch>
            <a:fillRect/>
          </a:stretch>
        </p:blipFill>
        <p:spPr>
          <a:xfrm>
            <a:off x="0" y="174551"/>
            <a:ext cx="10439999" cy="7385447"/>
          </a:xfrm>
          <a:prstGeom prst="rect">
            <a:avLst/>
          </a:prstGeom>
          <a:noFill/>
          <a:ln>
            <a:noFill/>
          </a:ln>
        </p:spPr>
      </p:pic>
      <p:sp>
        <p:nvSpPr>
          <p:cNvPr id="109" name="Google Shape;109;p18"/>
          <p:cNvSpPr txBox="1"/>
          <p:nvPr/>
        </p:nvSpPr>
        <p:spPr>
          <a:xfrm>
            <a:off x="0" y="0"/>
            <a:ext cx="104400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6AA84F"/>
                </a:solidFill>
                <a:latin typeface="Oswald"/>
                <a:ea typeface="Oswald"/>
                <a:cs typeface="Oswald"/>
                <a:sym typeface="Oswald"/>
              </a:rPr>
              <a:t>  Måltider</a:t>
            </a:r>
            <a:endParaRPr sz="5900">
              <a:solidFill>
                <a:srgbClr val="6AA84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412850" y="1100200"/>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Vad tänker du när du ser denna bild?</a:t>
            </a:r>
            <a:endParaRPr sz="2200"/>
          </a:p>
          <a:p>
            <a:pPr marL="457200" lvl="0" indent="-368300" algn="l" rtl="0">
              <a:spcBef>
                <a:spcPts val="0"/>
              </a:spcBef>
              <a:spcAft>
                <a:spcPts val="0"/>
              </a:spcAft>
              <a:buSzPts val="2200"/>
              <a:buChar char="●"/>
            </a:pPr>
            <a:r>
              <a:rPr lang="sv" sz="2200"/>
              <a:t>Kan du berätta hur en vanlig matdag ser ut för dig när du går i skolan?</a:t>
            </a:r>
            <a:endParaRPr sz="2200"/>
          </a:p>
          <a:p>
            <a:pPr marL="0" lvl="0" indent="0" algn="l" rtl="0">
              <a:lnSpc>
                <a:spcPct val="115000"/>
              </a:lnSpc>
              <a:spcBef>
                <a:spcPts val="0"/>
              </a:spcBef>
              <a:spcAft>
                <a:spcPts val="0"/>
              </a:spcAft>
              <a:buSzPts val="990"/>
              <a:buNone/>
            </a:pPr>
            <a:endParaRPr sz="2000"/>
          </a:p>
          <a:p>
            <a:pPr marL="0" lvl="0" indent="0" algn="l" rtl="0">
              <a:lnSpc>
                <a:spcPct val="115000"/>
              </a:lnSpc>
              <a:spcBef>
                <a:spcPts val="0"/>
              </a:spcBef>
              <a:spcAft>
                <a:spcPts val="0"/>
              </a:spcAft>
              <a:buNone/>
            </a:pPr>
            <a:r>
              <a:rPr lang="sv" sz="2000" i="1"/>
              <a:t>Exempel på följdfrågor</a:t>
            </a:r>
            <a:endParaRPr sz="2000"/>
          </a:p>
          <a:p>
            <a:pPr marL="914400" lvl="1" indent="-355600" algn="l" rtl="0">
              <a:lnSpc>
                <a:spcPct val="115000"/>
              </a:lnSpc>
              <a:spcBef>
                <a:spcPts val="0"/>
              </a:spcBef>
              <a:spcAft>
                <a:spcPts val="0"/>
              </a:spcAft>
              <a:buSzPts val="2000"/>
              <a:buChar char="○"/>
            </a:pPr>
            <a:r>
              <a:rPr lang="sv" sz="2000"/>
              <a:t>Äter du skollunch varje dag?</a:t>
            </a:r>
            <a:endParaRPr sz="2000"/>
          </a:p>
          <a:p>
            <a:pPr marL="914400" lvl="1" indent="-355600" algn="l" rtl="0">
              <a:lnSpc>
                <a:spcPct val="115000"/>
              </a:lnSpc>
              <a:spcBef>
                <a:spcPts val="0"/>
              </a:spcBef>
              <a:spcAft>
                <a:spcPts val="0"/>
              </a:spcAft>
              <a:buSzPts val="2000"/>
              <a:buChar char="○"/>
            </a:pPr>
            <a:r>
              <a:rPr lang="sv" sz="2000"/>
              <a:t>Vad gör du om du inte gillar maten?</a:t>
            </a:r>
            <a:endParaRPr sz="2000"/>
          </a:p>
          <a:p>
            <a:pPr marL="914400" lvl="1" indent="-355600" algn="l" rtl="0">
              <a:lnSpc>
                <a:spcPct val="115000"/>
              </a:lnSpc>
              <a:spcBef>
                <a:spcPts val="0"/>
              </a:spcBef>
              <a:spcAft>
                <a:spcPts val="0"/>
              </a:spcAft>
              <a:buSzPts val="2000"/>
              <a:buChar char="○"/>
            </a:pPr>
            <a:r>
              <a:rPr lang="sv" sz="2000"/>
              <a:t>Äter du mellanmål? </a:t>
            </a:r>
            <a:endParaRPr sz="2000"/>
          </a:p>
          <a:p>
            <a:pPr marL="0" lvl="0" indent="0" algn="l" rtl="0">
              <a:spcBef>
                <a:spcPts val="0"/>
              </a:spcBef>
              <a:spcAft>
                <a:spcPts val="0"/>
              </a:spcAft>
              <a:buSzPts val="990"/>
              <a:buNone/>
            </a:pPr>
            <a:endParaRPr sz="2200"/>
          </a:p>
        </p:txBody>
      </p:sp>
      <p:sp>
        <p:nvSpPr>
          <p:cNvPr id="115" name="Google Shape;115;p19"/>
          <p:cNvSpPr txBox="1">
            <a:spLocks noGrp="1"/>
          </p:cNvSpPr>
          <p:nvPr>
            <p:ph type="body" idx="2"/>
          </p:nvPr>
        </p:nvSpPr>
        <p:spPr>
          <a:xfrm>
            <a:off x="5366175" y="1163050"/>
            <a:ext cx="4768500" cy="6557100"/>
          </a:xfrm>
          <a:prstGeom prst="rect">
            <a:avLst/>
          </a:prstGeom>
        </p:spPr>
        <p:txBody>
          <a:bodyPr spcFirstLastPara="1" wrap="square" lIns="114375" tIns="114375" rIns="114375" bIns="114375" anchor="t" anchorCtr="0">
            <a:normAutofit fontScale="70000" lnSpcReduction="10000"/>
          </a:bodyPr>
          <a:lstStyle/>
          <a:p>
            <a:pPr marL="0" lvl="0" indent="0" algn="l" rtl="0">
              <a:spcBef>
                <a:spcPts val="0"/>
              </a:spcBef>
              <a:spcAft>
                <a:spcPts val="0"/>
              </a:spcAft>
              <a:buNone/>
            </a:pPr>
            <a:r>
              <a:rPr lang="sv" b="1"/>
              <a:t>Kroppen fungerar bäst när vi äter regelbundet </a:t>
            </a:r>
            <a:r>
              <a:rPr lang="sv"/>
              <a:t>- frukost, lunch, middag och något bra mellanmål däremellan. Att skapa en bra måltidsordning hjälper eleven att undvika att småäta och att äta lagom stora portioner vid måltiderna. </a:t>
            </a:r>
            <a:endParaRPr/>
          </a:p>
          <a:p>
            <a:pPr marL="0" lvl="0" indent="0" algn="l" rtl="0">
              <a:spcBef>
                <a:spcPts val="1500"/>
              </a:spcBef>
              <a:spcAft>
                <a:spcPts val="0"/>
              </a:spcAft>
              <a:buNone/>
            </a:pPr>
            <a:r>
              <a:rPr lang="sv"/>
              <a:t>För elever som inte äter skollunchen, kan mjölk,  knäckebröd med margarin och lite grönsaker räknas som en mindre måltid.</a:t>
            </a:r>
            <a:endParaRPr/>
          </a:p>
          <a:p>
            <a:pPr marL="0" lvl="0" indent="0" algn="l" rtl="0">
              <a:spcBef>
                <a:spcPts val="1500"/>
              </a:spcBef>
              <a:spcAft>
                <a:spcPts val="0"/>
              </a:spcAft>
              <a:buNone/>
            </a:pPr>
            <a:r>
              <a:rPr lang="sv"/>
              <a:t>Att låta tänderna vila i 2-3 timmar är bra för att minska risken för karies. </a:t>
            </a:r>
            <a:endParaRPr/>
          </a:p>
          <a:p>
            <a:pPr marL="0" lvl="0" indent="0" algn="l" rtl="0">
              <a:spcBef>
                <a:spcPts val="1500"/>
              </a:spcBef>
              <a:spcAft>
                <a:spcPts val="0"/>
              </a:spcAft>
              <a:buNone/>
            </a:pPr>
            <a:r>
              <a:rPr lang="sv"/>
              <a:t>Vatten är bästa drycken mellan måltiderna. </a:t>
            </a:r>
            <a:endParaRPr/>
          </a:p>
          <a:p>
            <a:pPr marL="0" lvl="0" indent="0" algn="l" rtl="0">
              <a:spcBef>
                <a:spcPts val="1500"/>
              </a:spcBef>
              <a:spcAft>
                <a:spcPts val="0"/>
              </a:spcAft>
              <a:buNone/>
            </a:pPr>
            <a:r>
              <a:rPr lang="sv"/>
              <a:t>Att vara hungrig en liten stund är inte skadligt. Hunger och sug är olika saker där </a:t>
            </a:r>
            <a:r>
              <a:rPr lang="sv" b="1"/>
              <a:t>sug ofta är förknippat med trötthet, rastlöshet eller att vara uttråkad.</a:t>
            </a:r>
            <a:endParaRPr b="1"/>
          </a:p>
          <a:p>
            <a:pPr marL="0" lvl="0" indent="0" algn="l" rtl="0">
              <a:spcBef>
                <a:spcPts val="1500"/>
              </a:spcBef>
              <a:spcAft>
                <a:spcPts val="0"/>
              </a:spcAft>
              <a:buNone/>
            </a:pPr>
            <a:endParaRPr/>
          </a:p>
          <a:p>
            <a:pPr marL="0" lvl="0" indent="0" algn="l" rtl="0">
              <a:spcBef>
                <a:spcPts val="1500"/>
              </a:spcBef>
              <a:spcAft>
                <a:spcPts val="1500"/>
              </a:spcAft>
              <a:buNone/>
            </a:pPr>
            <a:endParaRPr/>
          </a:p>
        </p:txBody>
      </p:sp>
      <p:sp>
        <p:nvSpPr>
          <p:cNvPr id="116" name="Google Shape;116;p19"/>
          <p:cNvSpPr txBox="1"/>
          <p:nvPr/>
        </p:nvSpPr>
        <p:spPr>
          <a:xfrm>
            <a:off x="412848" y="4532500"/>
            <a:ext cx="3972600" cy="2432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lt1"/>
              </a:buClr>
              <a:buSzPts val="2200"/>
              <a:buFont typeface="Oswald"/>
              <a:buChar char="●"/>
            </a:pPr>
            <a:r>
              <a:rPr lang="sv" sz="2200">
                <a:solidFill>
                  <a:schemeClr val="lt1"/>
                </a:solidFill>
                <a:latin typeface="Oswald"/>
                <a:ea typeface="Oswald"/>
                <a:cs typeface="Oswald"/>
                <a:sym typeface="Oswald"/>
              </a:rPr>
              <a:t>Händer det att du äter mellan måltiderna? </a:t>
            </a:r>
            <a:endParaRPr sz="2200">
              <a:solidFill>
                <a:schemeClr val="lt1"/>
              </a:solidFill>
              <a:latin typeface="Oswald"/>
              <a:ea typeface="Oswald"/>
              <a:cs typeface="Oswald"/>
              <a:sym typeface="Oswald"/>
            </a:endParaRPr>
          </a:p>
          <a:p>
            <a:pPr marL="914400" lvl="1" indent="-368300" algn="l" rtl="0">
              <a:spcBef>
                <a:spcPts val="0"/>
              </a:spcBef>
              <a:spcAft>
                <a:spcPts val="0"/>
              </a:spcAft>
              <a:buClr>
                <a:schemeClr val="lt1"/>
              </a:buClr>
              <a:buSzPts val="2200"/>
              <a:buFont typeface="Oswald"/>
              <a:buChar char="○"/>
            </a:pPr>
            <a:r>
              <a:rPr lang="sv" sz="2200">
                <a:solidFill>
                  <a:schemeClr val="lt1"/>
                </a:solidFill>
                <a:latin typeface="Oswald"/>
                <a:ea typeface="Oswald"/>
                <a:cs typeface="Oswald"/>
                <a:sym typeface="Oswald"/>
              </a:rPr>
              <a:t>Vad äter du i så fall då?</a:t>
            </a:r>
            <a:endParaRPr sz="2200">
              <a:solidFill>
                <a:schemeClr val="lt1"/>
              </a:solidFill>
              <a:latin typeface="Oswald"/>
              <a:ea typeface="Oswald"/>
              <a:cs typeface="Oswald"/>
              <a:sym typeface="Oswald"/>
            </a:endParaRPr>
          </a:p>
          <a:p>
            <a:pPr marL="457200" lvl="0" indent="0" algn="l" rtl="0">
              <a:spcBef>
                <a:spcPts val="0"/>
              </a:spcBef>
              <a:spcAft>
                <a:spcPts val="0"/>
              </a:spcAft>
              <a:buNone/>
            </a:pPr>
            <a:endParaRPr sz="2200">
              <a:solidFill>
                <a:schemeClr val="lt1"/>
              </a:solidFill>
              <a:latin typeface="Oswald"/>
              <a:ea typeface="Oswald"/>
              <a:cs typeface="Oswald"/>
              <a:sym typeface="Oswald"/>
            </a:endParaRPr>
          </a:p>
          <a:p>
            <a:pPr marL="457200" lvl="0" indent="-368300" algn="l" rtl="0">
              <a:spcBef>
                <a:spcPts val="0"/>
              </a:spcBef>
              <a:spcAft>
                <a:spcPts val="0"/>
              </a:spcAft>
              <a:buClr>
                <a:schemeClr val="lt1"/>
              </a:buClr>
              <a:buSzPts val="2200"/>
              <a:buFont typeface="Oswald"/>
              <a:buChar char="●"/>
            </a:pPr>
            <a:r>
              <a:rPr lang="sv" sz="2200">
                <a:solidFill>
                  <a:schemeClr val="lt1"/>
                </a:solidFill>
                <a:latin typeface="Oswald"/>
                <a:ea typeface="Oswald"/>
                <a:cs typeface="Oswald"/>
                <a:sym typeface="Oswald"/>
              </a:rPr>
              <a:t>Vem brukar du äta tillsammans med hemma hos dig?</a:t>
            </a:r>
            <a:endParaRPr sz="2200">
              <a:solidFill>
                <a:schemeClr val="lt1"/>
              </a:solidFill>
              <a:latin typeface="Oswald"/>
              <a:ea typeface="Oswald"/>
              <a:cs typeface="Oswald"/>
              <a:sym typeface="Oswald"/>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0"/>
          <p:cNvPicPr preferRelativeResize="0"/>
          <p:nvPr/>
        </p:nvPicPr>
        <p:blipFill rotWithShape="1">
          <a:blip r:embed="rId3">
            <a:alphaModFix/>
          </a:blip>
          <a:srcRect r="2334"/>
          <a:stretch/>
        </p:blipFill>
        <p:spPr>
          <a:xfrm>
            <a:off x="0" y="0"/>
            <a:ext cx="10440000" cy="7560001"/>
          </a:xfrm>
          <a:prstGeom prst="rect">
            <a:avLst/>
          </a:prstGeom>
          <a:noFill/>
          <a:ln>
            <a:noFill/>
          </a:ln>
        </p:spPr>
      </p:pic>
      <p:sp>
        <p:nvSpPr>
          <p:cNvPr id="122" name="Google Shape;122;p20"/>
          <p:cNvSpPr txBox="1"/>
          <p:nvPr/>
        </p:nvSpPr>
        <p:spPr>
          <a:xfrm>
            <a:off x="0" y="0"/>
            <a:ext cx="104400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6AA84F"/>
                </a:solidFill>
                <a:latin typeface="Oswald"/>
                <a:ea typeface="Oswald"/>
                <a:cs typeface="Oswald"/>
                <a:sym typeface="Oswald"/>
              </a:rPr>
              <a:t>  Hur ser din tallrik ut?</a:t>
            </a:r>
            <a:endParaRPr sz="5900">
              <a:solidFill>
                <a:srgbClr val="6AA84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p:nvPr/>
        </p:nvSpPr>
        <p:spPr>
          <a:xfrm>
            <a:off x="5419725" y="6457950"/>
            <a:ext cx="4791000" cy="1019100"/>
          </a:xfrm>
          <a:prstGeom prst="rect">
            <a:avLst/>
          </a:prstGeom>
          <a:solidFill>
            <a:srgbClr val="EDFAE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txBox="1">
            <a:spLocks noGrp="1"/>
          </p:cNvSpPr>
          <p:nvPr>
            <p:ph type="title"/>
          </p:nvPr>
        </p:nvSpPr>
        <p:spPr>
          <a:xfrm>
            <a:off x="374750" y="1105175"/>
            <a:ext cx="4618500" cy="6192900"/>
          </a:xfrm>
          <a:prstGeom prst="rect">
            <a:avLst/>
          </a:prstGeom>
        </p:spPr>
        <p:txBody>
          <a:bodyPr spcFirstLastPara="1" wrap="square" lIns="114375" tIns="114375" rIns="114375" bIns="114375" anchor="t" anchorCtr="0">
            <a:noAutofit/>
          </a:bodyPr>
          <a:lstStyle/>
          <a:p>
            <a:pPr marL="457200" lvl="0" indent="-368300" algn="l" rtl="0">
              <a:spcBef>
                <a:spcPts val="0"/>
              </a:spcBef>
              <a:spcAft>
                <a:spcPts val="0"/>
              </a:spcAft>
              <a:buSzPts val="2200"/>
              <a:buChar char="●"/>
            </a:pPr>
            <a:r>
              <a:rPr lang="sv" sz="2200"/>
              <a:t>Vad tänker du när du ser denna bild?</a:t>
            </a:r>
            <a:endParaRPr sz="2200"/>
          </a:p>
          <a:p>
            <a:pPr marL="9144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Vad brukar finnas på din tallrik?</a:t>
            </a:r>
            <a:endParaRPr sz="2200"/>
          </a:p>
          <a:p>
            <a:pPr marL="9144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Har du några  tips har du på vad man kan göra för att äta av alla delarna på tallriken?</a:t>
            </a:r>
            <a:endParaRPr sz="2200"/>
          </a:p>
          <a:p>
            <a:pPr marL="91440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SzPts val="990"/>
              <a:buNone/>
            </a:pPr>
            <a:endParaRPr sz="2200"/>
          </a:p>
          <a:p>
            <a:pPr marL="0" lvl="0" indent="0" algn="l" rtl="0">
              <a:spcBef>
                <a:spcPts val="0"/>
              </a:spcBef>
              <a:spcAft>
                <a:spcPts val="0"/>
              </a:spcAft>
              <a:buSzPts val="990"/>
              <a:buNone/>
            </a:pPr>
            <a:endParaRPr sz="2200"/>
          </a:p>
        </p:txBody>
      </p:sp>
      <p:sp>
        <p:nvSpPr>
          <p:cNvPr id="129" name="Google Shape;129;p21"/>
          <p:cNvSpPr txBox="1">
            <a:spLocks noGrp="1"/>
          </p:cNvSpPr>
          <p:nvPr>
            <p:ph type="body" idx="2"/>
          </p:nvPr>
        </p:nvSpPr>
        <p:spPr>
          <a:xfrm>
            <a:off x="5405775" y="1105175"/>
            <a:ext cx="4818900" cy="6917700"/>
          </a:xfrm>
          <a:prstGeom prst="rect">
            <a:avLst/>
          </a:prstGeom>
        </p:spPr>
        <p:txBody>
          <a:bodyPr spcFirstLastPara="1" wrap="square" lIns="114375" tIns="114375" rIns="114375" bIns="114375" anchor="t" anchorCtr="0">
            <a:normAutofit/>
          </a:bodyPr>
          <a:lstStyle/>
          <a:p>
            <a:pPr marL="0" lvl="0" indent="0" algn="l" rtl="0">
              <a:lnSpc>
                <a:spcPct val="90000"/>
              </a:lnSpc>
              <a:spcBef>
                <a:spcPts val="0"/>
              </a:spcBef>
              <a:spcAft>
                <a:spcPts val="0"/>
              </a:spcAft>
              <a:buSzPts val="688"/>
              <a:buNone/>
            </a:pPr>
            <a:r>
              <a:rPr lang="sv" sz="1337"/>
              <a:t>Tallriksmodellen kan användas som ett pedagogiskt verktyg för att lära barnet hur en bra måltid kan se ut och visar </a:t>
            </a:r>
            <a:r>
              <a:rPr lang="sv" sz="1337" b="1"/>
              <a:t>proportioner</a:t>
            </a:r>
            <a:r>
              <a:rPr lang="sv" sz="1337"/>
              <a:t> av olika livsmedelsgrupper. </a:t>
            </a:r>
            <a:endParaRPr sz="1337"/>
          </a:p>
          <a:p>
            <a:pPr marL="0" lvl="0" indent="0" algn="l" rtl="0">
              <a:lnSpc>
                <a:spcPct val="90000"/>
              </a:lnSpc>
              <a:spcBef>
                <a:spcPts val="1500"/>
              </a:spcBef>
              <a:spcAft>
                <a:spcPts val="0"/>
              </a:spcAft>
              <a:buSzPts val="688"/>
              <a:buNone/>
            </a:pPr>
            <a:r>
              <a:rPr lang="sv" sz="1337"/>
              <a:t>Tallriksmodellen visar att det är bra att äta av alla tre delarna: både pasta, grönsaker och kött/vegobullarna.  </a:t>
            </a:r>
            <a:endParaRPr sz="1337"/>
          </a:p>
          <a:p>
            <a:pPr marL="457200" lvl="0" indent="0" algn="l" rtl="0">
              <a:lnSpc>
                <a:spcPct val="90000"/>
              </a:lnSpc>
              <a:spcBef>
                <a:spcPts val="1500"/>
              </a:spcBef>
              <a:spcAft>
                <a:spcPts val="0"/>
              </a:spcAft>
              <a:buSzPts val="688"/>
              <a:buNone/>
            </a:pPr>
            <a:r>
              <a:rPr lang="sv" sz="1337" b="1"/>
              <a:t>Kolhydratkällor</a:t>
            </a:r>
            <a:r>
              <a:rPr lang="sv" sz="1337"/>
              <a:t>, som pasta, potatis, ris och bröd ger energi. </a:t>
            </a:r>
            <a:endParaRPr sz="1337"/>
          </a:p>
          <a:p>
            <a:pPr marL="457200" lvl="0" indent="0" algn="l" rtl="0">
              <a:lnSpc>
                <a:spcPct val="90000"/>
              </a:lnSpc>
              <a:spcBef>
                <a:spcPts val="1500"/>
              </a:spcBef>
              <a:spcAft>
                <a:spcPts val="0"/>
              </a:spcAft>
              <a:buSzPts val="688"/>
              <a:buNone/>
            </a:pPr>
            <a:r>
              <a:rPr lang="sv" sz="1337" b="1"/>
              <a:t>Proteinkällor</a:t>
            </a:r>
            <a:r>
              <a:rPr lang="sv" sz="1337"/>
              <a:t> som ägg, fisk, kött, mjölk och vegetariska rätter bygger upp kropp och muskler.  </a:t>
            </a:r>
            <a:endParaRPr sz="1337"/>
          </a:p>
          <a:p>
            <a:pPr marL="457200" lvl="0" indent="0" algn="l" rtl="0">
              <a:lnSpc>
                <a:spcPct val="90000"/>
              </a:lnSpc>
              <a:spcBef>
                <a:spcPts val="1500"/>
              </a:spcBef>
              <a:spcAft>
                <a:spcPts val="0"/>
              </a:spcAft>
              <a:buSzPts val="688"/>
              <a:buNone/>
            </a:pPr>
            <a:r>
              <a:rPr lang="sv" sz="1337" b="1"/>
              <a:t>Frukt och grönsaker</a:t>
            </a:r>
            <a:r>
              <a:rPr lang="sv" sz="1337"/>
              <a:t> hjälper till att hålla en frisk och bidrar med många olika näringsämnen.</a:t>
            </a:r>
            <a:endParaRPr sz="1337"/>
          </a:p>
          <a:p>
            <a:pPr marL="0" lvl="0" indent="0" algn="l" rtl="0">
              <a:lnSpc>
                <a:spcPct val="90000"/>
              </a:lnSpc>
              <a:spcBef>
                <a:spcPts val="1500"/>
              </a:spcBef>
              <a:spcAft>
                <a:spcPts val="0"/>
              </a:spcAft>
              <a:buSzPts val="688"/>
              <a:buNone/>
            </a:pPr>
            <a:r>
              <a:rPr lang="sv" sz="1337"/>
              <a:t>Ett yngre barn behöver mindre mat än ett större, men proportionerna är desamma. Energibehovet är individuellt. </a:t>
            </a:r>
            <a:endParaRPr sz="1337"/>
          </a:p>
          <a:p>
            <a:pPr marL="0" lvl="0" indent="0" algn="l" rtl="0">
              <a:lnSpc>
                <a:spcPct val="90000"/>
              </a:lnSpc>
              <a:spcBef>
                <a:spcPts val="1500"/>
              </a:spcBef>
              <a:spcAft>
                <a:spcPts val="0"/>
              </a:spcAft>
              <a:buSzPts val="688"/>
              <a:buNone/>
            </a:pPr>
            <a:r>
              <a:rPr lang="sv" sz="1337" b="1">
                <a:solidFill>
                  <a:srgbClr val="000000"/>
                </a:solidFill>
              </a:rPr>
              <a:t>Handmodellen</a:t>
            </a:r>
            <a:r>
              <a:rPr lang="sv" sz="1337">
                <a:solidFill>
                  <a:srgbClr val="000000"/>
                </a:solidFill>
              </a:rPr>
              <a:t> kan vara vara till stöd för att visa hur stor portion som kan vara lagom för barnet:</a:t>
            </a:r>
            <a:endParaRPr sz="1337">
              <a:solidFill>
                <a:srgbClr val="000000"/>
              </a:solidFill>
            </a:endParaRPr>
          </a:p>
          <a:p>
            <a:pPr marL="0" lvl="0" indent="0" algn="l" rtl="0">
              <a:lnSpc>
                <a:spcPct val="90000"/>
              </a:lnSpc>
              <a:spcBef>
                <a:spcPts val="1500"/>
              </a:spcBef>
              <a:spcAft>
                <a:spcPts val="1500"/>
              </a:spcAft>
              <a:buSzPts val="688"/>
              <a:buNone/>
            </a:pPr>
            <a:r>
              <a:rPr lang="sv" sz="1337">
                <a:solidFill>
                  <a:srgbClr val="000000"/>
                </a:solidFill>
              </a:rPr>
              <a:t>En knuten näve grönsaker, en knuten näve pasta, en handflata (utan fingrarna) protein. Ett yngre eller mindre barn har vanligen en mindre hand och ett större barn en större hand.</a:t>
            </a:r>
            <a:r>
              <a:rPr lang="sv" sz="1337">
                <a:solidFill>
                  <a:srgbClr val="CC0000"/>
                </a:solidFill>
              </a:rPr>
              <a:t> </a:t>
            </a:r>
            <a:endParaRPr sz="1337"/>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p:nvPr/>
        </p:nvSpPr>
        <p:spPr>
          <a:xfrm>
            <a:off x="3110250" y="6055350"/>
            <a:ext cx="371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135" name="Google Shape;135;p22"/>
          <p:cNvPicPr preferRelativeResize="0"/>
          <p:nvPr/>
        </p:nvPicPr>
        <p:blipFill rotWithShape="1">
          <a:blip r:embed="rId3">
            <a:alphaModFix/>
          </a:blip>
          <a:srcRect b="2381"/>
          <a:stretch/>
        </p:blipFill>
        <p:spPr>
          <a:xfrm>
            <a:off x="180350" y="662025"/>
            <a:ext cx="9991724" cy="6897974"/>
          </a:xfrm>
          <a:prstGeom prst="rect">
            <a:avLst/>
          </a:prstGeom>
          <a:noFill/>
          <a:ln>
            <a:noFill/>
          </a:ln>
        </p:spPr>
      </p:pic>
      <p:sp>
        <p:nvSpPr>
          <p:cNvPr id="136" name="Google Shape;136;p22"/>
          <p:cNvSpPr txBox="1"/>
          <p:nvPr/>
        </p:nvSpPr>
        <p:spPr>
          <a:xfrm>
            <a:off x="0" y="0"/>
            <a:ext cx="104400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5100">
                <a:solidFill>
                  <a:srgbClr val="6AA84F"/>
                </a:solidFill>
                <a:latin typeface="Oswald"/>
                <a:ea typeface="Oswald"/>
                <a:cs typeface="Oswald"/>
                <a:sym typeface="Oswald"/>
              </a:rPr>
              <a:t>  Grönsaker, frukt och fullkorn</a:t>
            </a:r>
            <a:endParaRPr sz="5900">
              <a:solidFill>
                <a:srgbClr val="6AA84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355700" y="1143275"/>
            <a:ext cx="4618500" cy="6192900"/>
          </a:xfrm>
          <a:prstGeom prst="rect">
            <a:avLst/>
          </a:prstGeom>
        </p:spPr>
        <p:txBody>
          <a:bodyPr spcFirstLastPara="1" wrap="square" lIns="114375" tIns="114375" rIns="114375" bIns="114375" anchor="t" anchorCtr="0">
            <a:noAutofit/>
          </a:bodyPr>
          <a:lstStyle/>
          <a:p>
            <a:pPr marL="9144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Vilka frukter brukar du äta?</a:t>
            </a:r>
            <a:endParaRPr sz="2200"/>
          </a:p>
          <a:p>
            <a:pPr marL="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Vilka grönsaker brukar du äta?</a:t>
            </a:r>
            <a:endParaRPr sz="2200"/>
          </a:p>
          <a:p>
            <a:pPr marL="9144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Om du skulle äta fler grönsaker som har olika färger, vilka skulle du då välja?</a:t>
            </a:r>
            <a:endParaRPr sz="2200"/>
          </a:p>
          <a:p>
            <a:pPr marL="914400" lvl="0" indent="0" algn="l" rtl="0">
              <a:spcBef>
                <a:spcPts val="0"/>
              </a:spcBef>
              <a:spcAft>
                <a:spcPts val="0"/>
              </a:spcAft>
              <a:buNone/>
            </a:pPr>
            <a:endParaRPr sz="2200"/>
          </a:p>
          <a:p>
            <a:pPr marL="9144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Vilka brukar du äta av dessa (fullkorns)produkter?</a:t>
            </a:r>
            <a:endParaRPr sz="2200"/>
          </a:p>
          <a:p>
            <a:pPr marL="914400" lvl="0" indent="0" algn="l" rtl="0">
              <a:spcBef>
                <a:spcPts val="0"/>
              </a:spcBef>
              <a:spcAft>
                <a:spcPts val="0"/>
              </a:spcAft>
              <a:buNone/>
            </a:pPr>
            <a:endParaRPr sz="2200"/>
          </a:p>
          <a:p>
            <a:pPr marL="457200" lvl="0" indent="-368300" algn="l" rtl="0">
              <a:spcBef>
                <a:spcPts val="0"/>
              </a:spcBef>
              <a:spcAft>
                <a:spcPts val="0"/>
              </a:spcAft>
              <a:buSzPts val="2200"/>
              <a:buChar char="●"/>
            </a:pPr>
            <a:r>
              <a:rPr lang="sv" sz="2200"/>
              <a:t>Har du något förslag på hur du kan göra för att äta mer fullkornsprodukter??</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1800"/>
          </a:p>
          <a:p>
            <a:pPr marL="91440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SzPts val="990"/>
              <a:buNone/>
            </a:pPr>
            <a:endParaRPr sz="1800"/>
          </a:p>
          <a:p>
            <a:pPr marL="0" lvl="0" indent="0" algn="l" rtl="0">
              <a:spcBef>
                <a:spcPts val="0"/>
              </a:spcBef>
              <a:spcAft>
                <a:spcPts val="0"/>
              </a:spcAft>
              <a:buSzPts val="990"/>
              <a:buNone/>
            </a:pPr>
            <a:endParaRPr sz="1800"/>
          </a:p>
        </p:txBody>
      </p:sp>
      <p:sp>
        <p:nvSpPr>
          <p:cNvPr id="142" name="Google Shape;142;p23"/>
          <p:cNvSpPr txBox="1">
            <a:spLocks noGrp="1"/>
          </p:cNvSpPr>
          <p:nvPr>
            <p:ph type="body" idx="2"/>
          </p:nvPr>
        </p:nvSpPr>
        <p:spPr>
          <a:xfrm>
            <a:off x="5372875" y="1214325"/>
            <a:ext cx="4914000" cy="6192900"/>
          </a:xfrm>
          <a:prstGeom prst="rect">
            <a:avLst/>
          </a:prstGeom>
        </p:spPr>
        <p:txBody>
          <a:bodyPr spcFirstLastPara="1" wrap="square" lIns="114375" tIns="114375" rIns="114375" bIns="114375" anchor="t" anchorCtr="0">
            <a:normAutofit/>
          </a:bodyPr>
          <a:lstStyle/>
          <a:p>
            <a:pPr marL="0" lvl="0" indent="0" algn="l" rtl="0">
              <a:lnSpc>
                <a:spcPct val="90000"/>
              </a:lnSpc>
              <a:spcBef>
                <a:spcPts val="0"/>
              </a:spcBef>
              <a:spcAft>
                <a:spcPts val="0"/>
              </a:spcAft>
              <a:buSzPts val="688"/>
              <a:buNone/>
            </a:pPr>
            <a:r>
              <a:rPr lang="sv" sz="1337" b="1"/>
              <a:t>Rekommenderat intag av frukt och grönsaker för barn över 10 år är 500 gram per dag</a:t>
            </a:r>
            <a:r>
              <a:rPr lang="sv" sz="1337"/>
              <a:t> (samma som för vuxna). Detta motsvarar två frukter och två rejäla nävar grönsaker. Låt hälften av grönsakerna bör vara "grova” grönsaker, till exempel morötter, broccoli, bönor, blomkål, kålrot eller vitkål. </a:t>
            </a:r>
            <a:r>
              <a:rPr lang="sv" sz="1337" b="1"/>
              <a:t>Välj gärna flera olika färger på frukt och grönsaker.</a:t>
            </a:r>
            <a:endParaRPr sz="1337" b="1"/>
          </a:p>
          <a:p>
            <a:pPr marL="0" lvl="0" indent="0" algn="l" rtl="0">
              <a:lnSpc>
                <a:spcPct val="90000"/>
              </a:lnSpc>
              <a:spcBef>
                <a:spcPts val="1500"/>
              </a:spcBef>
              <a:spcAft>
                <a:spcPts val="0"/>
              </a:spcAft>
              <a:buSzPts val="688"/>
              <a:buNone/>
            </a:pPr>
            <a:r>
              <a:rPr lang="sv" sz="1337"/>
              <a:t>Frukt och grönt har en stor hälsofördel då de innehåller t ex skyddande ämnen som minskar risken för att bli förkyld. </a:t>
            </a:r>
            <a:endParaRPr sz="1337"/>
          </a:p>
          <a:p>
            <a:pPr marL="0" lvl="0" indent="0" algn="l" rtl="0">
              <a:lnSpc>
                <a:spcPct val="90000"/>
              </a:lnSpc>
              <a:spcBef>
                <a:spcPts val="1500"/>
              </a:spcBef>
              <a:spcAft>
                <a:spcPts val="0"/>
              </a:spcAft>
              <a:buSzPts val="688"/>
              <a:buNone/>
            </a:pPr>
            <a:r>
              <a:rPr lang="sv" sz="1337" b="1"/>
              <a:t>Det är bättre att äta en hel frukt än att dricka juice. </a:t>
            </a:r>
            <a:endParaRPr sz="1337" b="1"/>
          </a:p>
          <a:p>
            <a:pPr marL="0" lvl="0" indent="0" algn="l" rtl="0">
              <a:lnSpc>
                <a:spcPct val="90000"/>
              </a:lnSpc>
              <a:spcBef>
                <a:spcPts val="1500"/>
              </a:spcBef>
              <a:spcAft>
                <a:spcPts val="0"/>
              </a:spcAft>
              <a:buSzPts val="688"/>
              <a:buNone/>
            </a:pPr>
            <a:r>
              <a:rPr lang="sv" sz="1337" b="1"/>
              <a:t>Uppmuntra barnen att ta med och äta frukt på förmiddagen. </a:t>
            </a:r>
            <a:endParaRPr sz="1337" b="1"/>
          </a:p>
          <a:p>
            <a:pPr marL="0" lvl="0" indent="0" algn="l" rtl="0">
              <a:lnSpc>
                <a:spcPct val="90000"/>
              </a:lnSpc>
              <a:spcBef>
                <a:spcPts val="1500"/>
              </a:spcBef>
              <a:spcAft>
                <a:spcPts val="0"/>
              </a:spcAft>
              <a:buSzPts val="688"/>
              <a:buNone/>
            </a:pPr>
            <a:r>
              <a:rPr lang="sv" sz="1337"/>
              <a:t>Uppmuntra till fullkornsbröd och fullkornsflingor. Fullkornsrika livsmedel (pasta, gröt, musli, ris, hirs, bulgur, bröd m.fl.)är en viktig del av hälsosamma och hållbara matvanor. </a:t>
            </a:r>
            <a:r>
              <a:rPr lang="sv" sz="1337" b="1"/>
              <a:t>Rekommenderat intag är 70-90 g/ fullkornsprodukter/dag, vilket ungefär motsvarar 3 portioner/dag.</a:t>
            </a:r>
            <a:endParaRPr sz="1337" b="1"/>
          </a:p>
          <a:p>
            <a:pPr marL="0" lvl="0" indent="0" algn="l" rtl="0">
              <a:lnSpc>
                <a:spcPct val="90000"/>
              </a:lnSpc>
              <a:spcBef>
                <a:spcPts val="1500"/>
              </a:spcBef>
              <a:spcAft>
                <a:spcPts val="1500"/>
              </a:spcAft>
              <a:buSzPts val="688"/>
              <a:buNone/>
            </a:pPr>
            <a:r>
              <a:rPr lang="sv" sz="1337" b="1"/>
              <a:t>Fiber finns frukt, bär och grönsaker men även i fullkorn, bönor och linser. </a:t>
            </a:r>
            <a:r>
              <a:rPr lang="sv" sz="1337"/>
              <a:t>Fiber hjälper till att hålla igång magen och minskar risken för förstoppning. </a:t>
            </a:r>
            <a:endParaRPr sz="1337" b="1"/>
          </a:p>
        </p:txBody>
      </p:sp>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1994</Words>
  <Application>Microsoft Macintosh PowerPoint</Application>
  <PresentationFormat>Anpassad</PresentationFormat>
  <Paragraphs>197</Paragraphs>
  <Slides>22</Slides>
  <Notes>22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22</vt:i4>
      </vt:variant>
    </vt:vector>
  </HeadingPairs>
  <TitlesOfParts>
    <vt:vector size="27" baseType="lpstr">
      <vt:lpstr>Oswald</vt:lpstr>
      <vt:lpstr>Calibri</vt:lpstr>
      <vt:lpstr>Source Code Pro</vt:lpstr>
      <vt:lpstr>Arial</vt:lpstr>
      <vt:lpstr>Modern Writer</vt:lpstr>
      <vt:lpstr>PowerPoint-presentation</vt:lpstr>
      <vt:lpstr>PowerPoint-presentation</vt:lpstr>
      <vt:lpstr>Idag ska vi prata om mat och rörelse. Är det någon speciell bild du vill börja prata om? </vt:lpstr>
      <vt:lpstr>PowerPoint-presentation</vt:lpstr>
      <vt:lpstr>Vad tänker du när du ser denna bild? Kan du berätta hur en vanlig matdag ser ut för dig när du går i skolan?  Exempel på följdfrågor Äter du skollunch varje dag? Vad gör du om du inte gillar maten? Äter du mellanmål?  </vt:lpstr>
      <vt:lpstr>PowerPoint-presentation</vt:lpstr>
      <vt:lpstr>Vad tänker du när du ser denna bild?  Vad brukar finnas på din tallrik?  Har du några  tips har du på vad man kan göra för att äta av alla delarna på tallriken?    </vt:lpstr>
      <vt:lpstr>PowerPoint-presentation</vt:lpstr>
      <vt:lpstr> Vilka frukter brukar du äta?  Vilka grönsaker brukar du äta?  Om du skulle äta fler grönsaker som har olika färger, vilka skulle du då välja?   Vilka brukar du äta av dessa (fullkorns)produkter?  Har du något förslag på hur du kan göra för att äta mer fullkornsprodukter??      </vt:lpstr>
      <vt:lpstr>PowerPoint-presentation</vt:lpstr>
      <vt:lpstr>Vad brukar du dricka till maten/måltiderna?  Vad dricker du när det är fest?     </vt:lpstr>
      <vt:lpstr>PowerPoint-presentation</vt:lpstr>
      <vt:lpstr>Vad tänker du när du ser den här bilden?  Vad brukar du äta av det som ligger på bänken? (vardagsmat)  Ser du vad som ligger i skåpet ? Varför tror du att de lagt det där och varför är det så lite av det?(sällanmat)  Har du sett nyckelhålet tidigare, vet du vad det betyder?    </vt:lpstr>
      <vt:lpstr>PowerPoint-presentation</vt:lpstr>
      <vt:lpstr>Vet du vilka bra saker som händer i kroppen när vi rör på oss? Vilka delar av kroppen påverkas? På vilket sätt?  Hur känns det i din kropp när du rör dig och anstränger dig tex springer, cyklar, leker, hoppar, tränar någon sport? Hur känner du dig efteråt?  Hur mycket är lagom att röra sig på en dag? (övergång till nästa bild – 60 min/dag)     </vt:lpstr>
      <vt:lpstr>PowerPoint-presentation</vt:lpstr>
      <vt:lpstr>Vad tycker du är roligt att göra på idrotten i skolan / på rasterna / när du är ledig?  Håller du på med någon träning på fritiden - berätta! Vilken aktivitet skulle du vilja prova?  Vi rör oss ofta ganska mycket under dagarna utan att tänka på det – kommer du på något exempel?  Om du skulle röra på dig 15 minuter extra varje dag så att du blir andfådd och varm, vad skulle du då välja att göra?      </vt:lpstr>
      <vt:lpstr>PowerPoint-presentation</vt:lpstr>
      <vt:lpstr>Vad tror du händer i kroppen om vi bara sitter stilla och struntar i att röra oss?  Vad tycker du är det bästa med att använda skärm tex mobil eller dator? Vad är det sämsta?  Vilka tips har du på vad man kan göra för att inte fastna och sitta stilla för länge vid skärmen?  Vad kan du göra för rörelser när du tar paus från skärmen?  Vad skulle du göra under en helt skärmfri dag?       </vt:lpstr>
      <vt:lpstr>PowerPoint-presentation</vt:lpstr>
      <vt:lpstr>Hur ser din dag ut? Rita gärna upp och berätta! Under skoldagar? Under helger och lov?  Skulle du behöva eller vilja ändra på något? Berätta!        </vt:lpstr>
      <vt:lpstr>Vill du veta mer så kan du hitta material på:  www.fysioterapeuterna.se www.skolskoterskor.se www.drf.nu www.generationpep.se  För frågor eller synpunkter på materialet, vänligen kontakta: www.skolskoterskor.se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Sussi</dc:creator>
  <cp:lastModifiedBy>Gunnar Råhlén</cp:lastModifiedBy>
  <cp:revision>5</cp:revision>
  <dcterms:modified xsi:type="dcterms:W3CDTF">2024-01-23T17:11:31Z</dcterms:modified>
</cp:coreProperties>
</file>