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Lst>
  <p:sldSz cx="9144000" cy="5143500" type="screen16x9"/>
  <p:notesSz cx="6858000" cy="9144000"/>
  <p:embeddedFontLst>
    <p:embeddedFont>
      <p:font typeface="Jost" panose="020B060402020202020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Lato Light" panose="020F0502020204030203"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p4jxKwIVFmnakvhv4KpQ7s/wO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8" autoAdjust="0"/>
  </p:normalViewPr>
  <p:slideViewPr>
    <p:cSldViewPr snapToGrid="0">
      <p:cViewPr varScale="1">
        <p:scale>
          <a:sx n="120" d="100"/>
          <a:sy n="120" d="100"/>
        </p:scale>
        <p:origin x="114" y="1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24eea59186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 name="Google Shape;19;g24eea59186b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Denna bild ger dig bakgrundsinformation till presentationen. Bilden är medvetet markerad som dold i bildspelet.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Del 3, dietister anställda i kommun gås igenom härnäst.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dirty="0"/>
              <a:t>Statistiken på bilden är från 2026 och visar antal årsarbetande kommunanställda dietister per 100 000 invånare i respektive län . </a:t>
            </a:r>
            <a:r>
              <a:rPr lang="sv-SE" b="0" i="0" dirty="0">
                <a:solidFill>
                  <a:srgbClr val="000000"/>
                </a:solidFill>
                <a:latin typeface="arial"/>
                <a:ea typeface="arial"/>
                <a:cs typeface="arial"/>
                <a:sym typeface="arial"/>
              </a:rPr>
              <a:t>Årsarbetande betyder att antal anställda omräknas till heltidstjänster. Två anställda som arbetar halvtid blir exempelvis en årsarbetare.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sv-SE" dirty="0"/>
              <a:t>Statistiken visar dietister som är anställda av en kommun inom ett län. Statistiken redogör inte för eventuell inriktning som dietist i kommun arbetar med (exempelvis äldreomsorg eller skolhälsovård) utan redogör enbart för om en individ innehar en anställning som dietist i kommunen.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sv-SE" dirty="0">
                <a:solidFill>
                  <a:schemeClr val="dk1"/>
                </a:solidFill>
              </a:rPr>
              <a:t>I fem län, Kalmar, Jönköping, Östergötland, Västmanland och Gotland, finns det inte någon kommun med dietist anställd.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dirty="0"/>
              <a:t>Statistiken är insamlad våren 2026 via </a:t>
            </a:r>
            <a:r>
              <a:rPr lang="sv-SE" i="1" dirty="0"/>
              <a:t>Kommunnätverket för dietister, </a:t>
            </a:r>
            <a:r>
              <a:rPr lang="sv-SE" dirty="0"/>
              <a:t>ett frivilligt nätverk för dietister anställda av kommuner i Sverige som har delat statistiken med </a:t>
            </a:r>
            <a:r>
              <a:rPr lang="sv-SE" dirty="0" err="1"/>
              <a:t>DRF:s</a:t>
            </a:r>
            <a:r>
              <a:rPr lang="sv-SE" dirty="0"/>
              <a:t> styrelse. Nätverket har sammanställt vilka kommuner som har dietist anställd och vilken omfattning respektive tjänst är på. </a:t>
            </a:r>
            <a:r>
              <a:rPr lang="sv-SE" dirty="0" err="1"/>
              <a:t>DRF:s</a:t>
            </a:r>
            <a:r>
              <a:rPr lang="sv-SE" dirty="0"/>
              <a:t> styrelse har delat in kommunerna i respektive län för att beräkna antalet årsarbetande dietister per 100 000 invånare. I ett fåtal fall finns kommuner där dietist är anställd utan en fast tjänstgöringsgrad (dietist har i stället en timanställning med varierande tjänstgöring över året) och dessa kommuner har tagits bort i beräkningen av årsarbetande dietister per 100 00 invånare i respektive län.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dirty="0"/>
              <a:t>Utöver statistiken som </a:t>
            </a:r>
            <a:r>
              <a:rPr lang="sv-SE" dirty="0" err="1"/>
              <a:t>DRF:s</a:t>
            </a:r>
            <a:r>
              <a:rPr lang="sv-SE" dirty="0"/>
              <a:t> styrelse sammanställt och som redogör för antalet dietisttjänster i region och kommun finns också statistik från Socialstyrelsens Nationella planeringsstödet (NPS) 2025 som kan vara relevant att dela i denna kontext. </a:t>
            </a:r>
            <a:r>
              <a:rPr lang="sv-SE" b="0" i="0" dirty="0">
                <a:solidFill>
                  <a:srgbClr val="262626"/>
                </a:solidFill>
                <a:latin typeface="Jost"/>
                <a:ea typeface="Jost"/>
                <a:cs typeface="Jost"/>
                <a:sym typeface="Jost"/>
              </a:rPr>
              <a:t>Socialstyrelsen tar fortlöpande fram underlag för analys av tillgången och efterfrågan på hälso- och sjukvårdspersonal och sammanställer i NPS. Syftet är att skapa en informativ bild över kompetensförsörjningen inom hälso- och sjukvården och tandvård för att möta upp deras kärnuppdrag.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ca49052f1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3ca49052f1b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ca49052f1b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3ca49052f1b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4ed55b416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g24ed55b416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sv-SE">
                <a:solidFill>
                  <a:schemeClr val="dk1"/>
                </a:solidFill>
              </a:rPr>
              <a:t>Styrelsen för Dietisternas Riksförbund (DRF) har </a:t>
            </a:r>
            <a:r>
              <a:rPr lang="sv-SE" b="1">
                <a:solidFill>
                  <a:schemeClr val="dk1"/>
                </a:solidFill>
              </a:rPr>
              <a:t>sammanställt statistik över dietisttjänster i Sveriges regioner och kommuner </a:t>
            </a:r>
            <a:r>
              <a:rPr lang="sv-SE">
                <a:solidFill>
                  <a:schemeClr val="dk1"/>
                </a:solidFill>
              </a:rPr>
              <a:t>och skapat denna presentation. I slutet av presentationen har även ytterligare statistik från Socialstyrelsens Nationella planeringsstödet för 2022 tagits med. </a:t>
            </a:r>
            <a:endParaRPr>
              <a:solidFill>
                <a:schemeClr val="dk1"/>
              </a:solidFill>
            </a:endParaRPr>
          </a:p>
          <a:p>
            <a:pPr marL="158750" lvl="0" indent="0" algn="l" rtl="0">
              <a:lnSpc>
                <a:spcPct val="100000"/>
              </a:lnSpc>
              <a:spcBef>
                <a:spcPts val="0"/>
              </a:spcBef>
              <a:spcAft>
                <a:spcPts val="0"/>
              </a:spcAft>
              <a:buSzPts val="1100"/>
              <a:buNone/>
            </a:pPr>
            <a:endParaRPr i="1">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dirty="0"/>
              <a:t>Sammanställningen av statistik som DRF har gjort är uppdelad i tre delar:</a:t>
            </a:r>
            <a:endParaRPr dirty="0"/>
          </a:p>
          <a:p>
            <a:pPr marL="228600" lvl="0" indent="-228600" algn="l" rtl="0">
              <a:lnSpc>
                <a:spcPct val="100000"/>
              </a:lnSpc>
              <a:spcBef>
                <a:spcPts val="0"/>
              </a:spcBef>
              <a:spcAft>
                <a:spcPts val="0"/>
              </a:spcAft>
              <a:buSzPts val="1100"/>
              <a:buAutoNum type="arabicPeriod"/>
            </a:pPr>
            <a:r>
              <a:rPr lang="sv-SE" dirty="0"/>
              <a:t>Dietister anställda i regioner</a:t>
            </a:r>
            <a:endParaRPr dirty="0"/>
          </a:p>
          <a:p>
            <a:pPr marL="228600" lvl="0" indent="-228600" algn="l" rtl="0">
              <a:lnSpc>
                <a:spcPct val="100000"/>
              </a:lnSpc>
              <a:spcBef>
                <a:spcPts val="0"/>
              </a:spcBef>
              <a:spcAft>
                <a:spcPts val="0"/>
              </a:spcAft>
              <a:buSzPts val="1100"/>
              <a:buAutoNum type="arabicPeriod"/>
            </a:pPr>
            <a:r>
              <a:rPr lang="sv-SE" dirty="0"/>
              <a:t>Dietister anställda i regioner plus dietister anställda av privata vårdgivare som verkar på uppdrag av regioner</a:t>
            </a:r>
            <a:endParaRPr dirty="0"/>
          </a:p>
          <a:p>
            <a:pPr marL="228600" lvl="0" indent="-228600" algn="l" rtl="0">
              <a:lnSpc>
                <a:spcPct val="100000"/>
              </a:lnSpc>
              <a:spcBef>
                <a:spcPts val="0"/>
              </a:spcBef>
              <a:spcAft>
                <a:spcPts val="0"/>
              </a:spcAft>
              <a:buSzPts val="1100"/>
              <a:buAutoNum type="arabicPeriod"/>
            </a:pPr>
            <a:r>
              <a:rPr lang="sv-SE" dirty="0"/>
              <a:t>Dietister anställda i kommuner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Del 1, dietister anställda i region gås igenom först.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dirty="0"/>
              <a:t>Statistiken på bilden är från 2025 och visar antal årsarbetande dietister per 100 000 invånare per region. </a:t>
            </a:r>
            <a:r>
              <a:rPr lang="sv-SE" b="0" i="0" dirty="0">
                <a:solidFill>
                  <a:srgbClr val="000000"/>
                </a:solidFill>
                <a:latin typeface="arial"/>
                <a:ea typeface="arial"/>
                <a:cs typeface="arial"/>
                <a:sym typeface="arial"/>
              </a:rPr>
              <a:t>Årsarbetande betyder att antal anställda omräknas till heltidstjänster. Två anställda som arbetar halvtid blir exempelvis en årsarbetare.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sv-SE" dirty="0"/>
              <a:t>Statistiken är för de dietister som är anställda av en region, det vill säga EJ dietister som arbetar för privat vårdgivare med uppdrag mot region.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sv-SE" dirty="0"/>
              <a:t>Statistiken är på övergripande regionnivå och visar inte fördelning mellan exempelvis tjänster i primärvård respektive specialistvård.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dirty="0"/>
              <a:t>Statistiken för regionanställda dietister kommer från </a:t>
            </a:r>
            <a:r>
              <a:rPr lang="sv-SE" dirty="0" err="1"/>
              <a:t>Kolada</a:t>
            </a:r>
            <a:r>
              <a:rPr lang="sv-SE" dirty="0"/>
              <a:t>, en öppen databas för kommuner och regioner som drivs av </a:t>
            </a:r>
            <a:r>
              <a:rPr lang="sv-SE" b="0" i="0" dirty="0">
                <a:solidFill>
                  <a:srgbClr val="333333"/>
                </a:solidFill>
                <a:latin typeface="Roboto"/>
                <a:ea typeface="Roboto"/>
                <a:cs typeface="Roboto"/>
                <a:sym typeface="Roboto"/>
              </a:rPr>
              <a:t>Rådet för främjande av kommunala analyser (RKA) och Sveriges Kommuner och Regioner (SKR). </a:t>
            </a:r>
            <a:r>
              <a:rPr lang="sv-SE" b="0" i="0" dirty="0" err="1">
                <a:solidFill>
                  <a:srgbClr val="333333"/>
                </a:solidFill>
                <a:latin typeface="Roboto"/>
                <a:ea typeface="Roboto"/>
                <a:cs typeface="Roboto"/>
                <a:sym typeface="Roboto"/>
              </a:rPr>
              <a:t>Kolada</a:t>
            </a:r>
            <a:r>
              <a:rPr lang="sv-SE" b="0" i="0" dirty="0">
                <a:solidFill>
                  <a:srgbClr val="333333"/>
                </a:solidFill>
                <a:latin typeface="Roboto"/>
                <a:ea typeface="Roboto"/>
                <a:cs typeface="Roboto"/>
                <a:sym typeface="Roboto"/>
              </a:rPr>
              <a:t> har för närvarande statistik på årsarbetande dietister från år </a:t>
            </a:r>
            <a:r>
              <a:rPr lang="sv-SE" dirty="0">
                <a:solidFill>
                  <a:srgbClr val="333333"/>
                </a:solidFill>
                <a:latin typeface="Roboto"/>
                <a:ea typeface="Roboto"/>
                <a:cs typeface="Roboto"/>
                <a:sym typeface="Roboto"/>
              </a:rPr>
              <a:t>2008 fram till år 2025. </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Del 2, dietister anställda i region samt dietister anställda av privata vårdgivare som verkar på uppdrag av region, gås igenom härnäst.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sv-SE"/>
              <a:t>Statistiken på bilden är från 2020 och visar antal sysselsatta dietister per 100 000 invånare per region. Sysselsatta betyder att antalet individer som arbetar som dietist har sammanställts, oavsett tjänstgöringsgraden. De sysselsatta individerna kan alltså arbeta både heltid eller olika omfattningar av deltid. Fördelningen av heltidstjänster respektive deltidstjänster framgår inte i den här statistiken och det är inte omräknat till årsarbetande. </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för de som är anställda av en region samt de dietister som är anställda hos en privat vårdgivare som verkar på uppdrag av en region. Privat anställda dietister som arbetar hos vårdgivare eller organisation som inte verkar på uppdrag av en region är inte med i statistiken.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sv-SE"/>
              <a:t>Statistiken är på övergripande regionnivå och visar inte fördelning mellan exempelvis tjänster i primärvård respektive specialistvård.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sv-SE" i="0" dirty="0"/>
              <a:t>Statistiken för region- och privatanställda dietister kommer från Socialstyrelsens databas för hälso- och sjukvårdspersonal i offentlig och privat regi. </a:t>
            </a:r>
            <a:endParaRPr dirty="0"/>
          </a:p>
          <a:p>
            <a:pPr marL="158750" marR="0" lvl="0" indent="0" algn="l" rtl="0">
              <a:lnSpc>
                <a:spcPct val="100000"/>
              </a:lnSpc>
              <a:spcBef>
                <a:spcPts val="0"/>
              </a:spcBef>
              <a:spcAft>
                <a:spcPts val="0"/>
              </a:spcAft>
              <a:buClr>
                <a:srgbClr val="000000"/>
              </a:buClr>
              <a:buSzPts val="1100"/>
              <a:buFont typeface="Arial"/>
              <a:buNone/>
            </a:pPr>
            <a:endParaRPr b="0" i="0" dirty="0">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endParaRPr b="0" i="1" dirty="0">
              <a:solidFill>
                <a:srgbClr val="333333"/>
              </a:solidFill>
              <a:latin typeface="Roboto"/>
              <a:ea typeface="Roboto"/>
              <a:cs typeface="Roboto"/>
              <a:sym typeface="Roboto"/>
            </a:endParaRPr>
          </a:p>
          <a:p>
            <a:pPr marL="158750" marR="0" lvl="0" indent="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sida">
  <p:cSld name="CUSTOM">
    <p:bg>
      <p:bgPr>
        <a:solidFill>
          <a:srgbClr val="DDE5D6"/>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2025200" y="1661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1" name="Google Shape;11;p24"/>
          <p:cNvPicPr preferRelativeResize="0"/>
          <p:nvPr/>
        </p:nvPicPr>
        <p:blipFill rotWithShape="1">
          <a:blip r:embed="rId2">
            <a:alphaModFix/>
          </a:blip>
          <a:srcRect/>
          <a:stretch/>
        </p:blipFill>
        <p:spPr>
          <a:xfrm>
            <a:off x="458500" y="437025"/>
            <a:ext cx="1323175" cy="649000"/>
          </a:xfrm>
          <a:prstGeom prst="rect">
            <a:avLst/>
          </a:prstGeom>
          <a:noFill/>
          <a:ln>
            <a:noFill/>
          </a:ln>
        </p:spPr>
      </p:pic>
      <p:sp>
        <p:nvSpPr>
          <p:cNvPr id="12" name="Google Shape;12;p24"/>
          <p:cNvSpPr txBox="1"/>
          <p:nvPr/>
        </p:nvSpPr>
        <p:spPr>
          <a:xfrm>
            <a:off x="458500" y="4550275"/>
            <a:ext cx="4384500" cy="4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sv-SE" sz="1000" b="0" i="0" u="none" strike="noStrike" cap="none">
                <a:solidFill>
                  <a:srgbClr val="2E651B"/>
                </a:solidFill>
                <a:latin typeface="Lato"/>
                <a:ea typeface="Lato"/>
                <a:cs typeface="Lato"/>
                <a:sym typeface="Lato"/>
              </a:rPr>
              <a:t>HÅLLBAR NUTRITION FÖR HÄLSA GENOM HELA LIVET</a:t>
            </a:r>
            <a:endParaRPr sz="1000" b="0" i="0" u="none" strike="noStrike" cap="none">
              <a:solidFill>
                <a:srgbClr val="2E651B"/>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sida" type="title">
  <p:cSld name="TITLE">
    <p:spTree>
      <p:nvGrpSpPr>
        <p:cNvPr id="1" name="Shape 13"/>
        <p:cNvGrpSpPr/>
        <p:nvPr/>
      </p:nvGrpSpPr>
      <p:grpSpPr>
        <a:xfrm>
          <a:off x="0" y="0"/>
          <a:ext cx="0" cy="0"/>
          <a:chOff x="0" y="0"/>
          <a:chExt cx="0" cy="0"/>
        </a:xfrm>
      </p:grpSpPr>
      <p:sp>
        <p:nvSpPr>
          <p:cNvPr id="14" name="Google Shape;14;p25"/>
          <p:cNvSpPr txBox="1">
            <a:spLocks noGrp="1"/>
          </p:cNvSpPr>
          <p:nvPr>
            <p:ph type="ctrTitle"/>
          </p:nvPr>
        </p:nvSpPr>
        <p:spPr>
          <a:xfrm>
            <a:off x="690350" y="728450"/>
            <a:ext cx="8520600" cy="1332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8761D"/>
              </a:buClr>
              <a:buSzPts val="3600"/>
              <a:buFont typeface="Lato"/>
              <a:buNone/>
              <a:defRPr sz="3600" b="1">
                <a:solidFill>
                  <a:srgbClr val="38761D"/>
                </a:solidFill>
                <a:latin typeface="Lato"/>
                <a:ea typeface="Lato"/>
                <a:cs typeface="Lato"/>
                <a:sym typeface="La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5"/>
          <p:cNvSpPr txBox="1">
            <a:spLocks noGrp="1"/>
          </p:cNvSpPr>
          <p:nvPr>
            <p:ph type="subTitle" idx="1"/>
          </p:nvPr>
        </p:nvSpPr>
        <p:spPr>
          <a:xfrm>
            <a:off x="699600" y="2060750"/>
            <a:ext cx="85206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Lato Light"/>
              <a:buNone/>
              <a:defRPr sz="24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712025" y="6706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E651B"/>
              </a:buClr>
              <a:buSzPts val="3600"/>
              <a:buFont typeface="Lato"/>
              <a:buNone/>
              <a:defRPr sz="3600" b="1" i="0" u="none" strike="noStrike" cap="none">
                <a:solidFill>
                  <a:srgbClr val="2E651B"/>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671750" y="186145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Light"/>
              <a:buChar char="●"/>
              <a:defRPr sz="1800" b="0" i="0" u="none" strike="noStrike" cap="none">
                <a:solidFill>
                  <a:schemeClr val="dk2"/>
                </a:solidFill>
                <a:latin typeface="Lato Light"/>
                <a:ea typeface="Lato Light"/>
                <a:cs typeface="Lato Light"/>
                <a:sym typeface="Lato Light"/>
              </a:defRPr>
            </a:lvl1pPr>
            <a:lvl2pPr marL="914400" marR="0" lvl="1"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2pPr>
            <a:lvl3pPr marL="1371600" marR="0" lvl="2"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3pPr>
            <a:lvl4pPr marL="1828800" marR="0" lvl="3"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4pPr>
            <a:lvl5pPr marL="2286000" marR="0" lvl="4"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5pPr>
            <a:lvl6pPr marL="2743200" marR="0" lvl="5"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6pPr>
            <a:lvl7pPr marL="3200400" marR="0" lvl="6"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7pPr>
            <a:lvl8pPr marL="3657600" marR="0" lvl="7" indent="-317500" algn="l" rtl="0">
              <a:lnSpc>
                <a:spcPct val="115000"/>
              </a:lnSpc>
              <a:spcBef>
                <a:spcPts val="1600"/>
              </a:spcBef>
              <a:spcAft>
                <a:spcPts val="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8pPr>
            <a:lvl9pPr marL="4114800" marR="0" lvl="8" indent="-317500" algn="l" rtl="0">
              <a:lnSpc>
                <a:spcPct val="115000"/>
              </a:lnSpc>
              <a:spcBef>
                <a:spcPts val="1600"/>
              </a:spcBef>
              <a:spcAft>
                <a:spcPts val="1600"/>
              </a:spcAft>
              <a:buClr>
                <a:schemeClr val="dk2"/>
              </a:buClr>
              <a:buSzPts val="1400"/>
              <a:buFont typeface="Lato Light"/>
              <a:buChar char="■"/>
              <a:defRPr sz="1400" b="0" i="0" u="none" strike="noStrike" cap="none">
                <a:solidFill>
                  <a:schemeClr val="dk2"/>
                </a:solidFill>
                <a:latin typeface="Lato Light"/>
                <a:ea typeface="Lato Light"/>
                <a:cs typeface="Lato Light"/>
                <a:sym typeface="Lato Light"/>
              </a:defRPr>
            </a:lvl9pPr>
          </a:lstStyle>
          <a:p>
            <a:endParaRPr/>
          </a:p>
        </p:txBody>
      </p:sp>
      <p:sp>
        <p:nvSpPr>
          <p:cNvPr id="8" name="Google Shape;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drf.nu/bli-medlem/" TargetMode="External"/><Relationship Id="rId5" Type="http://schemas.openxmlformats.org/officeDocument/2006/relationships/hyperlink" Target="mailto:dietisternasriksforbund@drf.se" TargetMode="External"/><Relationship Id="rId4" Type="http://schemas.openxmlformats.org/officeDocument/2006/relationships/hyperlink" Target="http://www.drf.n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Shape 2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4"/>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0"/>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2"/>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8"/>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07"/>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6"/>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6"/>
        <p:cNvGrpSpPr/>
        <p:nvPr/>
      </p:nvGrpSpPr>
      <p:grpSpPr>
        <a:xfrm>
          <a:off x="0" y="0"/>
          <a:ext cx="0" cy="0"/>
          <a:chOff x="0" y="0"/>
          <a:chExt cx="0" cy="0"/>
        </a:xfrm>
      </p:grpSpPr>
      <p:sp>
        <p:nvSpPr>
          <p:cNvPr id="4" name="textruta 3">
            <a:extLst>
              <a:ext uri="{FF2B5EF4-FFF2-40B4-BE49-F238E27FC236}">
                <a16:creationId xmlns:a16="http://schemas.microsoft.com/office/drawing/2014/main" id="{02881BE8-F433-43A1-A60B-1BE0D056C181}"/>
              </a:ext>
            </a:extLst>
          </p:cNvPr>
          <p:cNvSpPr txBox="1"/>
          <p:nvPr/>
        </p:nvSpPr>
        <p:spPr>
          <a:xfrm>
            <a:off x="1606164" y="1685677"/>
            <a:ext cx="923651" cy="400110"/>
          </a:xfrm>
          <a:prstGeom prst="rect">
            <a:avLst/>
          </a:prstGeom>
          <a:noFill/>
        </p:spPr>
        <p:txBody>
          <a:bodyPr wrap="none" rtlCol="0">
            <a:spAutoFit/>
          </a:bodyPr>
          <a:lstStyle/>
          <a:p>
            <a:r>
              <a:rPr lang="sv-SE" sz="2000" dirty="0">
                <a:solidFill>
                  <a:srgbClr val="2D651B"/>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drf.nu</a:t>
            </a:r>
            <a:r>
              <a:rPr lang="sv-SE" sz="2000" dirty="0">
                <a:solidFill>
                  <a:srgbClr val="2D651B"/>
                </a:solidFill>
                <a:latin typeface="Lato" panose="020F0502020204030203" pitchFamily="34" charset="0"/>
                <a:ea typeface="Lato" panose="020F0502020204030203" pitchFamily="34" charset="0"/>
                <a:cs typeface="Lato" panose="020F0502020204030203" pitchFamily="34" charset="0"/>
              </a:rPr>
              <a:t> </a:t>
            </a:r>
          </a:p>
        </p:txBody>
      </p:sp>
      <p:sp>
        <p:nvSpPr>
          <p:cNvPr id="5" name="textruta 4">
            <a:extLst>
              <a:ext uri="{FF2B5EF4-FFF2-40B4-BE49-F238E27FC236}">
                <a16:creationId xmlns:a16="http://schemas.microsoft.com/office/drawing/2014/main" id="{28661215-1732-4D49-70F5-CFD081E42FEB}"/>
              </a:ext>
            </a:extLst>
          </p:cNvPr>
          <p:cNvSpPr txBox="1"/>
          <p:nvPr/>
        </p:nvSpPr>
        <p:spPr>
          <a:xfrm>
            <a:off x="1606164" y="2275399"/>
            <a:ext cx="3632726" cy="400110"/>
          </a:xfrm>
          <a:prstGeom prst="rect">
            <a:avLst/>
          </a:prstGeom>
          <a:noFill/>
        </p:spPr>
        <p:txBody>
          <a:bodyPr wrap="none" rtlCol="0">
            <a:spAutoFit/>
          </a:bodyPr>
          <a:lstStyle/>
          <a:p>
            <a:r>
              <a:rPr lang="sv-SE" sz="2000" u="sng" dirty="0">
                <a:solidFill>
                  <a:srgbClr val="2E651B"/>
                </a:solidFill>
                <a:latin typeface="Lato"/>
                <a:ea typeface="Lato"/>
                <a:cs typeface="Lato"/>
                <a:sym typeface="Lato"/>
                <a:hlinkClick r:id="rId5">
                  <a:extLst>
                    <a:ext uri="{A12FA001-AC4F-418D-AE19-62706E023703}">
                      <ahyp:hlinkClr xmlns:ahyp="http://schemas.microsoft.com/office/drawing/2018/hyperlinkcolor" val="tx"/>
                    </a:ext>
                  </a:extLst>
                </a:hlinkClick>
              </a:rPr>
              <a:t>dietisternasriksforbund@drf.se</a:t>
            </a:r>
            <a:endParaRPr lang="sv-SE" sz="2000" dirty="0">
              <a:solidFill>
                <a:srgbClr val="2D651B"/>
              </a:solidFill>
              <a:latin typeface="Lato" panose="020F0502020204030203" pitchFamily="34" charset="0"/>
              <a:ea typeface="Lato" panose="020F0502020204030203" pitchFamily="34" charset="0"/>
              <a:cs typeface="Lato" panose="020F0502020204030203" pitchFamily="34" charset="0"/>
            </a:endParaRPr>
          </a:p>
        </p:txBody>
      </p:sp>
      <p:sp>
        <p:nvSpPr>
          <p:cNvPr id="6" name="textruta 5">
            <a:extLst>
              <a:ext uri="{FF2B5EF4-FFF2-40B4-BE49-F238E27FC236}">
                <a16:creationId xmlns:a16="http://schemas.microsoft.com/office/drawing/2014/main" id="{EE307D83-1F6D-A6CC-3C37-B09F6F06B34D}"/>
              </a:ext>
            </a:extLst>
          </p:cNvPr>
          <p:cNvSpPr txBox="1"/>
          <p:nvPr/>
        </p:nvSpPr>
        <p:spPr>
          <a:xfrm>
            <a:off x="6232803" y="1050341"/>
            <a:ext cx="2048959" cy="400110"/>
          </a:xfrm>
          <a:prstGeom prst="rect">
            <a:avLst/>
          </a:prstGeom>
          <a:noFill/>
        </p:spPr>
        <p:txBody>
          <a:bodyPr wrap="none" rtlCol="0">
            <a:spAutoFit/>
          </a:bodyPr>
          <a:lstStyle/>
          <a:p>
            <a:r>
              <a:rPr lang="sv-SE" sz="1600" dirty="0">
                <a:solidFill>
                  <a:schemeClr val="bg1"/>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drf.nu/bli-medlem/</a:t>
            </a:r>
            <a:r>
              <a:rPr lang="sv-SE" sz="2000" dirty="0">
                <a:solidFill>
                  <a:schemeClr val="bg1"/>
                </a:solidFill>
                <a:latin typeface="Lato" panose="020F0502020204030203" pitchFamily="34" charset="0"/>
                <a:ea typeface="Lato" panose="020F0502020204030203" pitchFamily="34" charset="0"/>
                <a:cs typeface="Lato" panose="020F0502020204030203"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4"/>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0"/>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6"/>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743</Words>
  <Application>Microsoft Office PowerPoint</Application>
  <PresentationFormat>Bildspel på skärmen (16:9)</PresentationFormat>
  <Paragraphs>33</Paragraphs>
  <Slides>17</Slides>
  <Notes>17</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17</vt:i4>
      </vt:variant>
    </vt:vector>
  </HeadingPairs>
  <TitlesOfParts>
    <vt:vector size="24" baseType="lpstr">
      <vt:lpstr>Arial</vt:lpstr>
      <vt:lpstr>Jost</vt:lpstr>
      <vt:lpstr>Lato</vt:lpstr>
      <vt:lpstr>Arial</vt:lpstr>
      <vt:lpstr>Roboto</vt:lpstr>
      <vt:lpstr>Lato Light</vt:lpstr>
      <vt:lpstr>Simple Light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Amanda Weimar</dc:creator>
  <cp:lastModifiedBy>Antonia Andersson</cp:lastModifiedBy>
  <cp:revision>11</cp:revision>
  <dcterms:modified xsi:type="dcterms:W3CDTF">2026-04-23T07:46:17Z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0x01010085FEDAEDC729194F95AB54B5C564367F</vt:lpwstr>
  </property>
</Properties>
</file>